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3" r:id="rId1"/>
  </p:sldMasterIdLst>
  <p:notesMasterIdLst>
    <p:notesMasterId r:id="rId46"/>
  </p:notesMasterIdLst>
  <p:handoutMasterIdLst>
    <p:handoutMasterId r:id="rId47"/>
  </p:handoutMasterIdLst>
  <p:sldIdLst>
    <p:sldId id="598" r:id="rId2"/>
    <p:sldId id="782" r:id="rId3"/>
    <p:sldId id="780" r:id="rId4"/>
    <p:sldId id="654" r:id="rId5"/>
    <p:sldId id="783" r:id="rId6"/>
    <p:sldId id="784" r:id="rId7"/>
    <p:sldId id="785" r:id="rId8"/>
    <p:sldId id="786" r:id="rId9"/>
    <p:sldId id="787" r:id="rId10"/>
    <p:sldId id="651" r:id="rId11"/>
    <p:sldId id="788" r:id="rId12"/>
    <p:sldId id="789" r:id="rId13"/>
    <p:sldId id="790" r:id="rId14"/>
    <p:sldId id="791" r:id="rId15"/>
    <p:sldId id="792" r:id="rId16"/>
    <p:sldId id="793" r:id="rId17"/>
    <p:sldId id="794" r:id="rId18"/>
    <p:sldId id="795" r:id="rId19"/>
    <p:sldId id="796" r:id="rId20"/>
    <p:sldId id="777" r:id="rId21"/>
    <p:sldId id="797" r:id="rId22"/>
    <p:sldId id="798" r:id="rId23"/>
    <p:sldId id="799" r:id="rId24"/>
    <p:sldId id="800" r:id="rId25"/>
    <p:sldId id="801" r:id="rId26"/>
    <p:sldId id="802" r:id="rId27"/>
    <p:sldId id="824" r:id="rId28"/>
    <p:sldId id="825" r:id="rId29"/>
    <p:sldId id="803" r:id="rId30"/>
    <p:sldId id="804" r:id="rId31"/>
    <p:sldId id="805" r:id="rId32"/>
    <p:sldId id="807" r:id="rId33"/>
    <p:sldId id="808" r:id="rId34"/>
    <p:sldId id="826" r:id="rId35"/>
    <p:sldId id="827" r:id="rId36"/>
    <p:sldId id="809" r:id="rId37"/>
    <p:sldId id="828" r:id="rId38"/>
    <p:sldId id="810" r:id="rId39"/>
    <p:sldId id="811" r:id="rId40"/>
    <p:sldId id="812" r:id="rId41"/>
    <p:sldId id="813" r:id="rId42"/>
    <p:sldId id="814" r:id="rId43"/>
    <p:sldId id="815" r:id="rId44"/>
    <p:sldId id="627" r:id="rId45"/>
  </p:sldIdLst>
  <p:sldSz cx="9144000" cy="6858000" type="screen4x3"/>
  <p:notesSz cx="6797675" cy="9928225"/>
  <p:custDataLst>
    <p:tags r:id="rId4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2" pos="612" userDrawn="1">
          <p15:clr>
            <a:srgbClr val="A4A3A4"/>
          </p15:clr>
        </p15:guide>
        <p15:guide id="3" orient="horz" pos="1389" userDrawn="1">
          <p15:clr>
            <a:srgbClr val="A4A3A4"/>
          </p15:clr>
        </p15:guide>
        <p15:guide id="4" pos="34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808080"/>
    <a:srgbClr val="FF00FF"/>
    <a:srgbClr val="BFBFB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9" autoAdjust="0"/>
    <p:restoredTop sz="94652"/>
  </p:normalViewPr>
  <p:slideViewPr>
    <p:cSldViewPr>
      <p:cViewPr varScale="1">
        <p:scale>
          <a:sx n="86" d="100"/>
          <a:sy n="86" d="100"/>
        </p:scale>
        <p:origin x="78" y="1164"/>
      </p:cViewPr>
      <p:guideLst>
        <p:guide orient="horz" pos="1253"/>
        <p:guide pos="612"/>
        <p:guide orient="horz" pos="1389"/>
        <p:guide pos="340"/>
      </p:guideLst>
    </p:cSldViewPr>
  </p:slideViewPr>
  <p:notesTextViewPr>
    <p:cViewPr>
      <p:scale>
        <a:sx n="3" d="2"/>
        <a:sy n="3" d="2"/>
      </p:scale>
      <p:origin x="0" y="0"/>
    </p:cViewPr>
  </p:notesTextViewPr>
  <p:notesViewPr>
    <p:cSldViewPr showGuides="1">
      <p:cViewPr varScale="1">
        <p:scale>
          <a:sx n="57" d="100"/>
          <a:sy n="57" d="100"/>
        </p:scale>
        <p:origin x="-2194" y="-8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de-DE"/>
          </a:p>
        </p:txBody>
      </p:sp>
      <p:sp>
        <p:nvSpPr>
          <p:cNvPr id="4" name="Fußzeilenplatzhalter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9DCE0E18-D4CF-4D58-B919-652ED1003C75}" type="slidenum">
              <a:rPr lang="de-DE" smtClean="0"/>
              <a:t>‹Nr.›</a:t>
            </a:fld>
            <a:endParaRPr lang="de-DE"/>
          </a:p>
        </p:txBody>
      </p:sp>
    </p:spTree>
    <p:extLst>
      <p:ext uri="{BB962C8B-B14F-4D97-AF65-F5344CB8AC3E}">
        <p14:creationId xmlns:p14="http://schemas.microsoft.com/office/powerpoint/2010/main" val="4095821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7687B6B1-5BA2-4727-BE5C-CA62EBC6ADF2}" type="slidenum">
              <a:rPr lang="de-DE" smtClean="0"/>
              <a:t>‹Nr.›</a:t>
            </a:fld>
            <a:endParaRPr lang="de-DE"/>
          </a:p>
        </p:txBody>
      </p:sp>
    </p:spTree>
    <p:extLst>
      <p:ext uri="{BB962C8B-B14F-4D97-AF65-F5344CB8AC3E}">
        <p14:creationId xmlns:p14="http://schemas.microsoft.com/office/powerpoint/2010/main" val="3604426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687B6B1-5BA2-4727-BE5C-CA62EBC6ADF2}" type="slidenum">
              <a:rPr lang="de-DE" smtClean="0"/>
              <a:t>1</a:t>
            </a:fld>
            <a:endParaRPr lang="de-DE"/>
          </a:p>
        </p:txBody>
      </p:sp>
    </p:spTree>
    <p:extLst>
      <p:ext uri="{BB962C8B-B14F-4D97-AF65-F5344CB8AC3E}">
        <p14:creationId xmlns:p14="http://schemas.microsoft.com/office/powerpoint/2010/main" val="1352910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10</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10</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0650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11</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11</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893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12</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12</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038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13</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13</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487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14</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14</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142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15</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15</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3751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16</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16</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735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17</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17</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302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18</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18</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749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19</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19</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1099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2</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5996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20</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20</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76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21</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21</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999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22</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22</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18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23</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23</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083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24</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24</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266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25</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25</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9214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26</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26</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505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27</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27</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0876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28</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28</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453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29</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29</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5048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3</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666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30</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30</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847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31</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31</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1806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32</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32</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330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33</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33</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980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34</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34</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7476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35</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35</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3709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36</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36</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2784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37</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37</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635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38</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38</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40874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39</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39</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8165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4</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9588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40</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40</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23132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41</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41</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8860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42</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42</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39379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43</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43</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5822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144" indent="-298517" eaLnBrk="0" hangingPunct="0">
              <a:defRPr>
                <a:solidFill>
                  <a:schemeClr val="tx1"/>
                </a:solidFill>
                <a:latin typeface="Arial"/>
                <a:cs typeface="Arial"/>
              </a:defRPr>
            </a:lvl2pPr>
            <a:lvl3pPr marL="1194070" indent="-238813" eaLnBrk="0" hangingPunct="0">
              <a:defRPr>
                <a:solidFill>
                  <a:schemeClr val="tx1"/>
                </a:solidFill>
                <a:latin typeface="Arial"/>
                <a:cs typeface="Arial"/>
              </a:defRPr>
            </a:lvl3pPr>
            <a:lvl4pPr marL="1671697" indent="-238813" eaLnBrk="0" hangingPunct="0">
              <a:defRPr>
                <a:solidFill>
                  <a:schemeClr val="tx1"/>
                </a:solidFill>
                <a:latin typeface="Arial"/>
                <a:cs typeface="Arial"/>
              </a:defRPr>
            </a:lvl4pPr>
            <a:lvl5pPr marL="2149324" indent="-238813" eaLnBrk="0" hangingPunct="0">
              <a:defRPr>
                <a:solidFill>
                  <a:schemeClr val="tx1"/>
                </a:solidFill>
                <a:latin typeface="Arial"/>
                <a:cs typeface="Arial"/>
              </a:defRPr>
            </a:lvl5pPr>
            <a:lvl6pPr marL="2626953" indent="-238813" eaLnBrk="0" fontAlgn="base" hangingPunct="0">
              <a:spcBef>
                <a:spcPct val="0"/>
              </a:spcBef>
              <a:spcAft>
                <a:spcPct val="0"/>
              </a:spcAft>
              <a:defRPr>
                <a:solidFill>
                  <a:schemeClr val="tx1"/>
                </a:solidFill>
                <a:latin typeface="Arial"/>
                <a:cs typeface="Arial"/>
              </a:defRPr>
            </a:lvl6pPr>
            <a:lvl7pPr marL="3104581" indent="-238813" eaLnBrk="0" fontAlgn="base" hangingPunct="0">
              <a:spcBef>
                <a:spcPct val="0"/>
              </a:spcBef>
              <a:spcAft>
                <a:spcPct val="0"/>
              </a:spcAft>
              <a:defRPr>
                <a:solidFill>
                  <a:schemeClr val="tx1"/>
                </a:solidFill>
                <a:latin typeface="Arial"/>
                <a:cs typeface="Arial"/>
              </a:defRPr>
            </a:lvl7pPr>
            <a:lvl8pPr marL="3582209" indent="-238813" eaLnBrk="0" fontAlgn="base" hangingPunct="0">
              <a:spcBef>
                <a:spcPct val="0"/>
              </a:spcBef>
              <a:spcAft>
                <a:spcPct val="0"/>
              </a:spcAft>
              <a:defRPr>
                <a:solidFill>
                  <a:schemeClr val="tx1"/>
                </a:solidFill>
                <a:latin typeface="Arial"/>
                <a:cs typeface="Arial"/>
              </a:defRPr>
            </a:lvl8pPr>
            <a:lvl9pPr marL="4059835" indent="-238813" eaLnBrk="0" fontAlgn="base" hangingPunct="0">
              <a:spcBef>
                <a:spcPct val="0"/>
              </a:spcBef>
              <a:spcAft>
                <a:spcPct val="0"/>
              </a:spcAft>
              <a:defRPr>
                <a:solidFill>
                  <a:schemeClr val="tx1"/>
                </a:solidFill>
                <a:latin typeface="Arial"/>
                <a:cs typeface="Arial"/>
              </a:defRPr>
            </a:lvl9pPr>
          </a:lstStyle>
          <a:p>
            <a:pPr eaLnBrk="1" hangingPunct="1"/>
            <a:fld id="{838D53E6-E52A-4756-8047-D770E80075E8}" type="slidenum">
              <a:rPr lang="de-DE">
                <a:solidFill>
                  <a:prstClr val="black"/>
                </a:solidFill>
              </a:rPr>
              <a:pPr eaLnBrk="1" hangingPunct="1"/>
              <a:t>44</a:t>
            </a:fld>
            <a:endParaRPr lang="de-DE">
              <a:solidFill>
                <a:prstClr val="black"/>
              </a:solidFill>
            </a:endParaRPr>
          </a:p>
        </p:txBody>
      </p:sp>
      <p:sp>
        <p:nvSpPr>
          <p:cNvPr id="138243" name="Folienbildplatzhalter 1"/>
          <p:cNvSpPr>
            <a:spLocks noGrp="1" noRot="1" noChangeAspect="1" noTextEdit="1"/>
          </p:cNvSpPr>
          <p:nvPr>
            <p:ph type="sldImg"/>
          </p:nvPr>
        </p:nvSpPr>
        <p:spPr>
          <a:xfrm>
            <a:off x="917575" y="744538"/>
            <a:ext cx="4962525" cy="3722687"/>
          </a:xfrm>
        </p:spPr>
      </p:sp>
      <p:sp>
        <p:nvSpPr>
          <p:cNvPr id="138244" name="Notizenplatzhalter 2"/>
          <p:cNvSpPr>
            <a:spLocks noGrp="1"/>
          </p:cNvSpPr>
          <p:nvPr>
            <p:ph type="body" idx="1"/>
          </p:nvPr>
        </p:nvSpPr>
        <p:spPr>
          <a:noFill/>
        </p:spPr>
        <p:txBody>
          <a:bodyPr lIns="95517" tIns="47759" rIns="95517" bIns="47759"/>
          <a:lstStyle/>
          <a:p>
            <a:pPr eaLnBrk="1" hangingPunct="1">
              <a:spcBef>
                <a:spcPct val="0"/>
              </a:spcBef>
            </a:pPr>
            <a:endParaRPr lang="de-DE"/>
          </a:p>
        </p:txBody>
      </p:sp>
      <p:sp>
        <p:nvSpPr>
          <p:cNvPr id="18435" name="Foliennummernplatzhalter 3"/>
          <p:cNvSpPr txBox="1">
            <a:spLocks noGrp="1"/>
          </p:cNvSpPr>
          <p:nvPr/>
        </p:nvSpPr>
        <p:spPr bwMode="auto">
          <a:xfrm>
            <a:off x="3850460" y="9430095"/>
            <a:ext cx="2945659" cy="496411"/>
          </a:xfrm>
          <a:prstGeom prst="rect">
            <a:avLst/>
          </a:prstGeom>
          <a:noFill/>
          <a:ln>
            <a:miter lim="800000"/>
          </a:ln>
        </p:spPr>
        <p:txBody>
          <a:bodyPr lIns="95517" tIns="47759" rIns="95517" bIns="47759" anchor="b"/>
          <a:lstStyle/>
          <a:p>
            <a:pPr algn="r">
              <a:defRPr/>
            </a:pPr>
            <a:fld id="{54B6C878-FB68-4D62-A7CC-89AFC41A5264}" type="slidenum">
              <a:rPr lang="de-DE" sz="1300">
                <a:solidFill>
                  <a:prstClr val="black"/>
                </a:solidFill>
              </a:rPr>
              <a:pPr algn="r">
                <a:defRPr/>
              </a:pPr>
              <a:t>44</a:t>
            </a:fld>
            <a:endParaRPr lang="de-DE" sz="1300">
              <a:solidFill>
                <a:prstClr val="black"/>
              </a:solidFill>
            </a:endParaRPr>
          </a:p>
        </p:txBody>
      </p:sp>
    </p:spTree>
    <p:extLst>
      <p:ext uri="{BB962C8B-B14F-4D97-AF65-F5344CB8AC3E}">
        <p14:creationId xmlns:p14="http://schemas.microsoft.com/office/powerpoint/2010/main" val="3783796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5</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5</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284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6</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6</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69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7</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7</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026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8</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8</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935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a:cs typeface="Arial"/>
              </a:defRPr>
            </a:lvl1pPr>
            <a:lvl2pPr marL="776309" indent="-298581" eaLnBrk="0" hangingPunct="0">
              <a:defRPr>
                <a:solidFill>
                  <a:schemeClr val="tx1"/>
                </a:solidFill>
                <a:latin typeface="Arial"/>
                <a:cs typeface="Arial"/>
              </a:defRPr>
            </a:lvl2pPr>
            <a:lvl3pPr marL="1194323" indent="-238864" eaLnBrk="0" hangingPunct="0">
              <a:defRPr>
                <a:solidFill>
                  <a:schemeClr val="tx1"/>
                </a:solidFill>
                <a:latin typeface="Arial"/>
                <a:cs typeface="Arial"/>
              </a:defRPr>
            </a:lvl3pPr>
            <a:lvl4pPr marL="1672052" indent="-238864" eaLnBrk="0" hangingPunct="0">
              <a:defRPr>
                <a:solidFill>
                  <a:schemeClr val="tx1"/>
                </a:solidFill>
                <a:latin typeface="Arial"/>
                <a:cs typeface="Arial"/>
              </a:defRPr>
            </a:lvl4pPr>
            <a:lvl5pPr marL="2149780" indent="-238864" eaLnBrk="0" hangingPunct="0">
              <a:defRPr>
                <a:solidFill>
                  <a:schemeClr val="tx1"/>
                </a:solidFill>
                <a:latin typeface="Arial"/>
                <a:cs typeface="Arial"/>
              </a:defRPr>
            </a:lvl5pPr>
            <a:lvl6pPr marL="2627509" indent="-238864" eaLnBrk="0" fontAlgn="base" hangingPunct="0">
              <a:spcBef>
                <a:spcPct val="0"/>
              </a:spcBef>
              <a:spcAft>
                <a:spcPct val="0"/>
              </a:spcAft>
              <a:defRPr>
                <a:solidFill>
                  <a:schemeClr val="tx1"/>
                </a:solidFill>
                <a:latin typeface="Arial"/>
                <a:cs typeface="Arial"/>
              </a:defRPr>
            </a:lvl6pPr>
            <a:lvl7pPr marL="3105239" indent="-238864" eaLnBrk="0" fontAlgn="base" hangingPunct="0">
              <a:spcBef>
                <a:spcPct val="0"/>
              </a:spcBef>
              <a:spcAft>
                <a:spcPct val="0"/>
              </a:spcAft>
              <a:defRPr>
                <a:solidFill>
                  <a:schemeClr val="tx1"/>
                </a:solidFill>
                <a:latin typeface="Arial"/>
                <a:cs typeface="Arial"/>
              </a:defRPr>
            </a:lvl7pPr>
            <a:lvl8pPr marL="3582968" indent="-238864" eaLnBrk="0" fontAlgn="base" hangingPunct="0">
              <a:spcBef>
                <a:spcPct val="0"/>
              </a:spcBef>
              <a:spcAft>
                <a:spcPct val="0"/>
              </a:spcAft>
              <a:defRPr>
                <a:solidFill>
                  <a:schemeClr val="tx1"/>
                </a:solidFill>
                <a:latin typeface="Arial"/>
                <a:cs typeface="Arial"/>
              </a:defRPr>
            </a:lvl8pPr>
            <a:lvl9pPr marL="4060696" indent="-238864" eaLnBrk="0" fontAlgn="base" hangingPunct="0">
              <a:spcBef>
                <a:spcPct val="0"/>
              </a:spcBef>
              <a:spcAft>
                <a:spcPct val="0"/>
              </a:spcAft>
              <a:defRPr>
                <a:solidFill>
                  <a:schemeClr val="tx1"/>
                </a:solidFill>
                <a:latin typeface="Arial"/>
                <a:cs typeface="Arial"/>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838D53E6-E52A-4756-8047-D770E80075E8}" type="slidenum">
              <a:rPr kumimoji="0" lang="de-DE"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9</a:t>
            </a:fld>
            <a:endParaRPr kumimoji="0" lang="de-DE" sz="1200" b="0" i="0" u="none" strike="noStrike" kern="1200" cap="none" spc="0" normalizeH="0" baseline="0" noProof="0">
              <a:ln>
                <a:noFill/>
              </a:ln>
              <a:solidFill>
                <a:prstClr val="black"/>
              </a:solidFill>
              <a:effectLst/>
              <a:uLnTx/>
              <a:uFillTx/>
              <a:latin typeface="Arial"/>
              <a:ea typeface="+mn-ea"/>
              <a:cs typeface="Arial"/>
            </a:endParaRPr>
          </a:p>
        </p:txBody>
      </p:sp>
      <p:sp>
        <p:nvSpPr>
          <p:cNvPr id="138243" name="Folienbildplatzhalter 1"/>
          <p:cNvSpPr>
            <a:spLocks noGrp="1" noRot="1" noChangeAspect="1" noTextEdit="1"/>
          </p:cNvSpPr>
          <p:nvPr>
            <p:ph type="sldImg"/>
          </p:nvPr>
        </p:nvSpPr>
        <p:spPr/>
      </p:sp>
      <p:sp>
        <p:nvSpPr>
          <p:cNvPr id="138244" name="Notizenplatzhalter 2"/>
          <p:cNvSpPr>
            <a:spLocks noGrp="1"/>
          </p:cNvSpPr>
          <p:nvPr>
            <p:ph type="body" idx="1"/>
          </p:nvPr>
        </p:nvSpPr>
        <p:spPr>
          <a:noFill/>
        </p:spPr>
        <p:txBody>
          <a:bodyPr lIns="95537" tIns="47769" rIns="95537" bIns="47769"/>
          <a:lstStyle/>
          <a:p>
            <a:pPr eaLnBrk="1" hangingPunct="1">
              <a:spcBef>
                <a:spcPct val="0"/>
              </a:spcBef>
            </a:pPr>
            <a:endParaRPr lang="de-DE"/>
          </a:p>
        </p:txBody>
      </p:sp>
      <p:sp>
        <p:nvSpPr>
          <p:cNvPr id="18435" name="Foliennummernplatzhalter 3"/>
          <p:cNvSpPr txBox="1">
            <a:spLocks noGrp="1"/>
          </p:cNvSpPr>
          <p:nvPr/>
        </p:nvSpPr>
        <p:spPr bwMode="auto">
          <a:xfrm>
            <a:off x="3850459" y="9430094"/>
            <a:ext cx="2945659" cy="496411"/>
          </a:xfrm>
          <a:prstGeom prst="rect">
            <a:avLst/>
          </a:prstGeom>
          <a:noFill/>
          <a:ln>
            <a:miter lim="800000"/>
          </a:ln>
        </p:spPr>
        <p:txBody>
          <a:bodyPr lIns="95537" tIns="47769" rIns="95537" bIns="47769" anchor="b"/>
          <a:lstStyle/>
          <a:p>
            <a:pPr marL="0" marR="0" lvl="0" indent="0" algn="r" defTabSz="914400" rtl="0" eaLnBrk="1" fontAlgn="auto" latinLnBrk="0" hangingPunct="1">
              <a:lnSpc>
                <a:spcPct val="100000"/>
              </a:lnSpc>
              <a:spcBef>
                <a:spcPct val="0"/>
              </a:spcBef>
              <a:spcAft>
                <a:spcPct val="0"/>
              </a:spcAft>
              <a:buClrTx/>
              <a:buSzTx/>
              <a:buFontTx/>
              <a:buNone/>
              <a:defRPr/>
            </a:pPr>
            <a:fld id="{54B6C878-FB68-4D62-A7CC-89AFC41A5264}"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9</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685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Rectangle 6"/>
          <p:cNvSpPr>
            <a:spLocks noGrp="1" noChangeArrowheads="1"/>
          </p:cNvSpPr>
          <p:nvPr>
            <p:ph type="sldNum" sz="quarter" idx="4"/>
          </p:nvPr>
        </p:nvSpPr>
        <p:spPr bwMode="auto">
          <a:xfrm>
            <a:off x="8223783" y="6173497"/>
            <a:ext cx="524681" cy="47625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bodyPr>
          <a:lstStyle>
            <a:lvl1pPr algn="r">
              <a:defRPr sz="1200" smtClean="0">
                <a:solidFill>
                  <a:schemeClr val="bg2"/>
                </a:solidFill>
              </a:defRPr>
            </a:lvl1pPr>
          </a:lstStyle>
          <a:p>
            <a:pPr fontAlgn="base">
              <a:spcBef>
                <a:spcPct val="0"/>
              </a:spcBef>
              <a:spcAft>
                <a:spcPct val="0"/>
              </a:spcAft>
              <a:defRPr/>
            </a:pPr>
            <a:fld id="{066E9C3F-6B3F-4001-9AA0-AC88C63F69AA}" type="slidenum">
              <a:rPr lang="de-DE">
                <a:solidFill>
                  <a:srgbClr val="808080"/>
                </a:solidFill>
              </a:rPr>
              <a:pPr fontAlgn="base">
                <a:spcBef>
                  <a:spcPct val="0"/>
                </a:spcBef>
                <a:spcAft>
                  <a:spcPct val="0"/>
                </a:spcAft>
                <a:defRPr/>
              </a:pPr>
              <a:t>‹Nr.›</a:t>
            </a:fld>
            <a:endParaRPr lang="de-DE">
              <a:solidFill>
                <a:srgbClr val="808080"/>
              </a:solidFill>
            </a:endParaRPr>
          </a:p>
        </p:txBody>
      </p:sp>
    </p:spTree>
    <p:extLst>
      <p:ext uri="{BB962C8B-B14F-4D97-AF65-F5344CB8AC3E}">
        <p14:creationId xmlns:p14="http://schemas.microsoft.com/office/powerpoint/2010/main" val="31001781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6" name="Rectangle 6"/>
          <p:cNvSpPr>
            <a:spLocks noGrp="1" noChangeArrowheads="1"/>
          </p:cNvSpPr>
          <p:nvPr>
            <p:ph type="sldNum" sz="quarter" idx="11"/>
          </p:nvPr>
        </p:nvSpPr>
        <p:spPr>
          <a:xfrm>
            <a:off x="8233722" y="6352399"/>
            <a:ext cx="524681" cy="476250"/>
          </a:xfrm>
          <a:prstGeom prst="rect">
            <a:avLst/>
          </a:prstGeom>
        </p:spPr>
        <p:txBody>
          <a:bodyPr/>
          <a:lstStyle>
            <a:lvl1pPr>
              <a:defRPr/>
            </a:lvl1pPr>
          </a:lstStyle>
          <a:p>
            <a:pPr>
              <a:defRPr/>
            </a:pPr>
            <a:fld id="{A05D2ADC-6449-40CA-85F8-2FC06327A05C}" type="slidenum">
              <a:rPr lang="de-DE">
                <a:solidFill>
                  <a:srgbClr val="808080"/>
                </a:solidFill>
              </a:rPr>
              <a:pPr>
                <a:defRPr/>
              </a:pPr>
              <a:t>‹Nr.›</a:t>
            </a:fld>
            <a:endParaRPr lang="de-DE">
              <a:solidFill>
                <a:srgbClr val="808080"/>
              </a:solidFill>
            </a:endParaRPr>
          </a:p>
        </p:txBody>
      </p:sp>
    </p:spTree>
    <p:extLst>
      <p:ext uri="{BB962C8B-B14F-4D97-AF65-F5344CB8AC3E}">
        <p14:creationId xmlns:p14="http://schemas.microsoft.com/office/powerpoint/2010/main" val="115664582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6" name="Rectangle 6"/>
          <p:cNvSpPr>
            <a:spLocks noGrp="1" noChangeArrowheads="1"/>
          </p:cNvSpPr>
          <p:nvPr>
            <p:ph type="sldNum" sz="quarter" idx="11"/>
          </p:nvPr>
        </p:nvSpPr>
        <p:spPr>
          <a:xfrm>
            <a:off x="8233722" y="6352399"/>
            <a:ext cx="524681" cy="476250"/>
          </a:xfrm>
          <a:prstGeom prst="rect">
            <a:avLst/>
          </a:prstGeom>
        </p:spPr>
        <p:txBody>
          <a:bodyPr/>
          <a:lstStyle>
            <a:lvl1pPr>
              <a:defRPr/>
            </a:lvl1pPr>
          </a:lstStyle>
          <a:p>
            <a:pPr>
              <a:defRPr/>
            </a:pPr>
            <a:fld id="{3D693DFB-CD33-4E9D-953D-A7AA84446F06}" type="slidenum">
              <a:rPr lang="de-DE">
                <a:solidFill>
                  <a:srgbClr val="808080"/>
                </a:solidFill>
              </a:rPr>
              <a:pPr>
                <a:defRPr/>
              </a:pPr>
              <a:t>‹Nr.›</a:t>
            </a:fld>
            <a:endParaRPr lang="de-DE">
              <a:solidFill>
                <a:srgbClr val="808080"/>
              </a:solidFill>
            </a:endParaRPr>
          </a:p>
        </p:txBody>
      </p:sp>
    </p:spTree>
    <p:extLst>
      <p:ext uri="{BB962C8B-B14F-4D97-AF65-F5344CB8AC3E}">
        <p14:creationId xmlns:p14="http://schemas.microsoft.com/office/powerpoint/2010/main" val="256799103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6"/>
          <p:cNvSpPr>
            <a:spLocks noGrp="1" noChangeArrowheads="1"/>
          </p:cNvSpPr>
          <p:nvPr>
            <p:ph type="sldNum" sz="quarter" idx="11"/>
          </p:nvPr>
        </p:nvSpPr>
        <p:spPr>
          <a:xfrm>
            <a:off x="8233722" y="6352399"/>
            <a:ext cx="524681" cy="476250"/>
          </a:xfrm>
          <a:prstGeom prst="rect">
            <a:avLst/>
          </a:prstGeom>
        </p:spPr>
        <p:txBody>
          <a:bodyPr/>
          <a:lstStyle>
            <a:lvl1pPr>
              <a:defRPr/>
            </a:lvl1pPr>
          </a:lstStyle>
          <a:p>
            <a:pPr>
              <a:defRPr/>
            </a:pPr>
            <a:fld id="{A9E77302-2747-464A-A09E-E85DAC404349}" type="slidenum">
              <a:rPr lang="de-DE">
                <a:solidFill>
                  <a:srgbClr val="808080"/>
                </a:solidFill>
              </a:rPr>
              <a:pPr>
                <a:defRPr/>
              </a:pPr>
              <a:t>‹Nr.›</a:t>
            </a:fld>
            <a:endParaRPr lang="de-DE">
              <a:solidFill>
                <a:srgbClr val="808080"/>
              </a:solidFill>
            </a:endParaRPr>
          </a:p>
        </p:txBody>
      </p:sp>
    </p:spTree>
    <p:extLst>
      <p:ext uri="{BB962C8B-B14F-4D97-AF65-F5344CB8AC3E}">
        <p14:creationId xmlns:p14="http://schemas.microsoft.com/office/powerpoint/2010/main" val="413141851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38925" y="490538"/>
            <a:ext cx="2058988" cy="56642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490538"/>
            <a:ext cx="6029325" cy="56642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6"/>
          <p:cNvSpPr>
            <a:spLocks noGrp="1" noChangeArrowheads="1"/>
          </p:cNvSpPr>
          <p:nvPr>
            <p:ph type="sldNum" sz="quarter" idx="11"/>
          </p:nvPr>
        </p:nvSpPr>
        <p:spPr>
          <a:xfrm>
            <a:off x="8233722" y="6352399"/>
            <a:ext cx="524681" cy="476250"/>
          </a:xfrm>
          <a:prstGeom prst="rect">
            <a:avLst/>
          </a:prstGeom>
        </p:spPr>
        <p:txBody>
          <a:bodyPr/>
          <a:lstStyle>
            <a:lvl1pPr>
              <a:defRPr/>
            </a:lvl1pPr>
          </a:lstStyle>
          <a:p>
            <a:pPr>
              <a:defRPr/>
            </a:pPr>
            <a:fld id="{537937EC-A362-4115-A708-A927B802191B}" type="slidenum">
              <a:rPr lang="de-DE">
                <a:solidFill>
                  <a:srgbClr val="808080"/>
                </a:solidFill>
              </a:rPr>
              <a:pPr>
                <a:defRPr/>
              </a:pPr>
              <a:t>‹Nr.›</a:t>
            </a:fld>
            <a:endParaRPr lang="de-DE">
              <a:solidFill>
                <a:srgbClr val="808080"/>
              </a:solidFill>
            </a:endParaRPr>
          </a:p>
        </p:txBody>
      </p:sp>
    </p:spTree>
    <p:extLst>
      <p:ext uri="{BB962C8B-B14F-4D97-AF65-F5344CB8AC3E}">
        <p14:creationId xmlns:p14="http://schemas.microsoft.com/office/powerpoint/2010/main" val="348704574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490538"/>
            <a:ext cx="8229600" cy="777875"/>
          </a:xfrm>
        </p:spPr>
        <p:txBody>
          <a:bodyPr/>
          <a:lstStyle/>
          <a:p>
            <a:r>
              <a:rPr lang="de-DE"/>
              <a:t>Titelmasterformat durch Klicken bearbeiten</a:t>
            </a:r>
          </a:p>
        </p:txBody>
      </p:sp>
      <p:sp>
        <p:nvSpPr>
          <p:cNvPr id="3" name="Tabellenplatzhalter 2"/>
          <p:cNvSpPr>
            <a:spLocks noGrp="1"/>
          </p:cNvSpPr>
          <p:nvPr>
            <p:ph type="tbl" idx="1"/>
          </p:nvPr>
        </p:nvSpPr>
        <p:spPr>
          <a:xfrm>
            <a:off x="468313" y="1557338"/>
            <a:ext cx="8229600" cy="4597400"/>
          </a:xfrm>
        </p:spPr>
        <p:txBody>
          <a:bodyPr/>
          <a:lstStyle/>
          <a:p>
            <a:pPr lvl="0"/>
            <a:endParaRPr lang="de-DE" noProof="0"/>
          </a:p>
        </p:txBody>
      </p:sp>
      <p:sp>
        <p:nvSpPr>
          <p:cNvPr id="5" name="Rectangle 6"/>
          <p:cNvSpPr>
            <a:spLocks noGrp="1" noChangeArrowheads="1"/>
          </p:cNvSpPr>
          <p:nvPr>
            <p:ph type="sldNum" sz="quarter" idx="11"/>
          </p:nvPr>
        </p:nvSpPr>
        <p:spPr>
          <a:xfrm>
            <a:off x="8233722" y="6352399"/>
            <a:ext cx="524681" cy="476250"/>
          </a:xfrm>
          <a:prstGeom prst="rect">
            <a:avLst/>
          </a:prstGeom>
        </p:spPr>
        <p:txBody>
          <a:bodyPr/>
          <a:lstStyle>
            <a:lvl1pPr>
              <a:defRPr/>
            </a:lvl1pPr>
          </a:lstStyle>
          <a:p>
            <a:pPr>
              <a:defRPr/>
            </a:pPr>
            <a:fld id="{71F865DD-B60B-49C1-B716-417AE12F6A04}" type="slidenum">
              <a:rPr lang="de-DE">
                <a:solidFill>
                  <a:srgbClr val="808080"/>
                </a:solidFill>
              </a:rPr>
              <a:pPr>
                <a:defRPr/>
              </a:pPr>
              <a:t>‹Nr.›</a:t>
            </a:fld>
            <a:endParaRPr lang="de-DE">
              <a:solidFill>
                <a:srgbClr val="808080"/>
              </a:solidFill>
            </a:endParaRPr>
          </a:p>
        </p:txBody>
      </p:sp>
    </p:spTree>
    <p:extLst>
      <p:ext uri="{BB962C8B-B14F-4D97-AF65-F5344CB8AC3E}">
        <p14:creationId xmlns:p14="http://schemas.microsoft.com/office/powerpoint/2010/main" val="15288691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de-D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ußzeilenplatzhalter 4"/>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de-D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p:cNvSpPr>
            <a:spLocks noGrp="1" noChangeArrowheads="1"/>
          </p:cNvSpPr>
          <p:nvPr>
            <p:ph type="sldNum" sz="quarter" idx="4"/>
          </p:nvPr>
        </p:nvSpPr>
        <p:spPr bwMode="auto">
          <a:xfrm>
            <a:off x="8223783" y="6173497"/>
            <a:ext cx="524681" cy="47625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bodyPr>
          <a:lstStyle>
            <a:lvl1pPr algn="r">
              <a:defRPr sz="1200" smtClean="0">
                <a:solidFill>
                  <a:schemeClr val="bg2"/>
                </a:solidFill>
              </a:defRPr>
            </a:lvl1pPr>
          </a:lstStyle>
          <a:p>
            <a:pPr fontAlgn="base">
              <a:spcBef>
                <a:spcPct val="0"/>
              </a:spcBef>
              <a:spcAft>
                <a:spcPct val="0"/>
              </a:spcAft>
              <a:defRPr/>
            </a:pPr>
            <a:fld id="{066E9C3F-6B3F-4001-9AA0-AC88C63F69AA}" type="slidenum">
              <a:rPr lang="de-DE">
                <a:solidFill>
                  <a:srgbClr val="808080"/>
                </a:solidFill>
              </a:rPr>
              <a:pPr fontAlgn="base">
                <a:spcBef>
                  <a:spcPct val="0"/>
                </a:spcBef>
                <a:spcAft>
                  <a:spcPct val="0"/>
                </a:spcAft>
                <a:defRPr/>
              </a:pPr>
              <a:t>‹Nr.›</a:t>
            </a:fld>
            <a:endParaRPr lang="de-DE">
              <a:solidFill>
                <a:srgbClr val="808080"/>
              </a:solidFill>
            </a:endParaRPr>
          </a:p>
        </p:txBody>
      </p:sp>
    </p:spTree>
    <p:extLst>
      <p:ext uri="{BB962C8B-B14F-4D97-AF65-F5344CB8AC3E}">
        <p14:creationId xmlns:p14="http://schemas.microsoft.com/office/powerpoint/2010/main" val="298797019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490538"/>
            <a:ext cx="82296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3075" name="Rectangle 3"/>
          <p:cNvSpPr>
            <a:spLocks noGrp="1" noChangeArrowheads="1"/>
          </p:cNvSpPr>
          <p:nvPr>
            <p:ph type="body" idx="1"/>
          </p:nvPr>
        </p:nvSpPr>
        <p:spPr bwMode="auto">
          <a:xfrm>
            <a:off x="468313" y="1557338"/>
            <a:ext cx="8229600"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feld 3"/>
          <p:cNvSpPr txBox="1"/>
          <p:nvPr/>
        </p:nvSpPr>
        <p:spPr>
          <a:xfrm>
            <a:off x="432977" y="6307142"/>
            <a:ext cx="2592288" cy="240066"/>
          </a:xfrm>
          <a:prstGeom prst="rect">
            <a:avLst/>
          </a:prstGeom>
          <a:solidFill>
            <a:schemeClr val="bg1"/>
          </a:solidFill>
        </p:spPr>
        <p:txBody>
          <a:bodyPr wrap="square" rtlCol="0">
            <a:spAutoFit/>
          </a:bodyPr>
          <a:lstStyle/>
          <a:p>
            <a:pPr>
              <a:lnSpc>
                <a:spcPct val="80000"/>
              </a:lnSpc>
              <a:defRPr/>
            </a:pPr>
            <a:r>
              <a:rPr lang="de-DE" sz="1200" b="0">
                <a:solidFill>
                  <a:srgbClr val="808080"/>
                </a:solidFill>
              </a:rPr>
              <a:t>LEONHARDT RATTUNDE </a:t>
            </a:r>
          </a:p>
        </p:txBody>
      </p:sp>
      <p:sp>
        <p:nvSpPr>
          <p:cNvPr id="7" name="Rectangle 6"/>
          <p:cNvSpPr>
            <a:spLocks noGrp="1" noChangeArrowheads="1"/>
          </p:cNvSpPr>
          <p:nvPr>
            <p:ph type="sldNum" sz="quarter" idx="4"/>
          </p:nvPr>
        </p:nvSpPr>
        <p:spPr bwMode="auto">
          <a:xfrm>
            <a:off x="8100392" y="6073540"/>
            <a:ext cx="524681" cy="47625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bodyPr>
          <a:lstStyle>
            <a:lvl1pPr algn="r">
              <a:defRPr sz="1200" b="0" smtClean="0">
                <a:solidFill>
                  <a:schemeClr val="bg2"/>
                </a:solidFill>
              </a:defRPr>
            </a:lvl1pPr>
          </a:lstStyle>
          <a:p>
            <a:pPr fontAlgn="base">
              <a:spcBef>
                <a:spcPct val="0"/>
              </a:spcBef>
              <a:spcAft>
                <a:spcPct val="0"/>
              </a:spcAft>
              <a:defRPr/>
            </a:pPr>
            <a:fld id="{066E9C3F-6B3F-4001-9AA0-AC88C63F69AA}" type="slidenum">
              <a:rPr lang="de-DE" smtClean="0">
                <a:solidFill>
                  <a:srgbClr val="808080"/>
                </a:solidFill>
              </a:rPr>
              <a:pPr fontAlgn="base">
                <a:spcBef>
                  <a:spcPct val="0"/>
                </a:spcBef>
                <a:spcAft>
                  <a:spcPct val="0"/>
                </a:spcAft>
                <a:defRPr/>
              </a:pPr>
              <a:t>‹Nr.›</a:t>
            </a:fld>
            <a:endParaRPr lang="de-DE">
              <a:solidFill>
                <a:srgbClr val="808080"/>
              </a:solidFill>
            </a:endParaRPr>
          </a:p>
        </p:txBody>
      </p:sp>
    </p:spTree>
    <p:extLst>
      <p:ext uri="{BB962C8B-B14F-4D97-AF65-F5344CB8AC3E}">
        <p14:creationId xmlns:p14="http://schemas.microsoft.com/office/powerpoint/2010/main" val="381966302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750" r:id="rId7"/>
  </p:sldLayoutIdLst>
  <p:transition/>
  <p:hf hdr="0" ftr="0" dt="0"/>
  <p:txStyles>
    <p:titleStyle>
      <a:lvl1pPr algn="l" rtl="0" eaLnBrk="0" fontAlgn="base" hangingPunct="0">
        <a:spcBef>
          <a:spcPct val="0"/>
        </a:spcBef>
        <a:spcAft>
          <a:spcPct val="0"/>
        </a:spcAft>
        <a:defRPr sz="2400" b="1">
          <a:solidFill>
            <a:srgbClr val="C00000"/>
          </a:solidFill>
          <a:latin typeface="+mj-lt"/>
          <a:ea typeface="+mj-ea"/>
          <a:cs typeface="+mj-cs"/>
        </a:defRPr>
      </a:lvl1pPr>
      <a:lvl2pPr algn="l" rtl="0" eaLnBrk="0" fontAlgn="base" hangingPunct="0">
        <a:spcBef>
          <a:spcPct val="0"/>
        </a:spcBef>
        <a:spcAft>
          <a:spcPct val="0"/>
        </a:spcAft>
        <a:defRPr sz="2400" b="1">
          <a:solidFill>
            <a:srgbClr val="0066CC"/>
          </a:solidFill>
          <a:latin typeface="Arial"/>
          <a:cs typeface="Arial"/>
        </a:defRPr>
      </a:lvl2pPr>
      <a:lvl3pPr algn="l" rtl="0" eaLnBrk="0" fontAlgn="base" hangingPunct="0">
        <a:spcBef>
          <a:spcPct val="0"/>
        </a:spcBef>
        <a:spcAft>
          <a:spcPct val="0"/>
        </a:spcAft>
        <a:defRPr sz="2400" b="1">
          <a:solidFill>
            <a:srgbClr val="0066CC"/>
          </a:solidFill>
          <a:latin typeface="Arial"/>
          <a:cs typeface="Arial"/>
        </a:defRPr>
      </a:lvl3pPr>
      <a:lvl4pPr algn="l" rtl="0" eaLnBrk="0" fontAlgn="base" hangingPunct="0">
        <a:spcBef>
          <a:spcPct val="0"/>
        </a:spcBef>
        <a:spcAft>
          <a:spcPct val="0"/>
        </a:spcAft>
        <a:defRPr sz="2400" b="1">
          <a:solidFill>
            <a:srgbClr val="0066CC"/>
          </a:solidFill>
          <a:latin typeface="Arial"/>
          <a:cs typeface="Arial"/>
        </a:defRPr>
      </a:lvl4pPr>
      <a:lvl5pPr algn="l" rtl="0" eaLnBrk="0" fontAlgn="base" hangingPunct="0">
        <a:spcBef>
          <a:spcPct val="0"/>
        </a:spcBef>
        <a:spcAft>
          <a:spcPct val="0"/>
        </a:spcAft>
        <a:defRPr sz="2400" b="1">
          <a:solidFill>
            <a:srgbClr val="0066CC"/>
          </a:solidFill>
          <a:latin typeface="Arial"/>
          <a:cs typeface="Arial"/>
        </a:defRPr>
      </a:lvl5pPr>
      <a:lvl6pPr marL="457200" algn="l" rtl="0" fontAlgn="base">
        <a:spcBef>
          <a:spcPct val="0"/>
        </a:spcBef>
        <a:spcAft>
          <a:spcPct val="0"/>
        </a:spcAft>
        <a:defRPr sz="2400" b="1">
          <a:solidFill>
            <a:srgbClr val="0066CC"/>
          </a:solidFill>
          <a:latin typeface="Arial"/>
          <a:cs typeface="Arial"/>
        </a:defRPr>
      </a:lvl6pPr>
      <a:lvl7pPr marL="914400" algn="l" rtl="0" fontAlgn="base">
        <a:spcBef>
          <a:spcPct val="0"/>
        </a:spcBef>
        <a:spcAft>
          <a:spcPct val="0"/>
        </a:spcAft>
        <a:defRPr sz="2400" b="1">
          <a:solidFill>
            <a:srgbClr val="0066CC"/>
          </a:solidFill>
          <a:latin typeface="Arial"/>
          <a:cs typeface="Arial"/>
        </a:defRPr>
      </a:lvl7pPr>
      <a:lvl8pPr marL="1371600" algn="l" rtl="0" fontAlgn="base">
        <a:spcBef>
          <a:spcPct val="0"/>
        </a:spcBef>
        <a:spcAft>
          <a:spcPct val="0"/>
        </a:spcAft>
        <a:defRPr sz="2400" b="1">
          <a:solidFill>
            <a:srgbClr val="0066CC"/>
          </a:solidFill>
          <a:latin typeface="Arial"/>
          <a:cs typeface="Arial"/>
        </a:defRPr>
      </a:lvl8pPr>
      <a:lvl9pPr marL="1828800" algn="l" rtl="0" fontAlgn="base">
        <a:spcBef>
          <a:spcPct val="0"/>
        </a:spcBef>
        <a:spcAft>
          <a:spcPct val="0"/>
        </a:spcAft>
        <a:defRPr sz="2400" b="1">
          <a:solidFill>
            <a:srgbClr val="0066CC"/>
          </a:solidFill>
          <a:latin typeface="Arial"/>
          <a:cs typeface="Arial"/>
        </a:defRPr>
      </a:lvl9pPr>
    </p:titleStyle>
    <p:bodyStyle>
      <a:lvl1pPr marL="342900" indent="-342900" algn="l" rtl="0" eaLnBrk="0" fontAlgn="base" hangingPunct="0">
        <a:spcBef>
          <a:spcPct val="20000"/>
        </a:spcBef>
        <a:spcAft>
          <a:spcPct val="0"/>
        </a:spcAft>
        <a:buFont typeface="Wingdings" pitchFamily="2" charset="2"/>
        <a:defRPr sz="2000" b="1">
          <a:solidFill>
            <a:schemeClr val="tx1"/>
          </a:solidFill>
          <a:latin typeface="+mn-lt"/>
          <a:ea typeface="+mn-ea"/>
          <a:cs typeface="+mn-cs"/>
        </a:defRPr>
      </a:lvl1pPr>
      <a:lvl2pPr marL="719138" indent="-366713" algn="l" rtl="0" eaLnBrk="0" fontAlgn="base" hangingPunct="0">
        <a:spcBef>
          <a:spcPct val="20000"/>
        </a:spcBef>
        <a:spcAft>
          <a:spcPct val="0"/>
        </a:spcAft>
        <a:buFont typeface="Wingdings" pitchFamily="2" charset="2"/>
        <a:defRPr>
          <a:solidFill>
            <a:schemeClr val="tx1"/>
          </a:solidFill>
          <a:latin typeface="+mn-lt"/>
          <a:cs typeface="+mn-cs"/>
        </a:defRPr>
      </a:lvl2pPr>
      <a:lvl3pPr marL="1071563" indent="-352425" algn="l" rtl="0" eaLnBrk="0" fontAlgn="base" hangingPunct="0">
        <a:spcBef>
          <a:spcPct val="20000"/>
        </a:spcBef>
        <a:spcAft>
          <a:spcPct val="0"/>
        </a:spcAft>
        <a:buFont typeface="Wingdings" pitchFamily="2" charset="2"/>
        <a:defRPr>
          <a:solidFill>
            <a:schemeClr val="tx1"/>
          </a:solidFill>
          <a:latin typeface="+mn-lt"/>
          <a:cs typeface="+mn-cs"/>
        </a:defRPr>
      </a:lvl3pPr>
      <a:lvl4pPr marL="1436688" indent="-365125" algn="l" rtl="0" eaLnBrk="0" fontAlgn="base" hangingPunct="0">
        <a:spcBef>
          <a:spcPct val="20000"/>
        </a:spcBef>
        <a:spcAft>
          <a:spcPct val="0"/>
        </a:spcAft>
        <a:buFont typeface="Wingdings" pitchFamily="2" charset="2"/>
        <a:defRPr>
          <a:solidFill>
            <a:schemeClr val="tx1"/>
          </a:solidFill>
          <a:latin typeface="+mn-lt"/>
          <a:cs typeface="+mn-cs"/>
        </a:defRPr>
      </a:lvl4pPr>
      <a:lvl5pPr marL="1789113" indent="-352425" algn="l" rtl="0" eaLnBrk="0" fontAlgn="base" hangingPunct="0">
        <a:spcBef>
          <a:spcPct val="20000"/>
        </a:spcBef>
        <a:spcAft>
          <a:spcPct val="0"/>
        </a:spcAft>
        <a:buFont typeface="Wingdings" pitchFamily="2" charset="2"/>
        <a:defRPr>
          <a:solidFill>
            <a:schemeClr val="tx1"/>
          </a:solidFill>
          <a:latin typeface="+mn-lt"/>
          <a:cs typeface="+mn-cs"/>
        </a:defRPr>
      </a:lvl5pPr>
      <a:lvl6pPr marL="2514600" indent="-228600" algn="l" rtl="0" fontAlgn="base">
        <a:spcBef>
          <a:spcPct val="20000"/>
        </a:spcBef>
        <a:spcAft>
          <a:spcPct val="0"/>
        </a:spcAft>
        <a:buFont typeface="Wingdings" pitchFamily="2" charset="2"/>
        <a:defRPr>
          <a:solidFill>
            <a:schemeClr val="tx1"/>
          </a:solidFill>
          <a:latin typeface="+mn-lt"/>
          <a:cs typeface="+mn-cs"/>
        </a:defRPr>
      </a:lvl6pPr>
      <a:lvl7pPr marL="2971800" indent="-228600" algn="l" rtl="0" fontAlgn="base">
        <a:spcBef>
          <a:spcPct val="20000"/>
        </a:spcBef>
        <a:spcAft>
          <a:spcPct val="0"/>
        </a:spcAft>
        <a:buFont typeface="Wingdings" pitchFamily="2" charset="2"/>
        <a:defRPr>
          <a:solidFill>
            <a:schemeClr val="tx1"/>
          </a:solidFill>
          <a:latin typeface="+mn-lt"/>
          <a:cs typeface="+mn-cs"/>
        </a:defRPr>
      </a:lvl7pPr>
      <a:lvl8pPr marL="3429000" indent="-228600" algn="l" rtl="0" fontAlgn="base">
        <a:spcBef>
          <a:spcPct val="20000"/>
        </a:spcBef>
        <a:spcAft>
          <a:spcPct val="0"/>
        </a:spcAft>
        <a:buFont typeface="Wingdings" pitchFamily="2" charset="2"/>
        <a:defRPr>
          <a:solidFill>
            <a:schemeClr val="tx1"/>
          </a:solidFill>
          <a:latin typeface="+mn-lt"/>
          <a:cs typeface="+mn-cs"/>
        </a:defRPr>
      </a:lvl8pPr>
      <a:lvl9pPr marL="3886200" indent="-228600" algn="l" rtl="0" fontAlgn="base">
        <a:spcBef>
          <a:spcPct val="20000"/>
        </a:spcBef>
        <a:spcAft>
          <a:spcPct val="0"/>
        </a:spcAft>
        <a:buFont typeface="Wingdings" pitchFamily="2" charset="2"/>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26588" y="6165304"/>
            <a:ext cx="9053924" cy="707886"/>
          </a:xfrm>
          <a:prstGeom prst="rect">
            <a:avLst/>
          </a:prstGeom>
          <a:solidFill>
            <a:schemeClr val="bg1"/>
          </a:solidFill>
        </p:spPr>
        <p:txBody>
          <a:bodyPr wrap="square" rtlCol="0">
            <a:spAutoFit/>
          </a:bodyPr>
          <a:lstStyle/>
          <a:p>
            <a:pPr marR="0" lvl="0" indent="271463" algn="l" defTabSz="914400" rtl="0" eaLnBrk="1" fontAlgn="auto" latinLnBrk="0" hangingPunct="1">
              <a:lnSpc>
                <a:spcPct val="100000"/>
              </a:lnSpc>
              <a:spcBef>
                <a:spcPct val="0"/>
              </a:spcBef>
              <a:spcAft>
                <a:spcPct val="0"/>
              </a:spcAft>
              <a:buClrTx/>
              <a:buSzTx/>
              <a:buFontTx/>
              <a:buNone/>
              <a:defRPr/>
            </a:pPr>
            <a:r>
              <a:rPr kumimoji="0" lang="de-DE" sz="1000" b="0" i="0" u="none" strike="noStrike" kern="1200" cap="none" spc="0" normalizeH="0" baseline="0" noProof="0">
                <a:ln>
                  <a:noFill/>
                </a:ln>
                <a:solidFill>
                  <a:srgbClr val="808080"/>
                </a:solidFill>
                <a:effectLst/>
                <a:uLnTx/>
                <a:uFillTx/>
                <a:latin typeface="Arial" panose="020B0604020202020204" pitchFamily="34" charset="0"/>
                <a:ea typeface="+mn-ea"/>
                <a:cs typeface="Arial" panose="020B0604020202020204" pitchFamily="34" charset="0"/>
              </a:rPr>
              <a:t>Prof. Dr. Torsten Martini			                                                                                             t.martini@leonhardt-rattunde.de</a:t>
            </a:r>
          </a:p>
          <a:p>
            <a:pPr marL="271463" marR="0" lvl="0" algn="l" defTabSz="627063" rtl="0" eaLnBrk="1" fontAlgn="auto" latinLnBrk="0" hangingPunct="1">
              <a:lnSpc>
                <a:spcPct val="100000"/>
              </a:lnSpc>
              <a:spcBef>
                <a:spcPct val="0"/>
              </a:spcBef>
              <a:spcAft>
                <a:spcPct val="0"/>
              </a:spcAft>
              <a:buClrTx/>
              <a:buSzTx/>
              <a:buFontTx/>
              <a:buNone/>
              <a:defRPr/>
            </a:pPr>
            <a:r>
              <a:rPr kumimoji="0" lang="de-DE" sz="1000" b="0" i="0" u="none" strike="noStrike" kern="1200" cap="none" spc="0" normalizeH="0" baseline="0" noProof="0">
                <a:ln>
                  <a:noFill/>
                </a:ln>
                <a:solidFill>
                  <a:srgbClr val="808080"/>
                </a:solidFill>
                <a:effectLst/>
                <a:uLnTx/>
                <a:uFillTx/>
                <a:latin typeface="Arial" panose="020B0604020202020204" pitchFamily="34" charset="0"/>
                <a:ea typeface="+mn-ea"/>
                <a:cs typeface="Arial" panose="020B0604020202020204" pitchFamily="34" charset="0"/>
              </a:rPr>
              <a:t>Kurfürstendamm 26a	| 10719 Berlin  | T +49 (0)30 885 90 3-0    | F +49 (0)30 885 90 3-100</a:t>
            </a:r>
          </a:p>
          <a:p>
            <a:pPr marL="271463" marR="0" lvl="0" algn="l" defTabSz="627063" rtl="0" eaLnBrk="1" fontAlgn="auto" latinLnBrk="0" hangingPunct="1">
              <a:lnSpc>
                <a:spcPct val="100000"/>
              </a:lnSpc>
              <a:spcBef>
                <a:spcPct val="0"/>
              </a:spcBef>
              <a:spcAft>
                <a:spcPct val="0"/>
              </a:spcAft>
              <a:buClrTx/>
              <a:buSzTx/>
              <a:buFontTx/>
              <a:buNone/>
              <a:defRPr/>
            </a:pPr>
            <a:r>
              <a:rPr kumimoji="0" lang="de-DE" sz="1000" b="0" i="0" u="none" strike="noStrike" kern="1200" cap="none" spc="0" normalizeH="0" baseline="0" noProof="0">
                <a:ln>
                  <a:noFill/>
                </a:ln>
                <a:solidFill>
                  <a:srgbClr val="808080"/>
                </a:solidFill>
                <a:effectLst/>
                <a:uLnTx/>
                <a:uFillTx/>
                <a:latin typeface="Arial" panose="020B0604020202020204" pitchFamily="34" charset="0"/>
                <a:ea typeface="+mn-ea"/>
                <a:cs typeface="Arial" panose="020B0604020202020204" pitchFamily="34" charset="0"/>
              </a:rPr>
              <a:t>Aachener Straße 75	|  50931 Köln   | T +49 (0)221 292 561-0   | F +49 (0)221 292 561-20</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de-DE"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feld 6"/>
          <p:cNvSpPr txBox="1"/>
          <p:nvPr/>
        </p:nvSpPr>
        <p:spPr>
          <a:xfrm>
            <a:off x="395536" y="5016078"/>
            <a:ext cx="6840760" cy="1077218"/>
          </a:xfrm>
          <a:prstGeom prst="rect">
            <a:avLst/>
          </a:prstGeom>
          <a:noFill/>
        </p:spPr>
        <p:txBody>
          <a:bodyPr wrap="square" rtlCol="0">
            <a:spAutoFit/>
          </a:bodyPr>
          <a:lstStyle/>
          <a:p>
            <a:r>
              <a:rPr lang="de-DE" sz="1600">
                <a:latin typeface="Arial" panose="020B0604020202020204" pitchFamily="34" charset="0"/>
                <a:cs typeface="Arial" panose="020B0604020202020204" pitchFamily="34" charset="0"/>
              </a:rPr>
              <a:t>Norddeutsches Insolvenzforum Hamburg </a:t>
            </a:r>
            <a:r>
              <a:rPr lang="de-DE" sz="1600" smtClean="0">
                <a:latin typeface="Arial" panose="020B0604020202020204" pitchFamily="34" charset="0"/>
                <a:cs typeface="Arial" panose="020B0604020202020204" pitchFamily="34" charset="0"/>
              </a:rPr>
              <a:t>e.V.</a:t>
            </a:r>
            <a:endParaRPr lang="de-DE" sz="1600">
              <a:latin typeface="Arial" panose="020B0604020202020204" pitchFamily="34" charset="0"/>
              <a:cs typeface="Arial" panose="020B0604020202020204" pitchFamily="34" charset="0"/>
            </a:endParaRPr>
          </a:p>
          <a:p>
            <a:r>
              <a:rPr lang="de-DE" sz="1600" smtClean="0">
                <a:latin typeface="Arial" panose="020B0604020202020204" pitchFamily="34" charset="0"/>
                <a:cs typeface="Arial" panose="020B0604020202020204" pitchFamily="34" charset="0"/>
              </a:rPr>
              <a:t>Online-Veranstaltung </a:t>
            </a:r>
            <a:endParaRPr lang="de-DE" sz="1600">
              <a:latin typeface="Arial" panose="020B0604020202020204" pitchFamily="34" charset="0"/>
              <a:cs typeface="Arial" panose="020B0604020202020204" pitchFamily="34" charset="0"/>
            </a:endParaRPr>
          </a:p>
          <a:p>
            <a:r>
              <a:rPr lang="de-DE" sz="1600" smtClean="0">
                <a:latin typeface="Arial" panose="020B0604020202020204" pitchFamily="34" charset="0"/>
                <a:cs typeface="Arial" panose="020B0604020202020204" pitchFamily="34" charset="0"/>
              </a:rPr>
              <a:t>Berlin, </a:t>
            </a:r>
            <a:r>
              <a:rPr lang="de-DE" sz="1600">
                <a:latin typeface="Arial" panose="020B0604020202020204" pitchFamily="34" charset="0"/>
                <a:cs typeface="Arial" panose="020B0604020202020204" pitchFamily="34" charset="0"/>
              </a:rPr>
              <a:t>den </a:t>
            </a:r>
            <a:r>
              <a:rPr lang="de-DE" sz="1600" smtClean="0">
                <a:latin typeface="Arial" panose="020B0604020202020204" pitchFamily="34" charset="0"/>
                <a:cs typeface="Arial" panose="020B0604020202020204" pitchFamily="34" charset="0"/>
              </a:rPr>
              <a:t>19. April </a:t>
            </a:r>
            <a:r>
              <a:rPr lang="de-DE" sz="1600">
                <a:latin typeface="Arial" panose="020B0604020202020204" pitchFamily="34" charset="0"/>
                <a:cs typeface="Arial" panose="020B0604020202020204" pitchFamily="34" charset="0"/>
              </a:rPr>
              <a:t>2021</a:t>
            </a:r>
          </a:p>
          <a:p>
            <a:endParaRPr lang="de-DE" sz="1600">
              <a:latin typeface="Arial" panose="020B0604020202020204" pitchFamily="34" charset="0"/>
              <a:cs typeface="Arial" panose="020B0604020202020204" pitchFamily="34" charset="0"/>
            </a:endParaRPr>
          </a:p>
        </p:txBody>
      </p:sp>
      <p:sp>
        <p:nvSpPr>
          <p:cNvPr id="4" name="Textfeld 3"/>
          <p:cNvSpPr txBox="1"/>
          <p:nvPr/>
        </p:nvSpPr>
        <p:spPr>
          <a:xfrm>
            <a:off x="1115616" y="2967335"/>
            <a:ext cx="6912768" cy="461665"/>
          </a:xfrm>
          <a:prstGeom prst="rect">
            <a:avLst/>
          </a:prstGeom>
          <a:noFill/>
        </p:spPr>
        <p:txBody>
          <a:bodyPr wrap="square" rtlCol="0">
            <a:spAutoFit/>
          </a:bodyPr>
          <a:lstStyle/>
          <a:p>
            <a:r>
              <a:rPr lang="de-DE" sz="2400" b="1" kern="0">
                <a:solidFill>
                  <a:srgbClr val="C00000"/>
                </a:solidFill>
                <a:effectLst>
                  <a:innerShdw blurRad="63500" dist="50800" dir="10800000">
                    <a:prstClr val="black">
                      <a:alpha val="50000"/>
                    </a:prstClr>
                  </a:innerShdw>
                </a:effectLst>
              </a:rPr>
              <a:t>Reformierte Eigenverwaltung nach SanInsFoG</a:t>
            </a:r>
          </a:p>
        </p:txBody>
      </p:sp>
      <p:sp>
        <p:nvSpPr>
          <p:cNvPr id="5" name="Textfeld 4"/>
          <p:cNvSpPr txBox="1"/>
          <p:nvPr/>
        </p:nvSpPr>
        <p:spPr>
          <a:xfrm>
            <a:off x="7193316" y="404664"/>
            <a:ext cx="1814152" cy="707886"/>
          </a:xfrm>
          <a:prstGeom prst="rect">
            <a:avLst/>
          </a:prstGeom>
          <a:solidFill>
            <a:schemeClr val="bg1"/>
          </a:solidFill>
          <a:ln>
            <a:solidFill>
              <a:schemeClr val="bg1"/>
            </a:solidFill>
          </a:ln>
        </p:spPr>
        <p:txBody>
          <a:bodyPr wrap="square" rtlCol="0">
            <a:spAutoFit/>
          </a:bodyPr>
          <a:lstStyle/>
          <a:p>
            <a:r>
              <a:rPr lang="de-DE" sz="2000" b="1">
                <a:solidFill>
                  <a:srgbClr val="808080"/>
                </a:solidFill>
              </a:rPr>
              <a:t>LEONHARDT</a:t>
            </a:r>
          </a:p>
          <a:p>
            <a:r>
              <a:rPr lang="de-DE" sz="2000" b="1">
                <a:solidFill>
                  <a:srgbClr val="808080"/>
                </a:solidFill>
              </a:rPr>
              <a:t>RATTUNDE</a:t>
            </a:r>
          </a:p>
        </p:txBody>
      </p:sp>
    </p:spTree>
    <p:extLst>
      <p:ext uri="{BB962C8B-B14F-4D97-AF65-F5344CB8AC3E}">
        <p14:creationId xmlns:p14="http://schemas.microsoft.com/office/powerpoint/2010/main" val="372984238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404664"/>
            <a:ext cx="83777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0" marR="0" lvl="0" indent="0" algn="l" defTabSz="914400" rtl="0" eaLnBrk="1" fontAlgn="auto" latinLnBrk="0" hangingPunct="1">
              <a:lnSpc>
                <a:spcPct val="100000"/>
              </a:lnSpc>
              <a:spcBef>
                <a:spcPct val="50000"/>
              </a:spcBef>
              <a:spcAft>
                <a:spcPct val="0"/>
              </a:spcAft>
              <a:buClrTx/>
              <a:buSzTx/>
              <a:buFontTx/>
              <a:buNone/>
              <a:defRPr/>
            </a:pPr>
            <a:r>
              <a:rPr lang="de-DE" sz="2400" b="1" noProof="0">
                <a:solidFill>
                  <a:srgbClr val="C00000"/>
                </a:solidFill>
              </a:rPr>
              <a:t>Reaktion des Gesetzgebers: grundlegende Neuregelung des Eigenverwaltungsrechts</a:t>
            </a:r>
            <a:endParaRPr kumimoji="0" lang="de-DE" sz="2400" b="1" i="0" u="none" strike="noStrike" kern="1200" cap="none" spc="0" normalizeH="0" baseline="0" noProof="0">
              <a:ln>
                <a:noFill/>
              </a:ln>
              <a:solidFill>
                <a:srgbClr val="C00000"/>
              </a:solidFill>
              <a:effectLst/>
              <a:uLnTx/>
              <a:uFillTx/>
              <a:latin typeface="Arial"/>
              <a:ea typeface="+mn-ea"/>
              <a:cs typeface="Arial"/>
            </a:endParaRPr>
          </a:p>
        </p:txBody>
      </p:sp>
      <p:sp>
        <p:nvSpPr>
          <p:cNvPr id="12" name="Textfeld 8"/>
          <p:cNvSpPr txBox="1">
            <a:spLocks noChangeArrowheads="1"/>
          </p:cNvSpPr>
          <p:nvPr/>
        </p:nvSpPr>
        <p:spPr bwMode="auto">
          <a:xfrm>
            <a:off x="445513" y="1691907"/>
            <a:ext cx="837813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342900" lvl="1" indent="-342900" algn="just">
              <a:buClr>
                <a:srgbClr val="C00000"/>
              </a:buClr>
              <a:buSzPct val="105000"/>
              <a:buFont typeface="Wingdings" pitchFamily="2" charset="2"/>
              <a:buChar char="§"/>
            </a:pPr>
            <a:r>
              <a:rPr lang="de-DE"/>
              <a:t>Filterung </a:t>
            </a:r>
            <a:r>
              <a:rPr lang="de-DE" smtClean="0"/>
              <a:t>bereits </a:t>
            </a:r>
            <a:r>
              <a:rPr lang="de-DE"/>
              <a:t>bei Beginn des Eröffnungsverfahrens und nicht erst mit Eröffnung (Forderung aus der Evalutation) </a:t>
            </a:r>
          </a:p>
          <a:p>
            <a:pPr marL="342900" lvl="1" indent="-342900" algn="just">
              <a:buClr>
                <a:srgbClr val="C00000"/>
              </a:buClr>
              <a:buSzPct val="105000"/>
              <a:buFont typeface="Wingdings" pitchFamily="2" charset="2"/>
              <a:buChar char="§"/>
            </a:pPr>
            <a:endParaRPr lang="de-DE"/>
          </a:p>
          <a:p>
            <a:pPr marL="342900" lvl="1" indent="-342900" algn="just">
              <a:buClr>
                <a:srgbClr val="C00000"/>
              </a:buClr>
              <a:buSzPct val="105000"/>
              <a:buFont typeface="Wingdings" pitchFamily="2" charset="2"/>
              <a:buChar char="§"/>
            </a:pPr>
            <a:r>
              <a:rPr lang="de-DE"/>
              <a:t>Implementierung katalogmäßiger Zugangsvoraussetzungen mit dem zentra-len Element der sog. Eigenverwaltungsplanung</a:t>
            </a:r>
          </a:p>
          <a:p>
            <a:pPr marL="342900" lvl="1" indent="-342900" algn="just">
              <a:buClr>
                <a:srgbClr val="C00000"/>
              </a:buClr>
              <a:buSzPct val="105000"/>
              <a:buFont typeface="Wingdings" pitchFamily="2" charset="2"/>
              <a:buChar char="§"/>
            </a:pPr>
            <a:endParaRPr lang="de-DE"/>
          </a:p>
          <a:p>
            <a:pPr marL="342900" lvl="1" indent="-342900" algn="just">
              <a:buClr>
                <a:srgbClr val="C00000"/>
              </a:buClr>
              <a:buSzPct val="105000"/>
              <a:buFont typeface="Wingdings" pitchFamily="2" charset="2"/>
              <a:buChar char="§"/>
            </a:pPr>
            <a:r>
              <a:rPr lang="de-DE" smtClean="0"/>
              <a:t>„Schuldner </a:t>
            </a:r>
            <a:r>
              <a:rPr lang="de-DE"/>
              <a:t>soll angehalten werden, ein sinnhaftes und realisierbares Eigenverwaltungsverfahren vorzubereiten, an dem er sich im Verlauf messen lassen muss und gleichzeitig soll der Schuldner einen rechts- und planungssicheren Weg ins Verfahren </a:t>
            </a:r>
            <a:r>
              <a:rPr lang="de-DE" smtClean="0"/>
              <a:t>erhalten“ </a:t>
            </a:r>
            <a:r>
              <a:rPr lang="de-DE" i="1"/>
              <a:t>(Begr SanInsFoG, S. 239 f.)</a:t>
            </a:r>
          </a:p>
          <a:p>
            <a:pPr marL="342900" lvl="1" indent="-342900" algn="just">
              <a:buClr>
                <a:srgbClr val="C00000"/>
              </a:buClr>
              <a:buSzPct val="105000"/>
              <a:buFont typeface="Wingdings" pitchFamily="2" charset="2"/>
              <a:buChar char="§"/>
            </a:pPr>
            <a:endParaRPr lang="de-DE"/>
          </a:p>
          <a:p>
            <a:pPr marL="342900" lvl="1" indent="-342900" algn="just">
              <a:buClr>
                <a:srgbClr val="C00000"/>
              </a:buClr>
              <a:buSzPct val="105000"/>
              <a:buFont typeface="Wingdings" pitchFamily="2" charset="2"/>
              <a:buChar char="§"/>
            </a:pPr>
            <a:r>
              <a:rPr lang="de-DE"/>
              <a:t>Erhaltung des Schutzschirms als (jetzt klar konturierte) Variante der Eigen-verwaltung </a:t>
            </a: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10</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Tree>
    <p:extLst>
      <p:ext uri="{BB962C8B-B14F-4D97-AF65-F5344CB8AC3E}">
        <p14:creationId xmlns:p14="http://schemas.microsoft.com/office/powerpoint/2010/main" val="21793865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8"/>
          <p:cNvSpPr txBox="1">
            <a:spLocks noChangeArrowheads="1"/>
          </p:cNvSpPr>
          <p:nvPr/>
        </p:nvSpPr>
        <p:spPr bwMode="auto">
          <a:xfrm>
            <a:off x="445513" y="1691907"/>
            <a:ext cx="837813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0" lvl="0" indent="0" eaLnBrk="1" hangingPunct="1"/>
            <a:r>
              <a:rPr lang="de-DE" b="1">
                <a:solidFill>
                  <a:srgbClr val="000000"/>
                </a:solidFill>
                <a:latin typeface="Arial"/>
                <a:cs typeface="Arial"/>
              </a:rPr>
              <a:t>§ 270 InsO n.F.:  Grundsatz</a:t>
            </a:r>
            <a:endParaRPr lang="de-DE" b="1" i="1">
              <a:solidFill>
                <a:srgbClr val="000000"/>
              </a:solidFill>
              <a:latin typeface="Arial"/>
              <a:cs typeface="Arial"/>
            </a:endParaRPr>
          </a:p>
          <a:p>
            <a:pPr marL="0" lvl="0" indent="0" eaLnBrk="1" hangingPunct="1"/>
            <a:endParaRPr lang="de-DE" sz="2400">
              <a:solidFill>
                <a:srgbClr val="000000"/>
              </a:solidFill>
              <a:latin typeface="Arial"/>
              <a:cs typeface="Arial"/>
            </a:endParaRPr>
          </a:p>
          <a:p>
            <a:pPr marL="354013" lvl="0" indent="-354013" algn="just" eaLnBrk="1" hangingPunct="1">
              <a:buFont typeface="+mj-lt"/>
              <a:buAutoNum type="arabicParenBoth"/>
            </a:pPr>
            <a:r>
              <a:rPr lang="de-DE" sz="1600">
                <a:solidFill>
                  <a:srgbClr val="000000"/>
                </a:solidFill>
                <a:latin typeface="Arial"/>
                <a:cs typeface="Arial"/>
              </a:rPr>
              <a:t>Der Schuldner ist berechtigt, unter der Aufsicht eines Sachwalters die Insolvenzmasse zu verwalten und über sie zu verfügen, wenn das Insolvenzgericht in dem Beschluss über die Eröffnung des Insolvenzverfahrens die Eigenverwaltung anordnet. Für das Verfahren gelten die allgemeinen Vorschriften, soweit in diesem Teil nichts anderes bestimmt ist.</a:t>
            </a:r>
          </a:p>
          <a:p>
            <a:pPr marL="354013" lvl="0" indent="-354013" algn="just" eaLnBrk="1" hangingPunct="1">
              <a:buFont typeface="+mj-lt"/>
              <a:buAutoNum type="arabicParenBoth"/>
            </a:pPr>
            <a:endParaRPr lang="de-DE" sz="1600">
              <a:solidFill>
                <a:srgbClr val="000000"/>
              </a:solidFill>
              <a:latin typeface="Arial"/>
              <a:cs typeface="Arial"/>
            </a:endParaRPr>
          </a:p>
          <a:p>
            <a:pPr marL="354013" lvl="0" indent="-354013" algn="just" eaLnBrk="1" hangingPunct="1">
              <a:buFont typeface="+mj-lt"/>
              <a:buAutoNum type="arabicParenBoth"/>
            </a:pPr>
            <a:r>
              <a:rPr lang="de-DE" sz="1600">
                <a:solidFill>
                  <a:srgbClr val="000000"/>
                </a:solidFill>
                <a:latin typeface="Arial"/>
                <a:cs typeface="Arial"/>
              </a:rPr>
              <a:t>Die Vorschriften dieses Teils sind auf Verbraucherinsolvenzverfahren nach § 304 nicht anzuwenden. </a:t>
            </a:r>
            <a:endParaRPr lang="de-DE" sz="1600" b="1">
              <a:solidFill>
                <a:srgbClr val="000000"/>
              </a:solidFill>
              <a:latin typeface="Arial"/>
              <a:cs typeface="Arial"/>
            </a:endParaRP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11</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Tree>
    <p:extLst>
      <p:ext uri="{BB962C8B-B14F-4D97-AF65-F5344CB8AC3E}">
        <p14:creationId xmlns:p14="http://schemas.microsoft.com/office/powerpoint/2010/main" val="281865242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8"/>
          <p:cNvSpPr txBox="1">
            <a:spLocks noChangeArrowheads="1"/>
          </p:cNvSpPr>
          <p:nvPr/>
        </p:nvSpPr>
        <p:spPr bwMode="auto">
          <a:xfrm>
            <a:off x="445513" y="1691907"/>
            <a:ext cx="837813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0" lvl="0" indent="0" eaLnBrk="1" hangingPunct="1"/>
            <a:r>
              <a:rPr lang="de-DE" b="1">
                <a:solidFill>
                  <a:srgbClr val="000000"/>
                </a:solidFill>
                <a:latin typeface="Arial"/>
                <a:cs typeface="Arial"/>
              </a:rPr>
              <a:t>§ 270a InsO n.F.  (Anforderungen)</a:t>
            </a:r>
          </a:p>
          <a:p>
            <a:pPr marL="0" lvl="0" indent="0" eaLnBrk="1" hangingPunct="1"/>
            <a:endParaRPr lang="de-DE" sz="2400">
              <a:solidFill>
                <a:srgbClr val="000000"/>
              </a:solidFill>
              <a:latin typeface="Arial"/>
              <a:cs typeface="Arial"/>
            </a:endParaRPr>
          </a:p>
          <a:p>
            <a:pPr marL="354013" lvl="0" indent="-354013" algn="just" eaLnBrk="1" hangingPunct="1">
              <a:buFont typeface="+mj-lt"/>
              <a:buAutoNum type="arabicParenBoth"/>
            </a:pPr>
            <a:r>
              <a:rPr lang="de-DE" sz="1600">
                <a:solidFill>
                  <a:srgbClr val="000000"/>
                </a:solidFill>
                <a:latin typeface="Arial"/>
                <a:cs typeface="Arial"/>
              </a:rPr>
              <a:t>Der Schuldner fügt dem Antrag auf Anordnung der Eigenverwaltung eine Eigenverwaltungsplanung bei, welche umfasst:</a:t>
            </a:r>
          </a:p>
          <a:p>
            <a:pPr marL="354013" lvl="0" indent="-354013" algn="just" eaLnBrk="1" hangingPunct="1">
              <a:buFont typeface="+mj-lt"/>
              <a:buAutoNum type="arabicParenBoth"/>
            </a:pPr>
            <a:endParaRPr lang="de-DE" sz="600">
              <a:solidFill>
                <a:srgbClr val="000000"/>
              </a:solidFill>
              <a:latin typeface="Arial"/>
              <a:cs typeface="Arial"/>
            </a:endParaRPr>
          </a:p>
          <a:p>
            <a:pPr marL="625475" lvl="0" indent="-263525" algn="just" eaLnBrk="1" hangingPunct="1">
              <a:buFont typeface="+mj-lt"/>
              <a:buAutoNum type="arabicPeriod"/>
            </a:pPr>
            <a:r>
              <a:rPr lang="de-DE" sz="1400">
                <a:solidFill>
                  <a:srgbClr val="000000"/>
                </a:solidFill>
                <a:latin typeface="Arial"/>
                <a:cs typeface="Arial"/>
              </a:rPr>
              <a:t>einen Finanzplan, der den Zeitraum von sechs Monaten abdeckt und eine fundierte Darstellung der Finanzierungsquellen enthält, durch welche die Fortführung des gewöhnlichen Geschäftsbetriebes und die Deckung der Kosten des Verfahrens in diesem Zeitraum sichergestellt werden soll,</a:t>
            </a:r>
          </a:p>
          <a:p>
            <a:pPr marL="625475" lvl="0" indent="-263525" algn="just" eaLnBrk="1" hangingPunct="1">
              <a:buFont typeface="+mj-lt"/>
              <a:buAutoNum type="arabicPeriod"/>
            </a:pPr>
            <a:endParaRPr lang="de-DE" sz="200">
              <a:solidFill>
                <a:srgbClr val="000000"/>
              </a:solidFill>
              <a:latin typeface="Arial"/>
              <a:cs typeface="Arial"/>
            </a:endParaRPr>
          </a:p>
          <a:p>
            <a:pPr marL="625475" lvl="0" indent="-263525" algn="just" eaLnBrk="1" hangingPunct="1">
              <a:buFont typeface="+mj-lt"/>
              <a:buAutoNum type="arabicPeriod"/>
            </a:pPr>
            <a:r>
              <a:rPr lang="de-DE" sz="1400">
                <a:solidFill>
                  <a:srgbClr val="000000"/>
                </a:solidFill>
                <a:latin typeface="Arial"/>
                <a:cs typeface="Arial"/>
              </a:rPr>
              <a:t>ein Konzept für die Durchführung des Insolvenzverfahrens, welches auf Grundlage einer Darstellung von Art, Ausmaß und Ursachen der Krise das Ziel der Eigenverwaltung und die Maßnahmen beschreibt, welche zur Erreichung des Ziels in Aussicht genommen werden,</a:t>
            </a:r>
          </a:p>
          <a:p>
            <a:pPr marL="625475" lvl="0" indent="-263525" algn="just" eaLnBrk="1" hangingPunct="1">
              <a:buFont typeface="+mj-lt"/>
              <a:buAutoNum type="arabicPeriod"/>
            </a:pPr>
            <a:endParaRPr lang="de-DE" sz="200">
              <a:solidFill>
                <a:srgbClr val="000000"/>
              </a:solidFill>
              <a:latin typeface="Arial"/>
              <a:cs typeface="Arial"/>
            </a:endParaRPr>
          </a:p>
          <a:p>
            <a:pPr marL="625475" lvl="0" indent="-263525" algn="just" eaLnBrk="1" hangingPunct="1">
              <a:buFont typeface="+mj-lt"/>
              <a:buAutoNum type="arabicPeriod"/>
            </a:pPr>
            <a:r>
              <a:rPr lang="de-DE" sz="1400">
                <a:solidFill>
                  <a:srgbClr val="000000"/>
                </a:solidFill>
                <a:latin typeface="Arial"/>
                <a:cs typeface="Arial"/>
              </a:rPr>
              <a:t>eine Darstellung des Stands von Verhandlungen mit Gläubigern, den am Schuldner beteiligten Personen und Dritten zu den in Aussicht genommenen Maßnahmen,</a:t>
            </a:r>
          </a:p>
          <a:p>
            <a:pPr marL="625475" lvl="0" indent="-263525" algn="just" eaLnBrk="1" hangingPunct="1">
              <a:buFont typeface="+mj-lt"/>
              <a:buAutoNum type="arabicPeriod"/>
            </a:pPr>
            <a:endParaRPr lang="de-DE" sz="200">
              <a:solidFill>
                <a:srgbClr val="000000"/>
              </a:solidFill>
              <a:latin typeface="Arial"/>
              <a:cs typeface="Arial"/>
            </a:endParaRPr>
          </a:p>
          <a:p>
            <a:pPr marL="625475" lvl="0" indent="-263525" algn="just" eaLnBrk="1" hangingPunct="1">
              <a:buFont typeface="+mj-lt"/>
              <a:buAutoNum type="arabicPeriod"/>
            </a:pPr>
            <a:r>
              <a:rPr lang="de-DE" sz="1400">
                <a:solidFill>
                  <a:srgbClr val="000000"/>
                </a:solidFill>
                <a:latin typeface="Arial"/>
                <a:cs typeface="Arial"/>
              </a:rPr>
              <a:t>eine Darstellung der Vorkehrungen, die der Schuldner getroffen hat, um seine Fähigkeit sicherzustellen, insolvenzrechtliche Pflichten zu erfüllen, und</a:t>
            </a:r>
          </a:p>
          <a:p>
            <a:pPr marL="625475" lvl="0" indent="-263525" algn="just" eaLnBrk="1" hangingPunct="1">
              <a:buFont typeface="+mj-lt"/>
              <a:buAutoNum type="arabicPeriod"/>
            </a:pPr>
            <a:endParaRPr lang="de-DE" sz="200">
              <a:solidFill>
                <a:srgbClr val="000000"/>
              </a:solidFill>
              <a:latin typeface="Arial"/>
              <a:cs typeface="Arial"/>
            </a:endParaRPr>
          </a:p>
          <a:p>
            <a:pPr marL="625475" lvl="0" indent="-263525" algn="just" eaLnBrk="1" hangingPunct="1">
              <a:buFont typeface="+mj-lt"/>
              <a:buAutoNum type="arabicPeriod"/>
            </a:pPr>
            <a:r>
              <a:rPr lang="de-DE" sz="1400">
                <a:solidFill>
                  <a:srgbClr val="000000"/>
                </a:solidFill>
                <a:latin typeface="Arial"/>
                <a:cs typeface="Arial"/>
              </a:rPr>
              <a:t>eine begründete Darstellung etwaiger Mehr- oder Minderkosten, die im Rahmen der Eigenverwaltung im Vergleich zu einem Regelverfahren und im Verhältnis zur Insolvenzmasse voraussichtlich anfallen werden.</a:t>
            </a: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12</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Tree>
    <p:extLst>
      <p:ext uri="{BB962C8B-B14F-4D97-AF65-F5344CB8AC3E}">
        <p14:creationId xmlns:p14="http://schemas.microsoft.com/office/powerpoint/2010/main" val="119249438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8"/>
          <p:cNvSpPr txBox="1">
            <a:spLocks noChangeArrowheads="1"/>
          </p:cNvSpPr>
          <p:nvPr/>
        </p:nvSpPr>
        <p:spPr bwMode="auto">
          <a:xfrm>
            <a:off x="445513" y="1691907"/>
            <a:ext cx="8378130"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0" lvl="0" indent="0" eaLnBrk="1" hangingPunct="1"/>
            <a:r>
              <a:rPr lang="de-DE" b="1">
                <a:solidFill>
                  <a:srgbClr val="000000"/>
                </a:solidFill>
                <a:latin typeface="Arial"/>
                <a:cs typeface="Arial"/>
              </a:rPr>
              <a:t>§ 270a InsO n.F.  (Anforderungen)</a:t>
            </a:r>
            <a:endParaRPr lang="de-DE" b="1" i="1">
              <a:solidFill>
                <a:srgbClr val="000000"/>
              </a:solidFill>
              <a:latin typeface="Arial"/>
              <a:cs typeface="Arial"/>
            </a:endParaRPr>
          </a:p>
          <a:p>
            <a:pPr marL="0" lvl="0" indent="0" eaLnBrk="1" hangingPunct="1"/>
            <a:endParaRPr lang="de-DE" sz="2400">
              <a:solidFill>
                <a:srgbClr val="000000"/>
              </a:solidFill>
              <a:latin typeface="Arial"/>
              <a:cs typeface="Arial"/>
            </a:endParaRPr>
          </a:p>
          <a:p>
            <a:pPr marL="354013" lvl="0" indent="-354013" algn="just" eaLnBrk="1" hangingPunct="1">
              <a:buFont typeface="+mj-lt"/>
              <a:buAutoNum type="arabicParenBoth" startAt="2"/>
            </a:pPr>
            <a:r>
              <a:rPr lang="de-DE" sz="1600">
                <a:solidFill>
                  <a:srgbClr val="000000"/>
                </a:solidFill>
                <a:latin typeface="Arial"/>
                <a:cs typeface="Arial"/>
              </a:rPr>
              <a:t>Des Weiteren hat der Schuldner zu erklären,</a:t>
            </a:r>
          </a:p>
          <a:p>
            <a:pPr marL="0" lvl="0" indent="0" algn="just" eaLnBrk="1" hangingPunct="1"/>
            <a:endParaRPr lang="de-DE" sz="600">
              <a:solidFill>
                <a:srgbClr val="000000"/>
              </a:solidFill>
              <a:latin typeface="Arial"/>
              <a:cs typeface="Arial"/>
            </a:endParaRPr>
          </a:p>
          <a:p>
            <a:pPr marL="704850" indent="-342900" algn="just" eaLnBrk="1" hangingPunct="1">
              <a:buFont typeface="+mj-lt"/>
              <a:buAutoNum type="arabicPeriod"/>
            </a:pPr>
            <a:r>
              <a:rPr lang="de-DE" sz="1400">
                <a:solidFill>
                  <a:srgbClr val="000000"/>
                </a:solidFill>
                <a:latin typeface="Arial"/>
                <a:cs typeface="Arial"/>
              </a:rPr>
              <a:t>ob, in welchem Umfang und gegenüber welchen Gläubigern er sich mit der Erfüllung von Verbindlichkeiten aus Arbeitsverhältnissen, Pensionszusagen oder dem Steuerschuld-verhältnis, gegenüber Sozialversicherungsträgern oder Lieferanten in Verzug befindet,</a:t>
            </a:r>
          </a:p>
          <a:p>
            <a:pPr marL="704850" indent="-342900" algn="just" eaLnBrk="1" hangingPunct="1">
              <a:buFont typeface="+mj-lt"/>
              <a:buAutoNum type="arabicPeriod"/>
            </a:pPr>
            <a:endParaRPr lang="de-DE" sz="200">
              <a:solidFill>
                <a:srgbClr val="000000"/>
              </a:solidFill>
              <a:latin typeface="Arial"/>
              <a:cs typeface="Arial"/>
            </a:endParaRPr>
          </a:p>
          <a:p>
            <a:pPr marL="704850" indent="-342900" algn="just" eaLnBrk="1" hangingPunct="1">
              <a:buFont typeface="+mj-lt"/>
              <a:buAutoNum type="arabicPeriod"/>
            </a:pPr>
            <a:r>
              <a:rPr lang="de-DE" sz="1400">
                <a:solidFill>
                  <a:srgbClr val="000000"/>
                </a:solidFill>
                <a:latin typeface="Arial"/>
                <a:cs typeface="Arial"/>
              </a:rPr>
              <a:t>ob und in welchen Verfahren zu seinen Gunsten innerhalb der letzten drei Jahre vor dem Antrag Vollstreckungs- oder Verwertungssperren nach diesem Gesetz oder nach dem Unternehmensstabilisierungs- und -restrukturierungsgesetz angeordnet wurden und</a:t>
            </a:r>
          </a:p>
          <a:p>
            <a:pPr marL="704850" indent="-342900" algn="just" eaLnBrk="1" hangingPunct="1">
              <a:buFont typeface="+mj-lt"/>
              <a:buAutoNum type="arabicPeriod"/>
            </a:pPr>
            <a:endParaRPr lang="de-DE" sz="200">
              <a:solidFill>
                <a:srgbClr val="000000"/>
              </a:solidFill>
              <a:latin typeface="Arial"/>
              <a:cs typeface="Arial"/>
            </a:endParaRPr>
          </a:p>
          <a:p>
            <a:pPr marL="704850" indent="-342900" algn="just" eaLnBrk="1" hangingPunct="1">
              <a:buFont typeface="+mj-lt"/>
              <a:buAutoNum type="arabicPeriod"/>
            </a:pPr>
            <a:r>
              <a:rPr lang="de-DE" sz="1400">
                <a:solidFill>
                  <a:srgbClr val="000000"/>
                </a:solidFill>
                <a:latin typeface="Arial"/>
                <a:cs typeface="Arial"/>
              </a:rPr>
              <a:t>ob er für die letzten drei Geschäftsjahre seinen Offenlegungspflichten, insbesondere nach den §§ 325 bis 328 oder 339 des Handelsgesetzbuchs nachgekommen ist.</a:t>
            </a: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13</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Tree>
    <p:extLst>
      <p:ext uri="{BB962C8B-B14F-4D97-AF65-F5344CB8AC3E}">
        <p14:creationId xmlns:p14="http://schemas.microsoft.com/office/powerpoint/2010/main" val="210347880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8"/>
          <p:cNvSpPr txBox="1">
            <a:spLocks noChangeArrowheads="1"/>
          </p:cNvSpPr>
          <p:nvPr/>
        </p:nvSpPr>
        <p:spPr bwMode="auto">
          <a:xfrm>
            <a:off x="445513" y="1691907"/>
            <a:ext cx="837813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0" lvl="0" indent="0" eaLnBrk="1" hangingPunct="1"/>
            <a:r>
              <a:rPr lang="de-DE" b="1">
                <a:solidFill>
                  <a:srgbClr val="000000"/>
                </a:solidFill>
                <a:latin typeface="Arial"/>
                <a:cs typeface="Arial"/>
              </a:rPr>
              <a:t>§ 270b InsO n.F.  (Bestellung des vorläufigen Sachwalters)</a:t>
            </a:r>
            <a:endParaRPr kumimoji="0" lang="de-DE" sz="1800" b="1" i="1"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ct val="0"/>
              </a:spcBef>
              <a:spcAft>
                <a:spcPct val="0"/>
              </a:spcAft>
              <a:buClrTx/>
              <a:buSzTx/>
              <a:buFontTx/>
              <a:buNone/>
              <a:defRPr/>
            </a:pPr>
            <a:endParaRPr kumimoji="0" lang="de-DE" sz="2400" b="0" i="0" u="none" strike="noStrike" kern="1200" cap="none" spc="0" normalizeH="0" baseline="0" noProof="0">
              <a:ln>
                <a:noFill/>
              </a:ln>
              <a:solidFill>
                <a:srgbClr val="000000"/>
              </a:solidFill>
              <a:effectLst/>
              <a:uLnTx/>
              <a:uFillTx/>
              <a:latin typeface="Arial"/>
              <a:ea typeface="+mn-ea"/>
              <a:cs typeface="Arial"/>
            </a:endParaRPr>
          </a:p>
          <a:p>
            <a:pPr marL="342900" lvl="0" indent="-342900" algn="just" eaLnBrk="1" hangingPunct="1">
              <a:buFont typeface="+mj-lt"/>
              <a:buAutoNum type="arabicParenBoth"/>
            </a:pPr>
            <a:r>
              <a:rPr lang="de-DE" sz="1400">
                <a:solidFill>
                  <a:srgbClr val="000000"/>
                </a:solidFill>
                <a:latin typeface="Arial"/>
                <a:cs typeface="Arial"/>
              </a:rPr>
              <a:t>Das Gericht bestellt einen vorläufigen Sachwalter, auf den die §§ 274 und 275 anzuwenden sind (vorläufige Eigenverwaltung), wenn</a:t>
            </a:r>
          </a:p>
          <a:p>
            <a:pPr marL="0" lvl="0" indent="0" algn="just" eaLnBrk="1" hangingPunct="1"/>
            <a:endParaRPr lang="de-DE" sz="600">
              <a:solidFill>
                <a:srgbClr val="000000"/>
              </a:solidFill>
              <a:latin typeface="Arial"/>
              <a:cs typeface="Arial"/>
            </a:endParaRPr>
          </a:p>
          <a:p>
            <a:pPr marL="625475" lvl="0" indent="-263525" algn="just" eaLnBrk="1" hangingPunct="1">
              <a:buFont typeface="+mj-lt"/>
              <a:buAutoNum type="arabicPeriod"/>
            </a:pPr>
            <a:r>
              <a:rPr lang="de-DE" sz="1200">
                <a:solidFill>
                  <a:srgbClr val="000000"/>
                </a:solidFill>
                <a:latin typeface="Arial"/>
                <a:cs typeface="Arial"/>
              </a:rPr>
              <a:t>die Eigenverwaltungsplanung des Schuldners vollständig und schlüssig ist und</a:t>
            </a:r>
          </a:p>
          <a:p>
            <a:pPr marL="625475" lvl="0" indent="-263525" algn="just" eaLnBrk="1" hangingPunct="1">
              <a:buFont typeface="+mj-lt"/>
              <a:buAutoNum type="arabicPeriod"/>
            </a:pPr>
            <a:r>
              <a:rPr lang="de-DE" sz="1200">
                <a:solidFill>
                  <a:srgbClr val="000000"/>
                </a:solidFill>
                <a:latin typeface="Arial"/>
                <a:cs typeface="Arial"/>
              </a:rPr>
              <a:t>keine Umstände bekannt sind, aus denen sich ergibt, dass die Eigenverwaltungsplanung in wesentlichen Punkten auf unzutreffenden Tatsachen beruht.</a:t>
            </a:r>
          </a:p>
          <a:p>
            <a:pPr marL="625475" lvl="0" indent="-263525" algn="just" eaLnBrk="1" hangingPunct="1">
              <a:buFont typeface="+mj-lt"/>
              <a:buAutoNum type="arabicPeriod"/>
            </a:pPr>
            <a:endParaRPr lang="de-DE" sz="600">
              <a:solidFill>
                <a:srgbClr val="000000"/>
              </a:solidFill>
              <a:latin typeface="Arial"/>
              <a:cs typeface="Arial"/>
            </a:endParaRPr>
          </a:p>
          <a:p>
            <a:pPr marL="361950" lvl="0" indent="0" algn="just" eaLnBrk="1" hangingPunct="1"/>
            <a:r>
              <a:rPr lang="de-DE" sz="1400">
                <a:solidFill>
                  <a:srgbClr val="000000"/>
                </a:solidFill>
                <a:latin typeface="Arial"/>
                <a:cs typeface="Arial"/>
              </a:rPr>
              <a:t>Weist die Eigenverwaltungsplanung behebbare Mängel auf, kann das Gericht die vorläufige Eigenverwaltung einstweilen anordnen; in diesem Fall setzt es dem Schuldner eine Frist zur Nachbesserung, die 20 Tage nicht übersteigt.</a:t>
            </a:r>
          </a:p>
          <a:p>
            <a:pPr marL="361950" lvl="0" indent="0" algn="just" eaLnBrk="1" hangingPunct="1"/>
            <a:endParaRPr lang="de-DE" sz="1400">
              <a:solidFill>
                <a:srgbClr val="000000"/>
              </a:solidFill>
              <a:latin typeface="Arial"/>
              <a:cs typeface="Arial"/>
            </a:endParaRPr>
          </a:p>
          <a:p>
            <a:pPr marL="342900" lvl="0" indent="-342900" algn="just" eaLnBrk="1" hangingPunct="1">
              <a:buFont typeface="+mj-lt"/>
              <a:buAutoNum type="arabicParenBoth" startAt="2"/>
            </a:pPr>
            <a:r>
              <a:rPr lang="de-DE" sz="1400">
                <a:solidFill>
                  <a:srgbClr val="000000"/>
                </a:solidFill>
                <a:latin typeface="Arial"/>
                <a:cs typeface="Arial"/>
              </a:rPr>
              <a:t>Sind nach dem gemäß § 270a Absatz 1 Nummer 1 übermittelten Finanzplan die Kosten der Eigenverwaltung und der Fortführung des gewöhnlichen Geschäftsbetriebs nicht gedeckt, übersteigen die nach § 270a Absatz 1 Nummer 5 ausgewiesenen voraussichtlichen Kosten der Eigenverwaltung in wesentlicher Weise die voraussichtlichen Kosten des Regelverfahrens oder sind Umstände bekannt, aus denen sich ergibt, dass</a:t>
            </a: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14</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Tree>
    <p:extLst>
      <p:ext uri="{BB962C8B-B14F-4D97-AF65-F5344CB8AC3E}">
        <p14:creationId xmlns:p14="http://schemas.microsoft.com/office/powerpoint/2010/main" val="138081137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8"/>
          <p:cNvSpPr txBox="1">
            <a:spLocks noChangeArrowheads="1"/>
          </p:cNvSpPr>
          <p:nvPr/>
        </p:nvSpPr>
        <p:spPr bwMode="auto">
          <a:xfrm>
            <a:off x="445513" y="1691907"/>
            <a:ext cx="837813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625475" indent="-263525" algn="just" eaLnBrk="1" hangingPunct="1">
              <a:buFont typeface="+mj-lt"/>
              <a:buAutoNum type="arabicPeriod"/>
            </a:pPr>
            <a:r>
              <a:rPr lang="de-DE" sz="1200">
                <a:solidFill>
                  <a:srgbClr val="000000"/>
                </a:solidFill>
                <a:latin typeface="Arial"/>
                <a:cs typeface="Arial"/>
              </a:rPr>
              <a:t>Zahlungsrückstände gegenüber Arbeitnehmern oder erhebliche Zahlungsrückstände gegenüber den weiteren in § 270a Absatz 2 Nummer 1 genannten Gläubigern bestehen,</a:t>
            </a:r>
          </a:p>
          <a:p>
            <a:pPr marL="625475" indent="-263525" algn="just" eaLnBrk="1" hangingPunct="1">
              <a:buFont typeface="+mj-lt"/>
              <a:buAutoNum type="arabicPeriod"/>
            </a:pPr>
            <a:r>
              <a:rPr lang="de-DE" sz="1200">
                <a:solidFill>
                  <a:srgbClr val="000000"/>
                </a:solidFill>
                <a:latin typeface="Arial"/>
                <a:cs typeface="Arial"/>
              </a:rPr>
              <a:t>zugunsten des Schuldners in den letzten drei Jahren vor der Stellung des Antrags Vollstreckungs- oder Verwertungssperren nach diesem Gesetz oder nach dem Unternehmensstabilisierungs- und –restrukturie-rungsgesetz angeordnet worden sind oder</a:t>
            </a:r>
          </a:p>
          <a:p>
            <a:pPr marL="625475" indent="-263525" algn="just" eaLnBrk="1" hangingPunct="1">
              <a:buFont typeface="+mj-lt"/>
              <a:buAutoNum type="arabicPeriod"/>
            </a:pPr>
            <a:r>
              <a:rPr lang="de-DE" sz="1200">
                <a:solidFill>
                  <a:srgbClr val="000000"/>
                </a:solidFill>
                <a:latin typeface="Arial"/>
                <a:cs typeface="Arial"/>
              </a:rPr>
              <a:t>der Schuldner in einem der letzten drei Jahre vor der Antragstellung gegen die Offenlegungsverpflichtungen, insbesondere nach den §§ 325 bis 328 oder 339 des Handelsgesetzbuchs verstoßen hat,</a:t>
            </a:r>
          </a:p>
          <a:p>
            <a:pPr marL="625475" indent="-263525" algn="just" eaLnBrk="1" hangingPunct="1">
              <a:buFont typeface="+mj-lt"/>
              <a:buAutoNum type="arabicPeriod"/>
            </a:pPr>
            <a:endParaRPr lang="de-DE" sz="600">
              <a:solidFill>
                <a:srgbClr val="000000"/>
              </a:solidFill>
              <a:latin typeface="Arial"/>
              <a:cs typeface="Arial"/>
            </a:endParaRPr>
          </a:p>
          <a:p>
            <a:pPr marL="361950" lvl="0" indent="0" algn="just" eaLnBrk="1" hangingPunct="1"/>
            <a:r>
              <a:rPr lang="de-DE" sz="1400">
                <a:solidFill>
                  <a:srgbClr val="000000"/>
                </a:solidFill>
                <a:latin typeface="Arial"/>
                <a:cs typeface="Arial"/>
              </a:rPr>
              <a:t>erfolgt die Bestellung des vorläufigen Sachwalters nur, wenn trotz dieser Umstände zu erwarten ist, dass der Schuldner bereit und in der Lage ist, seine Geschäftsführung an den Interessen der Gläubiger auszurichten.</a:t>
            </a:r>
          </a:p>
          <a:p>
            <a:pPr marL="0" lvl="0" indent="0" algn="just" eaLnBrk="1" hangingPunct="1"/>
            <a:endParaRPr lang="de-DE" sz="800">
              <a:solidFill>
                <a:srgbClr val="000000"/>
              </a:solidFill>
              <a:latin typeface="Arial"/>
              <a:cs typeface="Arial"/>
            </a:endParaRPr>
          </a:p>
          <a:p>
            <a:pPr marL="342900" lvl="0" indent="-342900" algn="just" eaLnBrk="1" hangingPunct="1">
              <a:buFont typeface="+mj-lt"/>
              <a:buAutoNum type="arabicParenBoth" startAt="3"/>
            </a:pPr>
            <a:r>
              <a:rPr lang="de-DE" sz="1400">
                <a:solidFill>
                  <a:srgbClr val="000000"/>
                </a:solidFill>
                <a:latin typeface="Arial"/>
                <a:cs typeface="Arial"/>
              </a:rPr>
              <a:t>Einem vorläufigen Gläubigerausschuss ist vor Erlass der Entscheidung nach Absatz 2 Gelegenheit zur Äußerung zu geben. Ohne Äußerung des Gläubigerausschusses darf eine Entscheidung nur ergehen, wenn seit der Antragstellung zwei Werktage vergangen sind oder wenn offensichtlich mit nachteiligen Veränderungen der Vermögenslage des Schuldners zu rechnen ist, die sich nicht anders als durch Bestellung eines vorläufigen Insolvenzverwalters abwenden lassen. An einen die vorläufige Eigenverwaltung unterstützenden einstimmigen Beschluss des vorläufigen Gläubiger-ausschusses ist das Gericht gebunden. Stimmt der vorläufige Gläubigerausschuss einstimmig gegen die vorläufige Eigenverwaltung, unterbleibt die Anordnung.</a:t>
            </a:r>
          </a:p>
          <a:p>
            <a:pPr marL="342900" lvl="0" indent="-342900" algn="just" eaLnBrk="1" hangingPunct="1">
              <a:buFont typeface="+mj-lt"/>
              <a:buAutoNum type="arabicParenBoth" startAt="3"/>
            </a:pPr>
            <a:endParaRPr lang="de-DE" sz="800">
              <a:solidFill>
                <a:srgbClr val="000000"/>
              </a:solidFill>
              <a:latin typeface="Arial"/>
              <a:cs typeface="Arial"/>
            </a:endParaRPr>
          </a:p>
          <a:p>
            <a:pPr marL="342900" lvl="0" indent="-342900" algn="just" eaLnBrk="1" hangingPunct="1">
              <a:buFont typeface="+mj-lt"/>
              <a:buAutoNum type="arabicParenBoth" startAt="3"/>
            </a:pPr>
            <a:r>
              <a:rPr lang="de-DE" sz="1400">
                <a:solidFill>
                  <a:srgbClr val="000000"/>
                </a:solidFill>
                <a:latin typeface="Arial"/>
                <a:cs typeface="Arial"/>
              </a:rPr>
              <a:t>Bestellt das Gericht einen vorläufigen Insolvenzverwalter, sind die Gründe hierfür schriftlich darzulegen. § 27 Absatz 2 Nummer 4 gilt entsprechend.</a:t>
            </a: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15</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Tree>
    <p:extLst>
      <p:ext uri="{BB962C8B-B14F-4D97-AF65-F5344CB8AC3E}">
        <p14:creationId xmlns:p14="http://schemas.microsoft.com/office/powerpoint/2010/main" val="6222765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769938"/>
            <a:ext cx="837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lvl="0" eaLnBrk="1" hangingPunct="1">
              <a:spcBef>
                <a:spcPct val="50000"/>
              </a:spcBef>
              <a:defRPr/>
            </a:pPr>
            <a:r>
              <a:rPr lang="de-DE" sz="2400" b="1">
                <a:solidFill>
                  <a:srgbClr val="C00000"/>
                </a:solidFill>
                <a:latin typeface="Arial"/>
                <a:cs typeface="Arial"/>
              </a:rPr>
              <a:t>Zugang zur (vorl.) Eigenverwaltung neu</a:t>
            </a:r>
            <a:r>
              <a:rPr kumimoji="0" lang="de-DE" sz="2400" b="1" i="0" u="none" strike="noStrike" kern="1200" cap="none" spc="0" normalizeH="0" baseline="0" noProof="0">
                <a:ln>
                  <a:noFill/>
                </a:ln>
                <a:solidFill>
                  <a:srgbClr val="C00000"/>
                </a:solidFill>
                <a:effectLst/>
                <a:uLnTx/>
                <a:uFillTx/>
                <a:latin typeface="Arial"/>
                <a:ea typeface="+mn-ea"/>
                <a:cs typeface="Arial"/>
              </a:rPr>
              <a:t> </a:t>
            </a:r>
          </a:p>
        </p:txBody>
      </p:sp>
      <p:sp>
        <p:nvSpPr>
          <p:cNvPr id="12" name="Textfeld 8"/>
          <p:cNvSpPr txBox="1">
            <a:spLocks noChangeArrowheads="1"/>
          </p:cNvSpPr>
          <p:nvPr/>
        </p:nvSpPr>
        <p:spPr bwMode="auto">
          <a:xfrm>
            <a:off x="3491880" y="2138367"/>
            <a:ext cx="5472608" cy="39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354013" lvl="0" indent="-176213" eaLnBrk="1" fontAlgn="base" hangingPunct="1">
              <a:spcBef>
                <a:spcPct val="0"/>
              </a:spcBef>
              <a:spcAft>
                <a:spcPct val="0"/>
              </a:spcAft>
              <a:buClr>
                <a:srgbClr val="C00000"/>
              </a:buClr>
              <a:buSzPct val="105000"/>
              <a:buFont typeface="Wingdings" pitchFamily="2" charset="2"/>
              <a:buChar char="§"/>
              <a:defRPr/>
            </a:pPr>
            <a:r>
              <a:rPr lang="de-DE">
                <a:solidFill>
                  <a:srgbClr val="000000"/>
                </a:solidFill>
                <a:latin typeface="Arial"/>
                <a:cs typeface="Arial"/>
              </a:rPr>
              <a:t>Antrag</a:t>
            </a:r>
          </a:p>
          <a:p>
            <a:pPr marL="354013" lvl="0" indent="-176213" eaLnBrk="1" fontAlgn="base" hangingPunct="1">
              <a:spcBef>
                <a:spcPct val="0"/>
              </a:spcBef>
              <a:spcAft>
                <a:spcPct val="0"/>
              </a:spcAft>
              <a:buClr>
                <a:srgbClr val="C00000"/>
              </a:buClr>
              <a:buSzPct val="105000"/>
              <a:buFont typeface="Wingdings" pitchFamily="2" charset="2"/>
              <a:buChar char="§"/>
              <a:defRPr/>
            </a:pPr>
            <a:endParaRPr lang="de-DE" sz="900">
              <a:solidFill>
                <a:srgbClr val="000000"/>
              </a:solidFill>
              <a:latin typeface="Arial"/>
              <a:cs typeface="Arial"/>
            </a:endParaRPr>
          </a:p>
          <a:p>
            <a:pPr marL="354013" lvl="0" indent="-176213" eaLnBrk="1" fontAlgn="base" hangingPunct="1">
              <a:spcBef>
                <a:spcPct val="0"/>
              </a:spcBef>
              <a:spcAft>
                <a:spcPct val="0"/>
              </a:spcAft>
              <a:buClr>
                <a:srgbClr val="C00000"/>
              </a:buClr>
              <a:buSzPct val="105000"/>
              <a:buFont typeface="Wingdings" pitchFamily="2" charset="2"/>
              <a:buChar char="§"/>
              <a:defRPr/>
            </a:pPr>
            <a:r>
              <a:rPr lang="de-DE">
                <a:solidFill>
                  <a:srgbClr val="000000"/>
                </a:solidFill>
                <a:latin typeface="Arial"/>
                <a:cs typeface="Arial"/>
              </a:rPr>
              <a:t>Nicht in IK-Sachen</a:t>
            </a:r>
          </a:p>
          <a:p>
            <a:pPr marL="354013" lvl="0" indent="-176213" eaLnBrk="1" fontAlgn="base" hangingPunct="1">
              <a:spcBef>
                <a:spcPct val="0"/>
              </a:spcBef>
              <a:spcAft>
                <a:spcPct val="0"/>
              </a:spcAft>
              <a:buClr>
                <a:srgbClr val="C00000"/>
              </a:buClr>
              <a:buSzPct val="105000"/>
              <a:buFont typeface="Wingdings" pitchFamily="2" charset="2"/>
              <a:buChar char="§"/>
              <a:defRPr/>
            </a:pPr>
            <a:endParaRPr lang="de-DE" sz="900">
              <a:solidFill>
                <a:srgbClr val="000000"/>
              </a:solidFill>
              <a:latin typeface="Arial"/>
              <a:cs typeface="Arial"/>
            </a:endParaRPr>
          </a:p>
          <a:p>
            <a:pPr marL="354013" lvl="0" indent="-176213" eaLnBrk="1" fontAlgn="base" hangingPunct="1">
              <a:spcBef>
                <a:spcPct val="0"/>
              </a:spcBef>
              <a:spcAft>
                <a:spcPct val="0"/>
              </a:spcAft>
              <a:buClr>
                <a:srgbClr val="C00000"/>
              </a:buClr>
              <a:buSzPct val="105000"/>
              <a:buFont typeface="Wingdings" pitchFamily="2" charset="2"/>
              <a:buChar char="§"/>
              <a:defRPr/>
            </a:pPr>
            <a:r>
              <a:rPr lang="de-DE">
                <a:solidFill>
                  <a:srgbClr val="000000"/>
                </a:solidFill>
                <a:latin typeface="Arial"/>
                <a:cs typeface="Arial"/>
              </a:rPr>
              <a:t>Eigenverwaltungs-</a:t>
            </a:r>
            <a:br>
              <a:rPr lang="de-DE">
                <a:solidFill>
                  <a:srgbClr val="000000"/>
                </a:solidFill>
                <a:latin typeface="Arial"/>
                <a:cs typeface="Arial"/>
              </a:rPr>
            </a:br>
            <a:r>
              <a:rPr lang="de-DE">
                <a:solidFill>
                  <a:srgbClr val="000000"/>
                </a:solidFill>
                <a:latin typeface="Arial"/>
                <a:cs typeface="Arial"/>
              </a:rPr>
              <a:t>planung</a:t>
            </a:r>
          </a:p>
          <a:p>
            <a:pPr marL="354013" lvl="0" indent="-176213" eaLnBrk="1" fontAlgn="base" hangingPunct="1">
              <a:spcBef>
                <a:spcPct val="0"/>
              </a:spcBef>
              <a:spcAft>
                <a:spcPct val="0"/>
              </a:spcAft>
              <a:buClr>
                <a:srgbClr val="C00000"/>
              </a:buClr>
              <a:buSzPct val="105000"/>
              <a:buFont typeface="Wingdings" pitchFamily="2" charset="2"/>
              <a:buChar char="§"/>
              <a:defRPr/>
            </a:pPr>
            <a:endParaRPr lang="de-DE" sz="900">
              <a:solidFill>
                <a:srgbClr val="000000"/>
              </a:solidFill>
              <a:latin typeface="Arial"/>
              <a:cs typeface="Arial"/>
            </a:endParaRPr>
          </a:p>
          <a:p>
            <a:pPr marL="354013" lvl="0" indent="-176213" eaLnBrk="1" fontAlgn="base" hangingPunct="1">
              <a:spcBef>
                <a:spcPct val="0"/>
              </a:spcBef>
              <a:spcAft>
                <a:spcPct val="0"/>
              </a:spcAft>
              <a:buClr>
                <a:srgbClr val="C00000"/>
              </a:buClr>
              <a:buSzPct val="105000"/>
              <a:buFont typeface="Wingdings" pitchFamily="2" charset="2"/>
              <a:buChar char="§"/>
              <a:defRPr/>
            </a:pPr>
            <a:r>
              <a:rPr lang="de-DE">
                <a:solidFill>
                  <a:srgbClr val="000000"/>
                </a:solidFill>
                <a:latin typeface="Arial"/>
                <a:cs typeface="Arial"/>
              </a:rPr>
              <a:t>Erklärungen zu</a:t>
            </a:r>
          </a:p>
          <a:p>
            <a:pPr marL="541338" lvl="0" indent="-363538" eaLnBrk="1" fontAlgn="base" hangingPunct="1">
              <a:spcBef>
                <a:spcPct val="0"/>
              </a:spcBef>
              <a:spcAft>
                <a:spcPct val="0"/>
              </a:spcAft>
              <a:buClr>
                <a:srgbClr val="C00000"/>
              </a:buClr>
              <a:buSzPct val="105000"/>
              <a:buFont typeface="Wingdings" pitchFamily="2" charset="2"/>
              <a:buChar char="§"/>
              <a:defRPr/>
            </a:pPr>
            <a:endParaRPr lang="de-DE" sz="600">
              <a:solidFill>
                <a:srgbClr val="000000"/>
              </a:solidFill>
              <a:latin typeface="Arial"/>
              <a:cs typeface="Arial"/>
            </a:endParaRPr>
          </a:p>
          <a:p>
            <a:pPr marL="541338" indent="-187325"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Verbindlichkeiten im</a:t>
            </a:r>
            <a:br>
              <a:rPr lang="de-DE" sz="1600">
                <a:solidFill>
                  <a:srgbClr val="000000"/>
                </a:solidFill>
                <a:latin typeface="Arial"/>
                <a:cs typeface="Arial"/>
              </a:rPr>
            </a:br>
            <a:r>
              <a:rPr lang="de-DE" sz="1600">
                <a:solidFill>
                  <a:srgbClr val="000000"/>
                </a:solidFill>
                <a:latin typeface="Arial"/>
                <a:cs typeface="Arial"/>
              </a:rPr>
              <a:t>Verzug</a:t>
            </a:r>
          </a:p>
          <a:p>
            <a:pPr marL="541338" indent="-187325"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vorangegangenen Voll-</a:t>
            </a:r>
            <a:br>
              <a:rPr lang="de-DE" sz="1600">
                <a:solidFill>
                  <a:srgbClr val="000000"/>
                </a:solidFill>
                <a:latin typeface="Arial"/>
                <a:cs typeface="Arial"/>
              </a:rPr>
            </a:br>
            <a:r>
              <a:rPr lang="de-DE" sz="1600">
                <a:solidFill>
                  <a:srgbClr val="000000"/>
                </a:solidFill>
                <a:latin typeface="Arial"/>
                <a:cs typeface="Arial"/>
              </a:rPr>
              <a:t>streckungs- oder Ver-</a:t>
            </a:r>
            <a:br>
              <a:rPr lang="de-DE" sz="1600">
                <a:solidFill>
                  <a:srgbClr val="000000"/>
                </a:solidFill>
                <a:latin typeface="Arial"/>
                <a:cs typeface="Arial"/>
              </a:rPr>
            </a:br>
            <a:r>
              <a:rPr lang="de-DE" sz="1600">
                <a:solidFill>
                  <a:srgbClr val="000000"/>
                </a:solidFill>
                <a:latin typeface="Arial"/>
                <a:cs typeface="Arial"/>
              </a:rPr>
              <a:t>wertungssperren</a:t>
            </a:r>
          </a:p>
          <a:p>
            <a:pPr marL="541338" indent="-187325"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Erfüllung von Offenle-</a:t>
            </a:r>
            <a:br>
              <a:rPr lang="de-DE" sz="1600">
                <a:solidFill>
                  <a:srgbClr val="000000"/>
                </a:solidFill>
                <a:latin typeface="Arial"/>
                <a:cs typeface="Arial"/>
              </a:rPr>
            </a:br>
            <a:r>
              <a:rPr lang="de-DE" sz="1600">
                <a:solidFill>
                  <a:srgbClr val="000000"/>
                </a:solidFill>
                <a:latin typeface="Arial"/>
                <a:cs typeface="Arial"/>
              </a:rPr>
              <a:t>gungspflichten in den </a:t>
            </a:r>
            <a:br>
              <a:rPr lang="de-DE" sz="1600">
                <a:solidFill>
                  <a:srgbClr val="000000"/>
                </a:solidFill>
                <a:latin typeface="Arial"/>
                <a:cs typeface="Arial"/>
              </a:rPr>
            </a:br>
            <a:r>
              <a:rPr lang="de-DE" sz="1600">
                <a:solidFill>
                  <a:srgbClr val="000000"/>
                </a:solidFill>
                <a:latin typeface="Arial"/>
                <a:cs typeface="Arial"/>
              </a:rPr>
              <a:t>letzten 3 Jahren</a:t>
            </a: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16</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302817"/>
            <a:ext cx="6840760" cy="5942607"/>
          </a:xfrm>
          <a:prstGeom prst="rect">
            <a:avLst/>
          </a:prstGeom>
        </p:spPr>
      </p:pic>
    </p:spTree>
    <p:extLst>
      <p:ext uri="{BB962C8B-B14F-4D97-AF65-F5344CB8AC3E}">
        <p14:creationId xmlns:p14="http://schemas.microsoft.com/office/powerpoint/2010/main" val="123409948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413995"/>
            <a:ext cx="83777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lvl="0" eaLnBrk="1" hangingPunct="1">
              <a:spcBef>
                <a:spcPct val="50000"/>
              </a:spcBef>
              <a:defRPr/>
            </a:pPr>
            <a:r>
              <a:rPr lang="de-DE" sz="2400" b="1">
                <a:solidFill>
                  <a:srgbClr val="C00000"/>
                </a:solidFill>
                <a:latin typeface="Arial"/>
                <a:cs typeface="Arial"/>
              </a:rPr>
              <a:t>Eigenverwaltungsplanung als Kern der Anordnungsvo-raussetzungen (1)</a:t>
            </a:r>
            <a:endParaRPr kumimoji="0" lang="de-DE" sz="2400" b="1" i="0" u="none" strike="noStrike" kern="1200" cap="none" spc="0" normalizeH="0" baseline="0" noProof="0">
              <a:ln>
                <a:noFill/>
              </a:ln>
              <a:solidFill>
                <a:srgbClr val="C00000"/>
              </a:solidFill>
              <a:effectLst/>
              <a:uLnTx/>
              <a:uFillTx/>
              <a:latin typeface="Arial"/>
              <a:ea typeface="+mn-ea"/>
              <a:cs typeface="Arial"/>
            </a:endParaRPr>
          </a:p>
        </p:txBody>
      </p:sp>
      <p:sp>
        <p:nvSpPr>
          <p:cNvPr id="12" name="Textfeld 8"/>
          <p:cNvSpPr txBox="1">
            <a:spLocks noChangeArrowheads="1"/>
          </p:cNvSpPr>
          <p:nvPr/>
        </p:nvSpPr>
        <p:spPr bwMode="auto">
          <a:xfrm>
            <a:off x="445513" y="1691907"/>
            <a:ext cx="8378130"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342900" lvl="0" indent="-342900" algn="just" eaLnBrk="1" hangingPunct="1">
              <a:buClr>
                <a:srgbClr val="C00000"/>
              </a:buClr>
              <a:buSzPct val="105000"/>
              <a:buFont typeface="Wingdings" pitchFamily="2" charset="2"/>
              <a:buChar char="§"/>
            </a:pPr>
            <a:r>
              <a:rPr lang="de-DE">
                <a:solidFill>
                  <a:srgbClr val="000000"/>
                </a:solidFill>
                <a:latin typeface="Arial"/>
                <a:cs typeface="Arial"/>
              </a:rPr>
              <a:t>§ 270a Abs. 1 InsO nF</a:t>
            </a:r>
          </a:p>
          <a:p>
            <a:pPr marL="342900" lvl="0" indent="-342900" algn="just" eaLnBrk="1" hangingPunct="1">
              <a:buClr>
                <a:srgbClr val="C00000"/>
              </a:buClr>
              <a:buSzPct val="105000"/>
              <a:buFont typeface="Wingdings" pitchFamily="2" charset="2"/>
              <a:buChar char="§"/>
            </a:pPr>
            <a:endParaRPr lang="de-DE" sz="1500">
              <a:solidFill>
                <a:srgbClr val="000000"/>
              </a:solidFill>
              <a:latin typeface="Arial"/>
              <a:cs typeface="Arial"/>
            </a:endParaRPr>
          </a:p>
          <a:p>
            <a:pPr marL="342900" lvl="0" indent="-342900" algn="just" eaLnBrk="1" hangingPunct="1">
              <a:buClr>
                <a:srgbClr val="C00000"/>
              </a:buClr>
              <a:buSzPct val="105000"/>
              <a:buFont typeface="Wingdings" pitchFamily="2" charset="2"/>
              <a:buChar char="§"/>
            </a:pPr>
            <a:r>
              <a:rPr lang="de-DE">
                <a:solidFill>
                  <a:srgbClr val="000000"/>
                </a:solidFill>
                <a:latin typeface="Arial"/>
                <a:cs typeface="Arial"/>
              </a:rPr>
              <a:t>Finanzplanung für 6 Monate</a:t>
            </a:r>
          </a:p>
          <a:p>
            <a:pPr marL="342900" lvl="0" indent="-342900" algn="just" eaLnBrk="1" hangingPunct="1">
              <a:buClr>
                <a:srgbClr val="C00000"/>
              </a:buClr>
              <a:buSzPct val="105000"/>
              <a:buFont typeface="Wingdings" pitchFamily="2" charset="2"/>
              <a:buChar char="§"/>
            </a:pPr>
            <a:endParaRPr lang="de-DE" sz="900">
              <a:solidFill>
                <a:srgbClr val="000000"/>
              </a:solidFill>
              <a:latin typeface="Arial"/>
              <a:cs typeface="Arial"/>
            </a:endParaRPr>
          </a:p>
          <a:p>
            <a:pPr marL="719138" lvl="0"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Sicherstellung der Unternehmensfortführung für 6 Monate</a:t>
            </a:r>
          </a:p>
          <a:p>
            <a:pPr marL="719138" lvl="0"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Fundierte Darstellung der Finanzierungsquellen</a:t>
            </a:r>
          </a:p>
          <a:p>
            <a:pPr marL="719138" lvl="0" indent="-365125" algn="just" eaLnBrk="1" fontAlgn="base" hangingPunct="1">
              <a:spcBef>
                <a:spcPct val="0"/>
              </a:spcBef>
              <a:spcAft>
                <a:spcPct val="0"/>
              </a:spcAft>
              <a:buClr>
                <a:srgbClr val="808080"/>
              </a:buClr>
              <a:buSzPct val="105000"/>
              <a:buFont typeface="Wingdings" pitchFamily="2" charset="2"/>
              <a:buChar char="§"/>
              <a:defRPr/>
            </a:pPr>
            <a:endParaRPr lang="de-DE" sz="400">
              <a:solidFill>
                <a:srgbClr val="000000"/>
              </a:solidFill>
              <a:latin typeface="Arial"/>
              <a:cs typeface="Arial"/>
            </a:endParaRPr>
          </a:p>
          <a:p>
            <a:pPr marL="719138" lvl="0" indent="-365125" algn="just" eaLnBrk="1" fontAlgn="base" hangingPunct="1">
              <a:spcBef>
                <a:spcPct val="0"/>
              </a:spcBef>
              <a:spcAft>
                <a:spcPct val="0"/>
              </a:spcAft>
              <a:buClr>
                <a:srgbClr val="808080"/>
              </a:buClr>
              <a:buSzPct val="105000"/>
              <a:buFont typeface="Wingdings" pitchFamily="2" charset="2"/>
              <a:buChar char="§"/>
              <a:defRPr/>
            </a:pPr>
            <a:endParaRPr lang="de-DE" sz="200">
              <a:solidFill>
                <a:srgbClr val="000000"/>
              </a:solidFill>
              <a:latin typeface="Arial"/>
              <a:cs typeface="Arial"/>
            </a:endParaRPr>
          </a:p>
          <a:p>
            <a:pPr marL="987425" lvl="0" indent="-271463" algn="just" eaLnBrk="1" hangingPunct="1">
              <a:buClr>
                <a:srgbClr val="808080"/>
              </a:buClr>
              <a:buSzTx/>
              <a:buFont typeface="Wingdings" pitchFamily="2" charset="2"/>
              <a:buChar char="Ø"/>
            </a:pPr>
            <a:r>
              <a:rPr lang="de-DE" sz="1400">
                <a:solidFill>
                  <a:srgbClr val="000000"/>
                </a:solidFill>
                <a:latin typeface="Arial"/>
                <a:cs typeface="Arial"/>
              </a:rPr>
              <a:t>Nachvollziehbarkeit, Aufdeckung nicht nachhaltiger oder nicht valider Finanzierungen</a:t>
            </a:r>
          </a:p>
          <a:p>
            <a:pPr marL="987425" lvl="0" indent="-271463" algn="just" eaLnBrk="1" hangingPunct="1">
              <a:buClr>
                <a:srgbClr val="808080"/>
              </a:buClr>
              <a:buSzTx/>
              <a:buFont typeface="Wingdings" pitchFamily="2" charset="2"/>
              <a:buChar char="Ø"/>
            </a:pPr>
            <a:endParaRPr lang="de-DE" sz="400">
              <a:solidFill>
                <a:srgbClr val="000000"/>
              </a:solidFill>
              <a:latin typeface="Arial"/>
              <a:cs typeface="Arial"/>
            </a:endParaRPr>
          </a:p>
          <a:p>
            <a:pPr marL="719138" indent="-365125" algn="just" eaLnBrk="1" fontAlgn="base" hangingPunct="1">
              <a:spcBef>
                <a:spcPct val="0"/>
              </a:spcBef>
              <a:spcAft>
                <a:spcPct val="0"/>
              </a:spcAft>
              <a:buClr>
                <a:srgbClr val="808080"/>
              </a:buClr>
              <a:buSzPct val="105000"/>
              <a:buFont typeface="Wingdings" pitchFamily="2" charset="2"/>
              <a:buChar char="§"/>
              <a:defRPr/>
            </a:pPr>
            <a:endParaRPr lang="de-DE" sz="200">
              <a:solidFill>
                <a:srgbClr val="000000"/>
              </a:solidFill>
              <a:latin typeface="Arial"/>
              <a:cs typeface="Arial"/>
            </a:endParaRPr>
          </a:p>
          <a:p>
            <a:pPr marL="719138"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Deckung der Kosten der gewöhnlichen Geschäftstätigkeit</a:t>
            </a:r>
          </a:p>
          <a:p>
            <a:pPr marL="719138"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Sicherstellung der Kosten des Verfahrens</a:t>
            </a:r>
          </a:p>
          <a:p>
            <a:pPr marL="719138" indent="-365125" algn="just" eaLnBrk="1" fontAlgn="base" hangingPunct="1">
              <a:spcBef>
                <a:spcPct val="0"/>
              </a:spcBef>
              <a:spcAft>
                <a:spcPct val="0"/>
              </a:spcAft>
              <a:buClr>
                <a:srgbClr val="808080"/>
              </a:buClr>
              <a:buSzPct val="105000"/>
              <a:buFont typeface="Wingdings" pitchFamily="2" charset="2"/>
              <a:buChar char="§"/>
              <a:defRPr/>
            </a:pPr>
            <a:endParaRPr lang="de-DE" sz="1500">
              <a:solidFill>
                <a:srgbClr val="000000"/>
              </a:solidFill>
              <a:latin typeface="Arial"/>
              <a:cs typeface="Arial"/>
            </a:endParaRPr>
          </a:p>
          <a:p>
            <a:pPr marL="342900" lvl="0" indent="-342900" algn="just" eaLnBrk="1" hangingPunct="1">
              <a:buClr>
                <a:srgbClr val="C00000"/>
              </a:buClr>
              <a:buSzPct val="105000"/>
              <a:buFont typeface="Wingdings" pitchFamily="2" charset="2"/>
              <a:buChar char="§"/>
            </a:pPr>
            <a:r>
              <a:rPr lang="de-DE">
                <a:solidFill>
                  <a:srgbClr val="000000"/>
                </a:solidFill>
                <a:latin typeface="Arial"/>
                <a:cs typeface="Arial"/>
              </a:rPr>
              <a:t>Eigenverwaltungskonzept</a:t>
            </a:r>
          </a:p>
          <a:p>
            <a:pPr marL="342900" lvl="0" indent="-342900" algn="just" eaLnBrk="1" hangingPunct="1">
              <a:buClr>
                <a:srgbClr val="C00000"/>
              </a:buClr>
              <a:buSzPct val="105000"/>
              <a:buFont typeface="Wingdings" pitchFamily="2" charset="2"/>
              <a:buChar char="§"/>
            </a:pPr>
            <a:endParaRPr lang="de-DE" sz="900">
              <a:solidFill>
                <a:srgbClr val="000000"/>
              </a:solidFill>
              <a:latin typeface="Arial"/>
              <a:cs typeface="Arial"/>
            </a:endParaRPr>
          </a:p>
          <a:p>
            <a:pPr marL="719138"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Detaillierungsgrund und -tiefe fallspezifisch</a:t>
            </a:r>
          </a:p>
          <a:p>
            <a:pPr marL="719138" indent="-365125" algn="just" eaLnBrk="1" fontAlgn="base" hangingPunct="1">
              <a:spcBef>
                <a:spcPct val="0"/>
              </a:spcBef>
              <a:spcAft>
                <a:spcPct val="0"/>
              </a:spcAft>
              <a:buClr>
                <a:srgbClr val="808080"/>
              </a:buClr>
              <a:buSzPct val="105000"/>
              <a:buFont typeface="Wingdings" pitchFamily="2" charset="2"/>
              <a:buChar char="§"/>
              <a:defRPr/>
            </a:pPr>
            <a:endParaRPr lang="de-DE" sz="400">
              <a:solidFill>
                <a:srgbClr val="000000"/>
              </a:solidFill>
              <a:latin typeface="Arial"/>
              <a:cs typeface="Arial"/>
            </a:endParaRPr>
          </a:p>
          <a:p>
            <a:pPr marL="719138" indent="-365125" algn="just" eaLnBrk="1" fontAlgn="base" hangingPunct="1">
              <a:spcBef>
                <a:spcPct val="0"/>
              </a:spcBef>
              <a:spcAft>
                <a:spcPct val="0"/>
              </a:spcAft>
              <a:buClr>
                <a:srgbClr val="808080"/>
              </a:buClr>
              <a:buSzPct val="105000"/>
              <a:buFont typeface="Wingdings" pitchFamily="2" charset="2"/>
              <a:buChar char="§"/>
              <a:defRPr/>
            </a:pPr>
            <a:r>
              <a:rPr lang="de-DE" sz="200">
                <a:solidFill>
                  <a:srgbClr val="000000"/>
                </a:solidFill>
                <a:latin typeface="Arial"/>
                <a:cs typeface="Arial"/>
              </a:rPr>
              <a:t>	</a:t>
            </a:r>
          </a:p>
          <a:p>
            <a:pPr marL="987425" indent="-271463" algn="just" eaLnBrk="1" hangingPunct="1">
              <a:buClr>
                <a:srgbClr val="808080"/>
              </a:buClr>
              <a:buSzTx/>
              <a:buFont typeface="Wingdings" pitchFamily="2" charset="2"/>
              <a:buChar char="Ø"/>
            </a:pPr>
            <a:r>
              <a:rPr lang="de-DE" sz="1400">
                <a:solidFill>
                  <a:srgbClr val="000000"/>
                </a:solidFill>
                <a:latin typeface="Arial"/>
                <a:cs typeface="Arial"/>
              </a:rPr>
              <a:t>Konkrete Anforderungen des Gerichts - Vorgespräch? </a:t>
            </a:r>
          </a:p>
          <a:p>
            <a:pPr marL="987425" indent="-271463" algn="just" eaLnBrk="1" hangingPunct="1">
              <a:buClr>
                <a:srgbClr val="808080"/>
              </a:buClr>
              <a:buSzTx/>
              <a:buFont typeface="Wingdings" pitchFamily="2" charset="2"/>
              <a:buChar char="Ø"/>
            </a:pPr>
            <a:r>
              <a:rPr lang="de-DE" sz="1400">
                <a:solidFill>
                  <a:srgbClr val="000000"/>
                </a:solidFill>
                <a:latin typeface="Arial"/>
                <a:cs typeface="Arial"/>
              </a:rPr>
              <a:t>Anforderungen an Sanierungsgutachten? </a:t>
            </a:r>
            <a:r>
              <a:rPr lang="de-DE" sz="1400" i="1">
                <a:solidFill>
                  <a:srgbClr val="000000"/>
                </a:solidFill>
                <a:latin typeface="Arial"/>
                <a:cs typeface="Arial"/>
              </a:rPr>
              <a:t>(BGH, B. v. 12.05.2016 - IX ZR 65/14)</a:t>
            </a:r>
          </a:p>
          <a:p>
            <a:pPr marL="987425" indent="-271463" algn="just" eaLnBrk="1" hangingPunct="1">
              <a:buClr>
                <a:srgbClr val="808080"/>
              </a:buClr>
              <a:buSzTx/>
              <a:buFont typeface="Wingdings" pitchFamily="2" charset="2"/>
              <a:buChar char="Ø"/>
            </a:pPr>
            <a:endParaRPr lang="de-DE" sz="400" i="1">
              <a:solidFill>
                <a:srgbClr val="000000"/>
              </a:solidFill>
              <a:latin typeface="Arial"/>
              <a:cs typeface="Arial"/>
            </a:endParaRPr>
          </a:p>
          <a:p>
            <a:pPr marL="987425" indent="-271463" algn="just" eaLnBrk="1" hangingPunct="1">
              <a:buClr>
                <a:srgbClr val="808080"/>
              </a:buClr>
              <a:buSzTx/>
              <a:buFont typeface="Wingdings" pitchFamily="2" charset="2"/>
              <a:buChar char="Ø"/>
            </a:pPr>
            <a:endParaRPr lang="de-DE" sz="200">
              <a:solidFill>
                <a:srgbClr val="000000"/>
              </a:solidFill>
              <a:latin typeface="Arial"/>
              <a:cs typeface="Arial"/>
            </a:endParaRPr>
          </a:p>
          <a:p>
            <a:pPr marL="719138" lvl="0"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Darstellung der Krisenursachen</a:t>
            </a:r>
          </a:p>
          <a:p>
            <a:pPr marL="719138" lvl="0"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des Eigenverwaltungsziels (nicht zwingend der Sanierung)</a:t>
            </a:r>
          </a:p>
          <a:p>
            <a:pPr marL="719138" lvl="0"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und der zu ergreifenden Maßnahmen</a:t>
            </a:r>
          </a:p>
          <a:p>
            <a:pPr marL="0" lvl="0" indent="0" algn="just" eaLnBrk="1" hangingPunct="1">
              <a:buClr>
                <a:srgbClr val="C00000"/>
              </a:buClr>
              <a:buSzPct val="105000"/>
            </a:pPr>
            <a:endParaRPr lang="de-DE" b="1">
              <a:solidFill>
                <a:srgbClr val="00B050"/>
              </a:solidFill>
              <a:latin typeface="Arial"/>
              <a:cs typeface="Arial"/>
            </a:endParaRP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17</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Tree>
    <p:extLst>
      <p:ext uri="{BB962C8B-B14F-4D97-AF65-F5344CB8AC3E}">
        <p14:creationId xmlns:p14="http://schemas.microsoft.com/office/powerpoint/2010/main" val="34467410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413995"/>
            <a:ext cx="83777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lvl="0" eaLnBrk="1" hangingPunct="1">
              <a:spcBef>
                <a:spcPct val="50000"/>
              </a:spcBef>
              <a:defRPr/>
            </a:pPr>
            <a:r>
              <a:rPr lang="de-DE" sz="2400" b="1">
                <a:solidFill>
                  <a:srgbClr val="C00000"/>
                </a:solidFill>
                <a:latin typeface="Arial"/>
                <a:cs typeface="Arial"/>
              </a:rPr>
              <a:t>Eigenverwaltungsplanung als Kern der Anordnungsvo-raussetzungen (2)</a:t>
            </a:r>
            <a:endParaRPr kumimoji="0" lang="de-DE" sz="2400" b="1" i="0" u="none" strike="noStrike" kern="1200" cap="none" spc="0" normalizeH="0" baseline="0" noProof="0">
              <a:ln>
                <a:noFill/>
              </a:ln>
              <a:solidFill>
                <a:srgbClr val="C00000"/>
              </a:solidFill>
              <a:effectLst/>
              <a:uLnTx/>
              <a:uFillTx/>
              <a:latin typeface="Arial"/>
              <a:ea typeface="+mn-ea"/>
              <a:cs typeface="Arial"/>
            </a:endParaRPr>
          </a:p>
        </p:txBody>
      </p:sp>
      <p:sp>
        <p:nvSpPr>
          <p:cNvPr id="12" name="Textfeld 8"/>
          <p:cNvSpPr txBox="1">
            <a:spLocks noChangeArrowheads="1"/>
          </p:cNvSpPr>
          <p:nvPr/>
        </p:nvSpPr>
        <p:spPr bwMode="auto">
          <a:xfrm>
            <a:off x="445513" y="1691907"/>
            <a:ext cx="837813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342900" lvl="0" indent="-342900" algn="just" eaLnBrk="1" hangingPunct="1">
              <a:buClr>
                <a:srgbClr val="C00000"/>
              </a:buClr>
              <a:buSzPct val="105000"/>
              <a:buFont typeface="Wingdings" pitchFamily="2" charset="2"/>
              <a:buChar char="§"/>
            </a:pPr>
            <a:r>
              <a:rPr lang="de-DE">
                <a:solidFill>
                  <a:srgbClr val="000000"/>
                </a:solidFill>
                <a:latin typeface="Arial"/>
                <a:cs typeface="Arial"/>
              </a:rPr>
              <a:t>Darstellung des Standes der Verhandlungen mit beteiligten Personen </a:t>
            </a:r>
          </a:p>
          <a:p>
            <a:pPr marL="342900" lvl="0" indent="-342900" algn="just" eaLnBrk="1" hangingPunct="1">
              <a:buClr>
                <a:srgbClr val="C00000"/>
              </a:buClr>
              <a:buSzPct val="105000"/>
              <a:buFont typeface="Wingdings" pitchFamily="2" charset="2"/>
              <a:buChar char="§"/>
            </a:pPr>
            <a:endParaRPr lang="de-DE" sz="900">
              <a:solidFill>
                <a:srgbClr val="000000"/>
              </a:solidFill>
              <a:latin typeface="Arial"/>
              <a:cs typeface="Arial"/>
            </a:endParaRPr>
          </a:p>
          <a:p>
            <a:pPr marL="719138"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sofern es diese gegeben hat</a:t>
            </a:r>
          </a:p>
          <a:p>
            <a:pPr marL="719138"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Überblick, keine Details, keine in Aussicht gestellten oder versprochenen Sanierungsbeiträge</a:t>
            </a:r>
          </a:p>
          <a:p>
            <a:pPr marL="719138" indent="-365125" algn="just" eaLnBrk="1" fontAlgn="base" hangingPunct="1">
              <a:spcBef>
                <a:spcPct val="0"/>
              </a:spcBef>
              <a:spcAft>
                <a:spcPct val="0"/>
              </a:spcAft>
              <a:buClr>
                <a:srgbClr val="808080"/>
              </a:buClr>
              <a:buSzPct val="105000"/>
              <a:buFont typeface="Wingdings" pitchFamily="2" charset="2"/>
              <a:buChar char="§"/>
              <a:defRPr/>
            </a:pPr>
            <a:endParaRPr lang="de-DE" sz="400">
              <a:solidFill>
                <a:srgbClr val="000000"/>
              </a:solidFill>
              <a:latin typeface="Arial"/>
              <a:cs typeface="Arial"/>
            </a:endParaRPr>
          </a:p>
          <a:p>
            <a:pPr marL="719138" indent="-365125" algn="just" eaLnBrk="1" fontAlgn="base" hangingPunct="1">
              <a:spcBef>
                <a:spcPct val="0"/>
              </a:spcBef>
              <a:spcAft>
                <a:spcPct val="0"/>
              </a:spcAft>
              <a:buClr>
                <a:srgbClr val="808080"/>
              </a:buClr>
              <a:buSzPct val="105000"/>
              <a:buFont typeface="Wingdings" pitchFamily="2" charset="2"/>
              <a:buChar char="§"/>
              <a:defRPr/>
            </a:pPr>
            <a:endParaRPr lang="de-DE" sz="200">
              <a:solidFill>
                <a:srgbClr val="000000"/>
              </a:solidFill>
              <a:latin typeface="Arial"/>
              <a:cs typeface="Arial"/>
            </a:endParaRPr>
          </a:p>
          <a:p>
            <a:pPr marL="987425" indent="-271463" algn="just" eaLnBrk="1" hangingPunct="1">
              <a:buClr>
                <a:srgbClr val="808080"/>
              </a:buClr>
              <a:buSzTx/>
              <a:buFont typeface="Wingdings" pitchFamily="2" charset="2"/>
              <a:buChar char="Ø"/>
            </a:pPr>
            <a:r>
              <a:rPr lang="de-DE" sz="1400">
                <a:solidFill>
                  <a:srgbClr val="000000"/>
                </a:solidFill>
                <a:latin typeface="Arial"/>
                <a:cs typeface="Arial"/>
              </a:rPr>
              <a:t>Vereinbarte Vertraulichkeit? Aktenkundigkeit? </a:t>
            </a:r>
            <a:r>
              <a:rPr lang="de-DE" sz="1400" i="1">
                <a:solidFill>
                  <a:srgbClr val="000000"/>
                </a:solidFill>
                <a:latin typeface="Arial"/>
                <a:cs typeface="Arial"/>
              </a:rPr>
              <a:t>(Hierzu Bernsau/Weniger, BB 2020, 2571 (2572 f.)</a:t>
            </a:r>
          </a:p>
          <a:p>
            <a:pPr marL="987425" indent="-271463" algn="just" eaLnBrk="1" hangingPunct="1">
              <a:buClr>
                <a:srgbClr val="808080"/>
              </a:buClr>
              <a:buSzTx/>
              <a:buFont typeface="Wingdings" pitchFamily="2" charset="2"/>
              <a:buChar char="Ø"/>
            </a:pPr>
            <a:endParaRPr lang="de-DE" sz="1400" i="1">
              <a:solidFill>
                <a:srgbClr val="000000"/>
              </a:solidFill>
              <a:latin typeface="Arial"/>
              <a:cs typeface="Arial"/>
            </a:endParaRPr>
          </a:p>
          <a:p>
            <a:pPr marL="342900" lvl="0" indent="-342900" algn="just" eaLnBrk="1" hangingPunct="1">
              <a:buClr>
                <a:srgbClr val="C00000"/>
              </a:buClr>
              <a:buSzPct val="105000"/>
              <a:buFont typeface="Wingdings" pitchFamily="2" charset="2"/>
              <a:buChar char="§"/>
            </a:pPr>
            <a:r>
              <a:rPr lang="de-DE">
                <a:solidFill>
                  <a:srgbClr val="000000"/>
                </a:solidFill>
                <a:latin typeface="Arial"/>
                <a:cs typeface="Arial"/>
              </a:rPr>
              <a:t>Darstellung der Eigenverwaltungsfähigkeit (Maßnahmen zur Erfüllung insolvenzrechtlicher Pflichten) </a:t>
            </a:r>
          </a:p>
          <a:p>
            <a:pPr marL="342900" lvl="0" indent="-342900" algn="just" eaLnBrk="1" hangingPunct="1">
              <a:buClr>
                <a:srgbClr val="C00000"/>
              </a:buClr>
              <a:buSzPct val="105000"/>
              <a:buFont typeface="Wingdings" pitchFamily="2" charset="2"/>
              <a:buChar char="§"/>
            </a:pPr>
            <a:endParaRPr lang="de-DE" sz="900">
              <a:solidFill>
                <a:srgbClr val="000000"/>
              </a:solidFill>
              <a:latin typeface="Arial"/>
              <a:cs typeface="Arial"/>
            </a:endParaRPr>
          </a:p>
          <a:p>
            <a:pPr marL="719138" lvl="0"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Selbst, Organmitglieder, Generalbevollmächtigte, Berater </a:t>
            </a:r>
            <a:r>
              <a:rPr lang="de-DE" sz="1600" i="1">
                <a:solidFill>
                  <a:srgbClr val="000000"/>
                </a:solidFill>
                <a:latin typeface="Arial"/>
                <a:cs typeface="Arial"/>
              </a:rPr>
              <a:t>(unverändert zur alten Rechtslage, Ellers in BeckOK-InsO, 22. Ed. 15.01.2021, § 270 Rn. 23 mwN; BGH, B. v. 22.09.2016 - IX ZB 71/14)</a:t>
            </a:r>
          </a:p>
          <a:p>
            <a:pPr marL="719138" lvl="0" indent="-365125" algn="just" eaLnBrk="1" fontAlgn="base" hangingPunct="1">
              <a:spcBef>
                <a:spcPct val="0"/>
              </a:spcBef>
              <a:spcAft>
                <a:spcPct val="0"/>
              </a:spcAft>
              <a:buClr>
                <a:srgbClr val="808080"/>
              </a:buClr>
              <a:buSzPct val="105000"/>
              <a:buFont typeface="Wingdings" pitchFamily="2" charset="2"/>
              <a:buChar char="§"/>
              <a:defRPr/>
            </a:pPr>
            <a:endParaRPr lang="de-DE" sz="1600" i="1">
              <a:solidFill>
                <a:srgbClr val="000000"/>
              </a:solidFill>
              <a:latin typeface="Arial"/>
              <a:cs typeface="Arial"/>
            </a:endParaRPr>
          </a:p>
          <a:p>
            <a:pPr marL="342900" lvl="0" indent="-342900" algn="just" eaLnBrk="1" hangingPunct="1">
              <a:buClr>
                <a:srgbClr val="C00000"/>
              </a:buClr>
              <a:buSzPct val="105000"/>
              <a:buFont typeface="Wingdings" pitchFamily="2" charset="2"/>
              <a:buChar char="§"/>
            </a:pPr>
            <a:endParaRPr lang="de-DE" b="1">
              <a:solidFill>
                <a:srgbClr val="00B050"/>
              </a:solidFill>
              <a:latin typeface="Arial"/>
              <a:cs typeface="Arial"/>
            </a:endParaRP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18</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Tree>
    <p:extLst>
      <p:ext uri="{BB962C8B-B14F-4D97-AF65-F5344CB8AC3E}">
        <p14:creationId xmlns:p14="http://schemas.microsoft.com/office/powerpoint/2010/main" val="304936276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413995"/>
            <a:ext cx="83777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lvl="0" eaLnBrk="1" hangingPunct="1">
              <a:spcBef>
                <a:spcPct val="50000"/>
              </a:spcBef>
              <a:defRPr/>
            </a:pPr>
            <a:r>
              <a:rPr lang="de-DE" sz="2400" b="1">
                <a:solidFill>
                  <a:srgbClr val="C00000"/>
                </a:solidFill>
                <a:latin typeface="Arial"/>
                <a:cs typeface="Arial"/>
              </a:rPr>
              <a:t>Eigenverwaltungsplanung als Kern der Anordnungsvo-raussetzungen (3)</a:t>
            </a:r>
            <a:endParaRPr kumimoji="0" lang="de-DE" sz="2400" b="1" i="0" u="none" strike="noStrike" kern="1200" cap="none" spc="0" normalizeH="0" baseline="0" noProof="0">
              <a:ln>
                <a:noFill/>
              </a:ln>
              <a:solidFill>
                <a:srgbClr val="C00000"/>
              </a:solidFill>
              <a:effectLst/>
              <a:uLnTx/>
              <a:uFillTx/>
              <a:latin typeface="Arial"/>
              <a:ea typeface="+mn-ea"/>
              <a:cs typeface="Arial"/>
            </a:endParaRPr>
          </a:p>
        </p:txBody>
      </p:sp>
      <p:sp>
        <p:nvSpPr>
          <p:cNvPr id="12" name="Textfeld 8"/>
          <p:cNvSpPr txBox="1">
            <a:spLocks noChangeArrowheads="1"/>
          </p:cNvSpPr>
          <p:nvPr/>
        </p:nvSpPr>
        <p:spPr bwMode="auto">
          <a:xfrm>
            <a:off x="445513" y="1691907"/>
            <a:ext cx="8378130"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342900" lvl="0" indent="-342900" algn="just" eaLnBrk="1" hangingPunct="1">
              <a:buClr>
                <a:srgbClr val="C00000"/>
              </a:buClr>
              <a:buSzPct val="105000"/>
              <a:buFont typeface="Wingdings" pitchFamily="2" charset="2"/>
              <a:buChar char="§"/>
            </a:pPr>
            <a:r>
              <a:rPr lang="de-DE">
                <a:solidFill>
                  <a:srgbClr val="000000"/>
                </a:solidFill>
                <a:latin typeface="Arial"/>
                <a:cs typeface="Arial"/>
              </a:rPr>
              <a:t>Darstellung etwaiger Mehr- oder Minderkosten gegenüber einem Regelverfahren und (!) im Verhältnis zur Insolvenzmasse</a:t>
            </a:r>
          </a:p>
          <a:p>
            <a:pPr marL="342900" lvl="0" indent="-342900" algn="just" eaLnBrk="1" hangingPunct="1">
              <a:buClr>
                <a:srgbClr val="C00000"/>
              </a:buClr>
              <a:buSzPct val="105000"/>
              <a:buFont typeface="Wingdings" pitchFamily="2" charset="2"/>
              <a:buChar char="§"/>
            </a:pPr>
            <a:endParaRPr lang="de-DE" sz="900">
              <a:solidFill>
                <a:srgbClr val="000000"/>
              </a:solidFill>
              <a:latin typeface="Arial"/>
              <a:cs typeface="Arial"/>
            </a:endParaRPr>
          </a:p>
          <a:p>
            <a:pPr marL="719138" lvl="0"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„Werterhaltende Wirkungen der Eigenverwaltung“?</a:t>
            </a:r>
          </a:p>
          <a:p>
            <a:pPr marL="719138" lvl="0"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Sowieso-Kosten wie notwendiger M&amp;A-Prozess im Regelverfahren</a:t>
            </a:r>
          </a:p>
          <a:p>
            <a:pPr marL="719138" lvl="0" indent="-365125" algn="just" eaLnBrk="1" fontAlgn="base" hangingPunct="1">
              <a:spcBef>
                <a:spcPct val="0"/>
              </a:spcBef>
              <a:spcAft>
                <a:spcPct val="0"/>
              </a:spcAft>
              <a:buClr>
                <a:srgbClr val="808080"/>
              </a:buClr>
              <a:buSzPct val="105000"/>
              <a:buFont typeface="Wingdings" pitchFamily="2" charset="2"/>
              <a:buChar char="§"/>
              <a:defRPr/>
            </a:pPr>
            <a:endParaRPr lang="de-DE" sz="1600">
              <a:solidFill>
                <a:srgbClr val="000000"/>
              </a:solidFill>
              <a:latin typeface="Arial"/>
              <a:cs typeface="Arial"/>
            </a:endParaRPr>
          </a:p>
          <a:p>
            <a:pPr marL="342900" lvl="0" indent="-342900" algn="just" eaLnBrk="1" hangingPunct="1">
              <a:buClr>
                <a:srgbClr val="C00000"/>
              </a:buClr>
              <a:buSzPct val="105000"/>
              <a:buFont typeface="Wingdings" pitchFamily="2" charset="2"/>
              <a:buChar char="§"/>
            </a:pPr>
            <a:r>
              <a:rPr lang="de-DE">
                <a:solidFill>
                  <a:srgbClr val="000000"/>
                </a:solidFill>
                <a:latin typeface="Arial"/>
                <a:cs typeface="Arial"/>
              </a:rPr>
              <a:t>Zu denken ist auch an Vorgespräch wegen individueller Anforderungen </a:t>
            </a:r>
            <a:br>
              <a:rPr lang="de-DE">
                <a:solidFill>
                  <a:srgbClr val="000000"/>
                </a:solidFill>
                <a:latin typeface="Arial"/>
                <a:cs typeface="Arial"/>
              </a:rPr>
            </a:br>
            <a:r>
              <a:rPr lang="de-DE" i="1">
                <a:solidFill>
                  <a:srgbClr val="000000"/>
                </a:solidFill>
                <a:latin typeface="Arial"/>
                <a:cs typeface="Arial"/>
              </a:rPr>
              <a:t>(§ 10a InsO nF; Kreutz/Ellers, BeckOKInsO, 22. Ed. 15.01.2021, § 270a Rn. 1) </a:t>
            </a: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19</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Tree>
    <p:extLst>
      <p:ext uri="{BB962C8B-B14F-4D97-AF65-F5344CB8AC3E}">
        <p14:creationId xmlns:p14="http://schemas.microsoft.com/office/powerpoint/2010/main" val="24808583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8"/>
          <p:cNvSpPr txBox="1">
            <a:spLocks noChangeArrowheads="1"/>
          </p:cNvSpPr>
          <p:nvPr/>
        </p:nvSpPr>
        <p:spPr bwMode="auto">
          <a:xfrm>
            <a:off x="445513" y="1691907"/>
            <a:ext cx="837813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0" lvl="0" indent="0" eaLnBrk="1" hangingPunct="1"/>
            <a:r>
              <a:rPr lang="de-DE" b="1">
                <a:solidFill>
                  <a:srgbClr val="000000"/>
                </a:solidFill>
                <a:latin typeface="Arial"/>
                <a:cs typeface="Arial"/>
              </a:rPr>
              <a:t>§ 270a InsO aF  Antrag; Eigenverwaltungsplanung  </a:t>
            </a:r>
            <a:r>
              <a:rPr lang="de-DE" b="1" i="1">
                <a:solidFill>
                  <a:srgbClr val="000000"/>
                </a:solidFill>
                <a:latin typeface="Arial"/>
                <a:cs typeface="Arial"/>
              </a:rPr>
              <a:t>(auszugsweise)</a:t>
            </a:r>
          </a:p>
          <a:p>
            <a:pPr marL="0" lvl="0" indent="0" eaLnBrk="1" hangingPunct="1"/>
            <a:endParaRPr lang="de-DE" sz="2400">
              <a:solidFill>
                <a:srgbClr val="000000"/>
              </a:solidFill>
              <a:latin typeface="Arial"/>
              <a:cs typeface="Arial"/>
            </a:endParaRPr>
          </a:p>
          <a:p>
            <a:pPr marL="354013" lvl="0" indent="-354013" algn="just" eaLnBrk="1" hangingPunct="1">
              <a:buFont typeface="+mj-lt"/>
              <a:buAutoNum type="arabicParenBoth"/>
            </a:pPr>
            <a:r>
              <a:rPr lang="de-DE" sz="1600">
                <a:solidFill>
                  <a:srgbClr val="000000"/>
                </a:solidFill>
                <a:latin typeface="Arial"/>
                <a:cs typeface="Arial"/>
              </a:rPr>
              <a:t>Der Schuldner ist berechtigt, unter der Aufsicht eines Sachwalters die Insolvenzmasse zu verwalten und über sie zu verfügen, wenn das Insolvenzgericht … die Eigenverwaltung anordnet. …</a:t>
            </a:r>
          </a:p>
          <a:p>
            <a:pPr marL="354013" lvl="0" indent="-354013" algn="just" eaLnBrk="1" hangingPunct="1">
              <a:buFont typeface="+mj-lt"/>
              <a:buAutoNum type="arabicParenBoth"/>
            </a:pPr>
            <a:endParaRPr lang="de-DE" sz="1600">
              <a:solidFill>
                <a:srgbClr val="000000"/>
              </a:solidFill>
              <a:latin typeface="Arial"/>
              <a:cs typeface="Arial"/>
            </a:endParaRPr>
          </a:p>
          <a:p>
            <a:pPr marL="354013" lvl="0" indent="-354013" algn="just" eaLnBrk="1" hangingPunct="1">
              <a:buFont typeface="+mj-lt"/>
              <a:buAutoNum type="arabicParenBoth"/>
            </a:pPr>
            <a:r>
              <a:rPr lang="de-DE" sz="1600">
                <a:solidFill>
                  <a:srgbClr val="000000"/>
                </a:solidFill>
                <a:latin typeface="Arial"/>
                <a:cs typeface="Arial"/>
              </a:rPr>
              <a:t>Die Anordnung setzt voraus,</a:t>
            </a:r>
          </a:p>
          <a:p>
            <a:pPr marL="354013" lvl="0" indent="-354013" algn="just" eaLnBrk="1" hangingPunct="1">
              <a:buFont typeface="+mj-lt"/>
              <a:buAutoNum type="arabicParenBoth"/>
            </a:pPr>
            <a:endParaRPr lang="de-DE" sz="900">
              <a:solidFill>
                <a:srgbClr val="000000"/>
              </a:solidFill>
              <a:latin typeface="Arial"/>
              <a:cs typeface="Arial"/>
            </a:endParaRPr>
          </a:p>
          <a:p>
            <a:pPr marL="361950" lvl="0" indent="354013" algn="just" eaLnBrk="1" hangingPunct="1">
              <a:buFont typeface="+mj-lt"/>
              <a:buAutoNum type="arabicPeriod"/>
            </a:pPr>
            <a:r>
              <a:rPr lang="de-DE" sz="1600">
                <a:solidFill>
                  <a:srgbClr val="000000"/>
                </a:solidFill>
                <a:latin typeface="Arial"/>
                <a:cs typeface="Arial"/>
              </a:rPr>
              <a:t>dass sie vom Schuldner beantragt worden ist und</a:t>
            </a:r>
          </a:p>
          <a:p>
            <a:pPr marL="715963" indent="-354013" algn="just" eaLnBrk="1" hangingPunct="1">
              <a:buFont typeface="+mj-lt"/>
              <a:buAutoNum type="arabicPeriod"/>
            </a:pPr>
            <a:r>
              <a:rPr lang="de-DE" sz="1600" b="1">
                <a:solidFill>
                  <a:srgbClr val="000000"/>
                </a:solidFill>
                <a:latin typeface="Arial"/>
                <a:cs typeface="Arial"/>
              </a:rPr>
              <a:t>dass keine Umstände bekannt sind, die erwarten lassen, dass die Anordnung zu Nachteilen für die Gläubiger führen wird.</a:t>
            </a: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2</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Tree>
    <p:extLst>
      <p:ext uri="{BB962C8B-B14F-4D97-AF65-F5344CB8AC3E}">
        <p14:creationId xmlns:p14="http://schemas.microsoft.com/office/powerpoint/2010/main" val="304429418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769938"/>
            <a:ext cx="837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0" marR="0" lvl="0" indent="0" algn="l" defTabSz="914400" rtl="0" eaLnBrk="1" fontAlgn="auto" latinLnBrk="0" hangingPunct="1">
              <a:lnSpc>
                <a:spcPct val="100000"/>
              </a:lnSpc>
              <a:spcBef>
                <a:spcPct val="50000"/>
              </a:spcBef>
              <a:spcAft>
                <a:spcPct val="0"/>
              </a:spcAft>
              <a:buClrTx/>
              <a:buSzTx/>
              <a:buFontTx/>
              <a:buNone/>
              <a:defRPr/>
            </a:pPr>
            <a:r>
              <a:rPr lang="de-DE" sz="2400" b="1">
                <a:solidFill>
                  <a:srgbClr val="C00000"/>
                </a:solidFill>
              </a:rPr>
              <a:t>Einschätzung</a:t>
            </a:r>
            <a:endParaRPr kumimoji="0" lang="de-DE" sz="2400" b="1" i="0" u="none" strike="noStrike" kern="1200" cap="none" spc="0" normalizeH="0" baseline="0" noProof="0">
              <a:ln>
                <a:noFill/>
              </a:ln>
              <a:solidFill>
                <a:srgbClr val="C00000"/>
              </a:solidFill>
              <a:effectLst/>
              <a:uLnTx/>
              <a:uFillTx/>
              <a:latin typeface="Arial"/>
              <a:ea typeface="+mn-ea"/>
              <a:cs typeface="Arial"/>
            </a:endParaRPr>
          </a:p>
        </p:txBody>
      </p:sp>
      <p:sp>
        <p:nvSpPr>
          <p:cNvPr id="12" name="Textfeld 8"/>
          <p:cNvSpPr txBox="1">
            <a:spLocks noChangeArrowheads="1"/>
          </p:cNvSpPr>
          <p:nvPr/>
        </p:nvSpPr>
        <p:spPr bwMode="auto">
          <a:xfrm>
            <a:off x="445513" y="1691907"/>
            <a:ext cx="837813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342900" lvl="1" indent="-342900" algn="just">
              <a:buClr>
                <a:srgbClr val="C00000"/>
              </a:buClr>
              <a:buSzPct val="105000"/>
              <a:buFont typeface="Wingdings" pitchFamily="2" charset="2"/>
              <a:buChar char="§"/>
            </a:pPr>
            <a:r>
              <a:rPr lang="de-DE"/>
              <a:t>Verhinderung ungeplanter oder „schnell kippender“ Eigenverwaltungen</a:t>
            </a:r>
          </a:p>
          <a:p>
            <a:pPr marL="342900" lvl="1" indent="-342900" algn="just">
              <a:buClr>
                <a:srgbClr val="C00000"/>
              </a:buClr>
              <a:buSzPct val="105000"/>
              <a:buFont typeface="Wingdings" pitchFamily="2" charset="2"/>
              <a:buChar char="§"/>
            </a:pPr>
            <a:endParaRPr lang="de-DE" sz="1200"/>
          </a:p>
          <a:p>
            <a:pPr marL="342900" lvl="1" indent="-342900" algn="just">
              <a:buClr>
                <a:srgbClr val="C00000"/>
              </a:buClr>
              <a:buSzPct val="105000"/>
              <a:buFont typeface="Wingdings" pitchFamily="2" charset="2"/>
              <a:buChar char="§"/>
            </a:pPr>
            <a:r>
              <a:rPr lang="de-DE"/>
              <a:t>Vermeidung der alleinigen Ausnutzung der positiveren Konnotierung dieser Verfahrensart als Vehikel</a:t>
            </a:r>
          </a:p>
          <a:p>
            <a:pPr marL="342900" lvl="1" indent="-342900" algn="just">
              <a:buClr>
                <a:srgbClr val="C00000"/>
              </a:buClr>
              <a:buSzPct val="105000"/>
              <a:buFont typeface="Wingdings" pitchFamily="2" charset="2"/>
              <a:buChar char="§"/>
            </a:pPr>
            <a:endParaRPr lang="de-DE" sz="1200"/>
          </a:p>
          <a:p>
            <a:pPr marL="342900" lvl="1" indent="-342900" algn="just">
              <a:buClr>
                <a:srgbClr val="C00000"/>
              </a:buClr>
              <a:buSzPct val="105000"/>
              <a:buFont typeface="Wingdings" pitchFamily="2" charset="2"/>
              <a:buChar char="§"/>
            </a:pPr>
            <a:r>
              <a:rPr lang="de-DE"/>
              <a:t>Transparenz und dadurch Akzeptanz durch Darstellung der Verfahrenskosten (und damit auch der Beraterkosten!) und etwaiger Mehr- oder Minderkosten  </a:t>
            </a:r>
          </a:p>
          <a:p>
            <a:pPr marL="342900" lvl="1" indent="-342900" algn="just">
              <a:buClr>
                <a:srgbClr val="C00000"/>
              </a:buClr>
              <a:buSzPct val="105000"/>
              <a:buFont typeface="Wingdings" pitchFamily="2" charset="2"/>
              <a:buChar char="§"/>
            </a:pPr>
            <a:endParaRPr lang="de-DE" sz="1200"/>
          </a:p>
          <a:p>
            <a:pPr marL="342900" lvl="1" indent="-342900" algn="just">
              <a:buClr>
                <a:srgbClr val="C00000"/>
              </a:buClr>
              <a:buSzPct val="105000"/>
              <a:buFont typeface="Wingdings" pitchFamily="2" charset="2"/>
              <a:buChar char="§"/>
            </a:pPr>
            <a:r>
              <a:rPr lang="de-DE" b="1"/>
              <a:t>aber:</a:t>
            </a:r>
            <a:r>
              <a:rPr lang="de-DE"/>
              <a:t> Prognostizierung der Kosten, jedenfalls der Kosten des (vorl.) Sachwalters nach wie vor schwierig (aber nicht unmöglich; zur Problematik </a:t>
            </a:r>
            <a:r>
              <a:rPr lang="de-DE" i="1" err="1"/>
              <a:t>Bernsau/Weniger BB 2020, 2571 (2573)</a:t>
            </a:r>
            <a:r>
              <a:rPr lang="de-DE"/>
              <a:t>)</a:t>
            </a:r>
          </a:p>
          <a:p>
            <a:pPr marL="342900" lvl="1" indent="-342900" algn="just">
              <a:buClr>
                <a:srgbClr val="C00000"/>
              </a:buClr>
              <a:buSzPct val="105000"/>
              <a:buFont typeface="Wingdings" pitchFamily="2" charset="2"/>
              <a:buChar char="§"/>
            </a:pPr>
            <a:endParaRPr lang="de-DE" sz="900"/>
          </a:p>
          <a:p>
            <a:pPr marL="719138"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wie bisher: akzessorische Deckelung denkbar </a:t>
            </a:r>
          </a:p>
          <a:p>
            <a:pPr marL="719138"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Außerachtlassung von Zuschlägen? </a:t>
            </a:r>
          </a:p>
          <a:p>
            <a:pPr marL="719138" indent="-365125" algn="just" eaLnBrk="1" fontAlgn="base" hangingPunct="1">
              <a:spcBef>
                <a:spcPct val="0"/>
              </a:spcBef>
              <a:spcAft>
                <a:spcPct val="0"/>
              </a:spcAft>
              <a:buClr>
                <a:srgbClr val="808080"/>
              </a:buClr>
              <a:buSzPct val="105000"/>
              <a:buFont typeface="Wingdings" pitchFamily="2" charset="2"/>
              <a:buChar char="§"/>
              <a:defRPr/>
            </a:pPr>
            <a:endParaRPr lang="de-DE" sz="1200">
              <a:solidFill>
                <a:srgbClr val="000000"/>
              </a:solidFill>
              <a:latin typeface="Arial"/>
              <a:cs typeface="Arial"/>
            </a:endParaRPr>
          </a:p>
          <a:p>
            <a:pPr marL="342900" lvl="1" indent="-342900" algn="just">
              <a:buClr>
                <a:srgbClr val="C00000"/>
              </a:buClr>
              <a:buSzPct val="105000"/>
              <a:buFont typeface="Wingdings" pitchFamily="2" charset="2"/>
              <a:buChar char="§"/>
            </a:pPr>
            <a:r>
              <a:rPr lang="de-DE"/>
              <a:t>Verlangen nach Finanzplanung führt nicht zu Mehrarbeit, sondern verschiebt diese Aufgabe an den Beginn des Verfahrens</a:t>
            </a:r>
          </a:p>
          <a:p>
            <a:pPr marL="342900" lvl="1" indent="-342900" algn="just">
              <a:buClr>
                <a:srgbClr val="C00000"/>
              </a:buClr>
              <a:buSzPct val="105000"/>
              <a:buFont typeface="Wingdings" pitchFamily="2" charset="2"/>
              <a:buChar char="§"/>
            </a:pPr>
            <a:endParaRPr lang="de-DE" sz="900"/>
          </a:p>
          <a:p>
            <a:pPr marL="719138" lvl="1"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Vermeidung </a:t>
            </a:r>
            <a:r>
              <a:rPr lang="de-DE" sz="1600" smtClean="0">
                <a:solidFill>
                  <a:srgbClr val="000000"/>
                </a:solidFill>
                <a:latin typeface="Arial"/>
                <a:cs typeface="Arial"/>
              </a:rPr>
              <a:t>einer kalkuliert </a:t>
            </a:r>
            <a:r>
              <a:rPr lang="de-DE" sz="1600">
                <a:solidFill>
                  <a:srgbClr val="000000"/>
                </a:solidFill>
                <a:latin typeface="Arial"/>
                <a:cs typeface="Arial"/>
              </a:rPr>
              <a:t>überschießenden Sachwaltertätigkeit</a:t>
            </a: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20</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Tree>
    <p:extLst>
      <p:ext uri="{BB962C8B-B14F-4D97-AF65-F5344CB8AC3E}">
        <p14:creationId xmlns:p14="http://schemas.microsoft.com/office/powerpoint/2010/main" val="270267659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769938"/>
            <a:ext cx="837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lvl="0" eaLnBrk="1" hangingPunct="1">
              <a:spcBef>
                <a:spcPct val="50000"/>
              </a:spcBef>
              <a:defRPr/>
            </a:pPr>
            <a:r>
              <a:rPr lang="de-DE" sz="2400" b="1">
                <a:solidFill>
                  <a:srgbClr val="C00000"/>
                </a:solidFill>
                <a:latin typeface="Arial"/>
                <a:cs typeface="Arial"/>
              </a:rPr>
              <a:t>Anordnungsanspruch, § 270b InsO</a:t>
            </a:r>
            <a:endParaRPr kumimoji="0" lang="de-DE" sz="2400" b="1" i="0" u="none" strike="noStrike" kern="1200" cap="none" spc="0" normalizeH="0" baseline="0" noProof="0">
              <a:ln>
                <a:noFill/>
              </a:ln>
              <a:solidFill>
                <a:srgbClr val="C00000"/>
              </a:solidFill>
              <a:effectLst/>
              <a:uLnTx/>
              <a:uFillTx/>
              <a:latin typeface="Arial"/>
              <a:ea typeface="+mn-ea"/>
              <a:cs typeface="Arial"/>
            </a:endParaRPr>
          </a:p>
        </p:txBody>
      </p:sp>
      <p:sp>
        <p:nvSpPr>
          <p:cNvPr id="12" name="Textfeld 8"/>
          <p:cNvSpPr txBox="1">
            <a:spLocks noChangeArrowheads="1"/>
          </p:cNvSpPr>
          <p:nvPr/>
        </p:nvSpPr>
        <p:spPr bwMode="auto">
          <a:xfrm>
            <a:off x="445513" y="1691907"/>
            <a:ext cx="837813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357188" lvl="0" indent="-357188" algn="just" eaLnBrk="1" fontAlgn="base" hangingPunct="1">
              <a:spcBef>
                <a:spcPct val="0"/>
              </a:spcBef>
              <a:spcAft>
                <a:spcPct val="0"/>
              </a:spcAft>
              <a:buClr>
                <a:srgbClr val="C00000"/>
              </a:buClr>
              <a:buSzPct val="105000"/>
              <a:buFont typeface="Wingdings" pitchFamily="2" charset="2"/>
              <a:buChar char="§"/>
              <a:defRPr/>
            </a:pPr>
            <a:r>
              <a:rPr lang="de-DE">
                <a:solidFill>
                  <a:srgbClr val="000000"/>
                </a:solidFill>
                <a:latin typeface="Arial"/>
                <a:cs typeface="Arial"/>
              </a:rPr>
              <a:t>Vollständigkeit und Schlüssigkeit der Eigenverwaltungsplanung</a:t>
            </a:r>
          </a:p>
          <a:p>
            <a:pPr marL="357188" lvl="0" indent="-357188" algn="just" eaLnBrk="1" fontAlgn="base" hangingPunct="1">
              <a:spcBef>
                <a:spcPct val="0"/>
              </a:spcBef>
              <a:spcAft>
                <a:spcPct val="0"/>
              </a:spcAft>
              <a:buClr>
                <a:srgbClr val="C00000"/>
              </a:buClr>
              <a:buSzPct val="105000"/>
              <a:buFont typeface="Wingdings" pitchFamily="2" charset="2"/>
              <a:buChar char="§"/>
              <a:defRPr/>
            </a:pPr>
            <a:endParaRPr lang="de-DE" sz="900">
              <a:solidFill>
                <a:srgbClr val="000000"/>
              </a:solidFill>
              <a:latin typeface="Arial"/>
              <a:cs typeface="Arial"/>
            </a:endParaRPr>
          </a:p>
          <a:p>
            <a:pPr marL="719138"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hohe Anforderungen zwecks Sicherstellung der gründlichen und gewissenhaften Vorbereitung</a:t>
            </a:r>
          </a:p>
          <a:p>
            <a:pPr marL="719138"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Vollständigkeit: formelle Prüfung (hierzu </a:t>
            </a:r>
            <a:r>
              <a:rPr lang="de-DE" sz="1600" i="1" err="1">
                <a:solidFill>
                  <a:srgbClr val="000000"/>
                </a:solidFill>
                <a:latin typeface="Arial"/>
                <a:cs typeface="Arial"/>
              </a:rPr>
              <a:t>Frind ZIP 2021, 171 (175)</a:t>
            </a:r>
            <a:r>
              <a:rPr lang="de-DE" sz="1600">
                <a:solidFill>
                  <a:srgbClr val="000000"/>
                </a:solidFill>
                <a:latin typeface="Arial"/>
                <a:cs typeface="Arial"/>
              </a:rPr>
              <a:t>)</a:t>
            </a:r>
          </a:p>
          <a:p>
            <a:pPr marL="719138" indent="-365125" algn="just" eaLnBrk="1" fontAlgn="base" hangingPunct="1">
              <a:spcBef>
                <a:spcPct val="0"/>
              </a:spcBef>
              <a:spcAft>
                <a:spcPct val="0"/>
              </a:spcAft>
              <a:buClr>
                <a:srgbClr val="808080"/>
              </a:buClr>
              <a:buSzPct val="105000"/>
              <a:buFont typeface="Wingdings" pitchFamily="2" charset="2"/>
              <a:buChar char="§"/>
              <a:defRPr/>
            </a:pPr>
            <a:endParaRPr lang="de-DE" sz="400">
              <a:solidFill>
                <a:srgbClr val="000000"/>
              </a:solidFill>
              <a:latin typeface="Arial"/>
              <a:cs typeface="Arial"/>
            </a:endParaRPr>
          </a:p>
          <a:p>
            <a:pPr marL="719138" indent="-365125" algn="just" eaLnBrk="1" fontAlgn="base" hangingPunct="1">
              <a:spcBef>
                <a:spcPct val="0"/>
              </a:spcBef>
              <a:spcAft>
                <a:spcPct val="0"/>
              </a:spcAft>
              <a:buClr>
                <a:srgbClr val="808080"/>
              </a:buClr>
              <a:buSzPct val="105000"/>
              <a:buFont typeface="Wingdings" pitchFamily="2" charset="2"/>
              <a:buChar char="§"/>
              <a:defRPr/>
            </a:pPr>
            <a:endParaRPr lang="de-DE" sz="200">
              <a:solidFill>
                <a:srgbClr val="000000"/>
              </a:solidFill>
              <a:latin typeface="Arial"/>
              <a:cs typeface="Arial"/>
            </a:endParaRPr>
          </a:p>
          <a:p>
            <a:pPr marL="987425" indent="-271463" algn="just" eaLnBrk="1" fontAlgn="base" hangingPunct="1">
              <a:spcBef>
                <a:spcPct val="0"/>
              </a:spcBef>
              <a:spcAft>
                <a:spcPct val="0"/>
              </a:spcAft>
              <a:buClr>
                <a:srgbClr val="808080"/>
              </a:buClr>
              <a:buSzTx/>
              <a:buFont typeface="Wingdings" pitchFamily="2" charset="2"/>
              <a:buChar char="Ø"/>
              <a:defRPr/>
            </a:pPr>
            <a:r>
              <a:rPr lang="de-DE" sz="1400">
                <a:solidFill>
                  <a:srgbClr val="000000"/>
                </a:solidFill>
                <a:latin typeface="Arial"/>
                <a:cs typeface="Arial"/>
              </a:rPr>
              <a:t>Mängel: falscher Zeitraum, nur formelhafte Umschreibung der Finanzierungsquellen </a:t>
            </a:r>
          </a:p>
          <a:p>
            <a:pPr marL="987425" indent="-271463" algn="just" eaLnBrk="1" fontAlgn="base" hangingPunct="1">
              <a:spcBef>
                <a:spcPct val="0"/>
              </a:spcBef>
              <a:spcAft>
                <a:spcPct val="0"/>
              </a:spcAft>
              <a:buClr>
                <a:srgbClr val="808080"/>
              </a:buClr>
              <a:buSzTx/>
              <a:buFont typeface="Wingdings" pitchFamily="2" charset="2"/>
              <a:buChar char="Ø"/>
              <a:defRPr/>
            </a:pPr>
            <a:endParaRPr lang="de-DE" sz="400">
              <a:solidFill>
                <a:srgbClr val="000000"/>
              </a:solidFill>
              <a:latin typeface="Arial"/>
              <a:cs typeface="Arial"/>
            </a:endParaRPr>
          </a:p>
          <a:p>
            <a:pPr marL="987425" indent="-271463" algn="just" eaLnBrk="1" fontAlgn="base" hangingPunct="1">
              <a:spcBef>
                <a:spcPct val="0"/>
              </a:spcBef>
              <a:spcAft>
                <a:spcPct val="0"/>
              </a:spcAft>
              <a:buClr>
                <a:srgbClr val="808080"/>
              </a:buClr>
              <a:buSzTx/>
              <a:buFont typeface="Wingdings" pitchFamily="2" charset="2"/>
              <a:buChar char="Ø"/>
              <a:defRPr/>
            </a:pPr>
            <a:endParaRPr lang="de-DE" sz="200">
              <a:solidFill>
                <a:srgbClr val="000000"/>
              </a:solidFill>
              <a:latin typeface="Arial"/>
              <a:cs typeface="Arial"/>
            </a:endParaRPr>
          </a:p>
          <a:p>
            <a:pPr marL="719138"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Schlüssigkeit: wie im Zivilprozess, lege artis erstellt, in sich stimmig, keine logischen Fehler </a:t>
            </a:r>
          </a:p>
          <a:p>
            <a:pPr marL="357188" lvl="0" indent="-357188" algn="just" eaLnBrk="1" fontAlgn="base" hangingPunct="1">
              <a:spcBef>
                <a:spcPct val="0"/>
              </a:spcBef>
              <a:spcAft>
                <a:spcPct val="0"/>
              </a:spcAft>
              <a:buClr>
                <a:srgbClr val="C00000"/>
              </a:buClr>
              <a:buSzPct val="105000"/>
              <a:buFont typeface="Wingdings" pitchFamily="2" charset="2"/>
              <a:buChar char="§"/>
              <a:defRPr/>
            </a:pPr>
            <a:endParaRPr lang="de-DE" sz="1100">
              <a:solidFill>
                <a:srgbClr val="000000"/>
              </a:solidFill>
              <a:latin typeface="Arial"/>
              <a:cs typeface="Arial"/>
            </a:endParaRPr>
          </a:p>
          <a:p>
            <a:pPr marL="357188" lvl="0" indent="-357188" algn="just" eaLnBrk="1" fontAlgn="base" hangingPunct="1">
              <a:spcBef>
                <a:spcPct val="0"/>
              </a:spcBef>
              <a:spcAft>
                <a:spcPct val="0"/>
              </a:spcAft>
              <a:buClr>
                <a:srgbClr val="C00000"/>
              </a:buClr>
              <a:buSzPct val="105000"/>
              <a:buFont typeface="Wingdings" pitchFamily="2" charset="2"/>
              <a:buChar char="§"/>
              <a:defRPr/>
            </a:pPr>
            <a:r>
              <a:rPr lang="de-DE">
                <a:solidFill>
                  <a:srgbClr val="000000"/>
                </a:solidFill>
                <a:latin typeface="Arial"/>
                <a:cs typeface="Arial"/>
              </a:rPr>
              <a:t>Fehlen von Umständen („keine Umstände bekannt sind“), aus denen sich ergibt, dass die EV-Planung auf unzutreffenden Tatsachen beruht</a:t>
            </a:r>
          </a:p>
          <a:p>
            <a:pPr marL="357188" lvl="0" indent="-357188" algn="just" eaLnBrk="1" fontAlgn="base" hangingPunct="1">
              <a:spcBef>
                <a:spcPct val="0"/>
              </a:spcBef>
              <a:spcAft>
                <a:spcPct val="0"/>
              </a:spcAft>
              <a:buClr>
                <a:srgbClr val="C00000"/>
              </a:buClr>
              <a:buSzPct val="105000"/>
              <a:buFont typeface="Wingdings" pitchFamily="2" charset="2"/>
              <a:buChar char="§"/>
              <a:defRPr/>
            </a:pPr>
            <a:endParaRPr lang="de-DE" sz="900">
              <a:solidFill>
                <a:srgbClr val="000000"/>
              </a:solidFill>
              <a:latin typeface="Arial"/>
              <a:cs typeface="Arial"/>
            </a:endParaRPr>
          </a:p>
          <a:p>
            <a:pPr marL="719138" lvl="0"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Einschränkung des Amtsermittlungsgrundsatzes zur Herbeiführung der Planbarkeit des Zugangs; amtswegige Aufklärungsarbeit also unzulässig, </a:t>
            </a:r>
            <a:r>
              <a:rPr lang="de-DE" sz="1600" i="1" err="1">
                <a:solidFill>
                  <a:srgbClr val="000000"/>
                </a:solidFill>
                <a:latin typeface="Arial"/>
                <a:cs typeface="Arial"/>
              </a:rPr>
              <a:t>Begr BT-Drs. 619/2020, S. 239</a:t>
            </a:r>
          </a:p>
          <a:p>
            <a:pPr marL="719138" lvl="0"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Kompensation durch Berichterstattung des vorl. Sachwalters (dazu sogleich)</a:t>
            </a:r>
          </a:p>
          <a:p>
            <a:pPr marL="354013" lvl="0" indent="0" algn="just" eaLnBrk="1" fontAlgn="base" hangingPunct="1">
              <a:spcBef>
                <a:spcPct val="0"/>
              </a:spcBef>
              <a:spcAft>
                <a:spcPct val="0"/>
              </a:spcAft>
              <a:buClr>
                <a:srgbClr val="808080"/>
              </a:buClr>
              <a:buSzPct val="105000"/>
              <a:defRPr/>
            </a:pPr>
            <a:endParaRPr lang="de-DE" sz="900">
              <a:solidFill>
                <a:srgbClr val="000000"/>
              </a:solidFill>
              <a:latin typeface="Arial"/>
              <a:cs typeface="Arial"/>
            </a:endParaRPr>
          </a:p>
          <a:p>
            <a:pPr marL="0" lvl="0" indent="0" algn="just" eaLnBrk="1" fontAlgn="base" hangingPunct="1">
              <a:spcBef>
                <a:spcPct val="0"/>
              </a:spcBef>
              <a:spcAft>
                <a:spcPct val="0"/>
              </a:spcAft>
              <a:buClr>
                <a:srgbClr val="C00000"/>
              </a:buClr>
              <a:buSzPct val="105000"/>
              <a:defRPr/>
            </a:pPr>
            <a:r>
              <a:rPr lang="de-DE" b="1">
                <a:solidFill>
                  <a:srgbClr val="000000"/>
                </a:solidFill>
                <a:latin typeface="Arial"/>
                <a:cs typeface="Arial"/>
                <a:sym typeface="Wingdings 3" panose="05040102010807070707" pitchFamily="18" charset="2"/>
              </a:rPr>
              <a:t>  </a:t>
            </a:r>
            <a:r>
              <a:rPr lang="de-DE" b="1">
                <a:solidFill>
                  <a:srgbClr val="000000"/>
                </a:solidFill>
                <a:latin typeface="Arial"/>
                <a:cs typeface="Arial"/>
              </a:rPr>
              <a:t>Anordnung der vorläufigen Eigenverwaltung</a:t>
            </a:r>
          </a:p>
          <a:p>
            <a:pPr marL="0" lvl="0" indent="0" algn="just" eaLnBrk="1" fontAlgn="base" hangingPunct="1">
              <a:spcBef>
                <a:spcPct val="0"/>
              </a:spcBef>
              <a:spcAft>
                <a:spcPct val="0"/>
              </a:spcAft>
              <a:buClr>
                <a:srgbClr val="C00000"/>
              </a:buClr>
              <a:buSzPct val="105000"/>
              <a:defRPr/>
            </a:pPr>
            <a:r>
              <a:rPr lang="de-DE">
                <a:solidFill>
                  <a:srgbClr val="000000"/>
                </a:solidFill>
                <a:latin typeface="Arial"/>
                <a:cs typeface="Arial"/>
                <a:sym typeface="Wingdings 3" panose="05040102010807070707" pitchFamily="18" charset="2"/>
              </a:rPr>
              <a:t>  </a:t>
            </a:r>
            <a:r>
              <a:rPr lang="de-DE">
                <a:solidFill>
                  <a:srgbClr val="000000"/>
                </a:solidFill>
                <a:latin typeface="Arial"/>
                <a:cs typeface="Arial"/>
              </a:rPr>
              <a:t>Nachteilsprüfung nur noch bei Defiziten, Abs. 2 </a:t>
            </a: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21</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Tree>
    <p:extLst>
      <p:ext uri="{BB962C8B-B14F-4D97-AF65-F5344CB8AC3E}">
        <p14:creationId xmlns:p14="http://schemas.microsoft.com/office/powerpoint/2010/main" val="372324319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769938"/>
            <a:ext cx="837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0" marR="0" lvl="0" indent="0" algn="l" defTabSz="914400" rtl="0" eaLnBrk="1" fontAlgn="auto" latinLnBrk="0" hangingPunct="1">
              <a:lnSpc>
                <a:spcPct val="100000"/>
              </a:lnSpc>
              <a:spcBef>
                <a:spcPct val="50000"/>
              </a:spcBef>
              <a:spcAft>
                <a:spcPct val="0"/>
              </a:spcAft>
              <a:buClrTx/>
              <a:buSzTx/>
              <a:buFontTx/>
              <a:buNone/>
              <a:defRPr/>
            </a:pPr>
            <a:r>
              <a:rPr lang="de-DE" sz="2400" b="1">
                <a:solidFill>
                  <a:srgbClr val="C00000"/>
                </a:solidFill>
              </a:rPr>
              <a:t>Abweichungen und Mängel (1)</a:t>
            </a:r>
            <a:endParaRPr kumimoji="0" lang="de-DE" sz="2400" b="1" i="0" u="none" strike="noStrike" kern="1200" cap="none" spc="0" normalizeH="0" baseline="0" noProof="0">
              <a:ln>
                <a:noFill/>
              </a:ln>
              <a:solidFill>
                <a:srgbClr val="C00000"/>
              </a:solidFill>
              <a:effectLst/>
              <a:uLnTx/>
              <a:uFillTx/>
              <a:latin typeface="Arial"/>
              <a:ea typeface="+mn-ea"/>
              <a:cs typeface="Arial"/>
            </a:endParaRPr>
          </a:p>
        </p:txBody>
      </p:sp>
      <p:sp>
        <p:nvSpPr>
          <p:cNvPr id="12" name="Textfeld 8"/>
          <p:cNvSpPr txBox="1">
            <a:spLocks noChangeArrowheads="1"/>
          </p:cNvSpPr>
          <p:nvPr/>
        </p:nvSpPr>
        <p:spPr bwMode="auto">
          <a:xfrm>
            <a:off x="445513" y="1691907"/>
            <a:ext cx="837813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342900" lvl="1" indent="-342900" algn="just">
              <a:buClr>
                <a:srgbClr val="C00000"/>
              </a:buClr>
              <a:buSzPct val="105000"/>
              <a:buFont typeface="Wingdings" pitchFamily="2" charset="2"/>
              <a:buChar char="§"/>
            </a:pPr>
            <a:r>
              <a:rPr lang="de-DE"/>
              <a:t>Mängel: fakultative einstweilige Anordnung und Frist bis zu 20 Tage, § 270b Abs. 1 S. 2 InsO</a:t>
            </a:r>
          </a:p>
          <a:p>
            <a:pPr marL="342900" lvl="1" indent="-342900" algn="just">
              <a:buClr>
                <a:srgbClr val="C00000"/>
              </a:buClr>
              <a:buSzPct val="105000"/>
              <a:buFont typeface="Wingdings" pitchFamily="2" charset="2"/>
              <a:buChar char="§"/>
            </a:pPr>
            <a:endParaRPr lang="de-DE" sz="900"/>
          </a:p>
          <a:p>
            <a:pPr marL="719138" lvl="1"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Absehen bei fehlender Gläubigergefährdung? Dazu </a:t>
            </a:r>
            <a:r>
              <a:rPr lang="de-DE" sz="1600" i="1" err="1">
                <a:solidFill>
                  <a:srgbClr val="000000"/>
                </a:solidFill>
                <a:latin typeface="Arial"/>
                <a:cs typeface="Arial"/>
              </a:rPr>
              <a:t>Frind NZI 2020, 856 (869); Ellers in BeckOK-InsO, § 270a Rn. 17</a:t>
            </a:r>
            <a:endParaRPr lang="de-DE" sz="1600">
              <a:solidFill>
                <a:srgbClr val="000000"/>
              </a:solidFill>
              <a:latin typeface="Arial"/>
              <a:cs typeface="Arial"/>
            </a:endParaRPr>
          </a:p>
          <a:p>
            <a:pPr marL="719138" lvl="1" indent="-365125" algn="just" eaLnBrk="1" fontAlgn="base" hangingPunct="1">
              <a:spcBef>
                <a:spcPct val="0"/>
              </a:spcBef>
              <a:spcAft>
                <a:spcPct val="0"/>
              </a:spcAft>
              <a:buClr>
                <a:srgbClr val="808080"/>
              </a:buClr>
              <a:buSzPct val="105000"/>
              <a:buFont typeface="Wingdings" pitchFamily="2" charset="2"/>
              <a:buChar char="§"/>
              <a:defRPr/>
            </a:pPr>
            <a:endParaRPr lang="de-DE" sz="1600">
              <a:solidFill>
                <a:srgbClr val="000000"/>
              </a:solidFill>
              <a:latin typeface="Arial"/>
              <a:cs typeface="Arial"/>
            </a:endParaRPr>
          </a:p>
          <a:p>
            <a:pPr marL="342900" lvl="1" indent="-342900" algn="just">
              <a:buClr>
                <a:srgbClr val="C00000"/>
              </a:buClr>
              <a:buSzPct val="105000"/>
              <a:buFont typeface="Wingdings" pitchFamily="2" charset="2"/>
              <a:buChar char="§"/>
            </a:pPr>
            <a:r>
              <a:rPr lang="de-DE"/>
              <a:t>Abweichungen, § 270b Abs. 2 InsO: </a:t>
            </a:r>
          </a:p>
          <a:p>
            <a:pPr marL="342900" lvl="1" indent="-342900" algn="just">
              <a:buClr>
                <a:srgbClr val="C00000"/>
              </a:buClr>
              <a:buSzPct val="105000"/>
              <a:buFont typeface="Wingdings" pitchFamily="2" charset="2"/>
              <a:buChar char="§"/>
            </a:pPr>
            <a:endParaRPr lang="de-DE" sz="900"/>
          </a:p>
          <a:p>
            <a:pPr marL="719138" lvl="1"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Unzureichende Finanzierung</a:t>
            </a:r>
          </a:p>
          <a:p>
            <a:pPr marL="719138" lvl="1" indent="-365125" algn="just" eaLnBrk="1" fontAlgn="base" hangingPunct="1">
              <a:spcBef>
                <a:spcPct val="0"/>
              </a:spcBef>
              <a:spcAft>
                <a:spcPct val="0"/>
              </a:spcAft>
              <a:buClr>
                <a:srgbClr val="808080"/>
              </a:buClr>
              <a:buSzPct val="105000"/>
              <a:buFont typeface="Wingdings" pitchFamily="2" charset="2"/>
              <a:buChar char="§"/>
              <a:defRPr/>
            </a:pPr>
            <a:r>
              <a:rPr lang="de-DE" sz="1600" b="1">
                <a:solidFill>
                  <a:srgbClr val="000000"/>
                </a:solidFill>
                <a:latin typeface="Arial"/>
                <a:cs typeface="Arial"/>
              </a:rPr>
              <a:t>Wesentliche</a:t>
            </a:r>
            <a:r>
              <a:rPr lang="de-DE" sz="1600">
                <a:solidFill>
                  <a:srgbClr val="000000"/>
                </a:solidFill>
                <a:latin typeface="Arial"/>
                <a:cs typeface="Arial"/>
              </a:rPr>
              <a:t> Überschreitung der Kosten des Regelverfahrens</a:t>
            </a:r>
          </a:p>
          <a:p>
            <a:pPr marL="719138" lvl="1" indent="-365125" algn="just" eaLnBrk="1" fontAlgn="base" hangingPunct="1">
              <a:spcBef>
                <a:spcPct val="0"/>
              </a:spcBef>
              <a:spcAft>
                <a:spcPct val="0"/>
              </a:spcAft>
              <a:buClr>
                <a:srgbClr val="808080"/>
              </a:buClr>
              <a:buSzPct val="105000"/>
              <a:buFont typeface="Wingdings" pitchFamily="2" charset="2"/>
              <a:buChar char="§"/>
              <a:defRPr/>
            </a:pPr>
            <a:endParaRPr lang="de-DE" sz="400">
              <a:solidFill>
                <a:srgbClr val="000000"/>
              </a:solidFill>
              <a:latin typeface="Arial"/>
              <a:cs typeface="Arial"/>
            </a:endParaRPr>
          </a:p>
          <a:p>
            <a:pPr marL="719138" lvl="1" indent="-365125" algn="just" eaLnBrk="1" fontAlgn="base" hangingPunct="1">
              <a:spcBef>
                <a:spcPct val="0"/>
              </a:spcBef>
              <a:spcAft>
                <a:spcPct val="0"/>
              </a:spcAft>
              <a:buClr>
                <a:srgbClr val="808080"/>
              </a:buClr>
              <a:buSzPct val="105000"/>
              <a:buFont typeface="Wingdings" pitchFamily="2" charset="2"/>
              <a:buChar char="§"/>
              <a:defRPr/>
            </a:pPr>
            <a:endParaRPr lang="de-DE" sz="200">
              <a:solidFill>
                <a:srgbClr val="000000"/>
              </a:solidFill>
              <a:latin typeface="Arial"/>
              <a:cs typeface="Arial"/>
            </a:endParaRPr>
          </a:p>
          <a:p>
            <a:pPr marL="987425" lvl="1" indent="-271463" algn="just" eaLnBrk="1" hangingPunct="1">
              <a:buClr>
                <a:srgbClr val="808080"/>
              </a:buClr>
              <a:buSzTx/>
              <a:buFont typeface="Wingdings" pitchFamily="2" charset="2"/>
              <a:buChar char="Ø"/>
            </a:pPr>
            <a:r>
              <a:rPr lang="de-DE" sz="1400">
                <a:solidFill>
                  <a:srgbClr val="000000"/>
                </a:solidFill>
                <a:latin typeface="Arial"/>
                <a:cs typeface="Arial"/>
              </a:rPr>
              <a:t>wesentlich? Ggf. analog § 253 Abs. 2 Nr. 3 InsO (10%)?</a:t>
            </a:r>
          </a:p>
          <a:p>
            <a:pPr marL="987425" lvl="1" indent="-271463" algn="just" eaLnBrk="1" hangingPunct="1">
              <a:buClr>
                <a:srgbClr val="808080"/>
              </a:buClr>
              <a:buSzTx/>
              <a:buFont typeface="Wingdings" pitchFamily="2" charset="2"/>
              <a:buChar char="Ø"/>
            </a:pPr>
            <a:endParaRPr lang="de-DE" sz="400">
              <a:solidFill>
                <a:srgbClr val="000000"/>
              </a:solidFill>
              <a:latin typeface="Arial"/>
              <a:cs typeface="Arial"/>
            </a:endParaRPr>
          </a:p>
          <a:p>
            <a:pPr marL="987425" lvl="1" indent="-271463" algn="just" eaLnBrk="1" hangingPunct="1">
              <a:buClr>
                <a:srgbClr val="808080"/>
              </a:buClr>
              <a:buSzTx/>
              <a:buFont typeface="Wingdings" pitchFamily="2" charset="2"/>
              <a:buChar char="Ø"/>
            </a:pPr>
            <a:endParaRPr lang="de-DE" sz="200">
              <a:solidFill>
                <a:srgbClr val="000000"/>
              </a:solidFill>
              <a:latin typeface="Arial"/>
              <a:cs typeface="Arial"/>
            </a:endParaRPr>
          </a:p>
          <a:p>
            <a:pPr marL="719138" lvl="1"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Kenntnis von Umständen über </a:t>
            </a:r>
          </a:p>
          <a:p>
            <a:pPr marL="719138" lvl="1" indent="-365125" algn="just" eaLnBrk="1" fontAlgn="base" hangingPunct="1">
              <a:spcBef>
                <a:spcPct val="0"/>
              </a:spcBef>
              <a:spcAft>
                <a:spcPct val="0"/>
              </a:spcAft>
              <a:buClr>
                <a:srgbClr val="808080"/>
              </a:buClr>
              <a:buSzPct val="105000"/>
              <a:buFont typeface="Wingdings" pitchFamily="2" charset="2"/>
              <a:buChar char="§"/>
              <a:defRPr/>
            </a:pPr>
            <a:endParaRPr lang="de-DE" sz="400">
              <a:solidFill>
                <a:srgbClr val="000000"/>
              </a:solidFill>
              <a:latin typeface="Arial"/>
              <a:cs typeface="Arial"/>
            </a:endParaRPr>
          </a:p>
          <a:p>
            <a:pPr marL="987425" lvl="1" indent="-271463" algn="just" eaLnBrk="1" hangingPunct="1">
              <a:buClr>
                <a:srgbClr val="808080"/>
              </a:buClr>
              <a:buSzTx/>
              <a:buFont typeface="Wingdings" pitchFamily="2" charset="2"/>
              <a:buChar char="Ø"/>
            </a:pPr>
            <a:r>
              <a:rPr lang="de-DE" sz="1400">
                <a:solidFill>
                  <a:srgbClr val="000000"/>
                </a:solidFill>
                <a:latin typeface="Arial"/>
                <a:cs typeface="Arial"/>
              </a:rPr>
              <a:t>Zahlungsrückstände gegenüber Arbeitnehmern</a:t>
            </a:r>
          </a:p>
          <a:p>
            <a:pPr marL="987425" lvl="1" indent="-271463" algn="just" eaLnBrk="1" hangingPunct="1">
              <a:buClr>
                <a:srgbClr val="808080"/>
              </a:buClr>
              <a:buSzTx/>
              <a:buFont typeface="Wingdings" pitchFamily="2" charset="2"/>
              <a:buChar char="Ø"/>
            </a:pPr>
            <a:r>
              <a:rPr lang="de-DE" sz="1400" b="1">
                <a:solidFill>
                  <a:srgbClr val="000000"/>
                </a:solidFill>
                <a:latin typeface="Arial"/>
                <a:cs typeface="Arial"/>
              </a:rPr>
              <a:t>Erhebliche</a:t>
            </a:r>
            <a:r>
              <a:rPr lang="de-DE" sz="1400">
                <a:solidFill>
                  <a:srgbClr val="000000"/>
                </a:solidFill>
                <a:latin typeface="Arial"/>
                <a:cs typeface="Arial"/>
              </a:rPr>
              <a:t> Zahlungsrückstände gegenüber den weiteren in § 270a Abs. 2 Nr. 1 InsO genannten Gläubigern</a:t>
            </a:r>
          </a:p>
          <a:p>
            <a:pPr marL="987425" lvl="1" indent="-271463" algn="just" eaLnBrk="1" hangingPunct="1">
              <a:buClr>
                <a:srgbClr val="808080"/>
              </a:buClr>
              <a:buSzTx/>
              <a:buFont typeface="Wingdings" pitchFamily="2" charset="2"/>
              <a:buChar char="Ø"/>
            </a:pPr>
            <a:endParaRPr lang="de-DE" sz="400">
              <a:solidFill>
                <a:srgbClr val="000000"/>
              </a:solidFill>
              <a:latin typeface="Arial"/>
              <a:cs typeface="Arial"/>
            </a:endParaRPr>
          </a:p>
          <a:p>
            <a:pPr marL="1346200" lvl="1" indent="-355600" algn="just">
              <a:buClr>
                <a:srgbClr val="808080"/>
              </a:buClr>
              <a:buSzTx/>
              <a:buFont typeface="Courier New" panose="02070309020205020404" pitchFamily="49" charset="0"/>
              <a:buChar char="o"/>
            </a:pPr>
            <a:r>
              <a:rPr lang="de-DE" sz="1400"/>
              <a:t>erheblich? Mengenkriterium? Vgl. auch § 255 Abs. 1 InsO ungeplanter oder „schnell kippender“ Eigenverwaltungen</a:t>
            </a:r>
          </a:p>
          <a:p>
            <a:pPr marL="342900" lvl="1" indent="-342900" algn="just">
              <a:buClr>
                <a:srgbClr val="C00000"/>
              </a:buClr>
              <a:buSzPct val="105000"/>
              <a:buFont typeface="Wingdings" pitchFamily="2" charset="2"/>
              <a:buChar char="§"/>
            </a:pPr>
            <a:endParaRPr lang="de-DE" sz="400"/>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22</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Tree>
    <p:extLst>
      <p:ext uri="{BB962C8B-B14F-4D97-AF65-F5344CB8AC3E}">
        <p14:creationId xmlns:p14="http://schemas.microsoft.com/office/powerpoint/2010/main" val="385682051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769938"/>
            <a:ext cx="837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0" marR="0" lvl="0" indent="0" algn="l" defTabSz="914400" rtl="0" eaLnBrk="1" fontAlgn="auto" latinLnBrk="0" hangingPunct="1">
              <a:lnSpc>
                <a:spcPct val="100000"/>
              </a:lnSpc>
              <a:spcBef>
                <a:spcPct val="50000"/>
              </a:spcBef>
              <a:spcAft>
                <a:spcPct val="0"/>
              </a:spcAft>
              <a:buClrTx/>
              <a:buSzTx/>
              <a:buFontTx/>
              <a:buNone/>
              <a:defRPr/>
            </a:pPr>
            <a:r>
              <a:rPr lang="de-DE" sz="2400" b="1">
                <a:solidFill>
                  <a:srgbClr val="C00000"/>
                </a:solidFill>
              </a:rPr>
              <a:t>Abweichung und Mängel (2)</a:t>
            </a:r>
            <a:endParaRPr kumimoji="0" lang="de-DE" sz="2400" b="1" i="0" u="none" strike="noStrike" kern="1200" cap="none" spc="0" normalizeH="0" baseline="0" noProof="0">
              <a:ln>
                <a:noFill/>
              </a:ln>
              <a:solidFill>
                <a:srgbClr val="C00000"/>
              </a:solidFill>
              <a:effectLst/>
              <a:uLnTx/>
              <a:uFillTx/>
              <a:latin typeface="Arial"/>
              <a:ea typeface="+mn-ea"/>
              <a:cs typeface="Arial"/>
            </a:endParaRPr>
          </a:p>
        </p:txBody>
      </p:sp>
      <p:sp>
        <p:nvSpPr>
          <p:cNvPr id="12" name="Textfeld 8"/>
          <p:cNvSpPr txBox="1">
            <a:spLocks noChangeArrowheads="1"/>
          </p:cNvSpPr>
          <p:nvPr/>
        </p:nvSpPr>
        <p:spPr bwMode="auto">
          <a:xfrm>
            <a:off x="445513" y="1691907"/>
            <a:ext cx="837813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719138" lvl="1"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Vorangegangene Vollstreckungs- oder Verwertungssperren (3 Jahre)</a:t>
            </a:r>
          </a:p>
          <a:p>
            <a:pPr marL="719138" lvl="1" indent="-365125" algn="just" eaLnBrk="1" fontAlgn="base" hangingPunct="1">
              <a:spcBef>
                <a:spcPct val="0"/>
              </a:spcBef>
              <a:spcAft>
                <a:spcPct val="0"/>
              </a:spcAft>
              <a:buClr>
                <a:srgbClr val="808080"/>
              </a:buClr>
              <a:buSzPct val="105000"/>
              <a:buFont typeface="Wingdings" pitchFamily="2" charset="2"/>
              <a:buChar char="§"/>
              <a:defRPr/>
            </a:pPr>
            <a:endParaRPr lang="de-DE" sz="400">
              <a:solidFill>
                <a:srgbClr val="000000"/>
              </a:solidFill>
              <a:latin typeface="Arial"/>
              <a:cs typeface="Arial"/>
            </a:endParaRPr>
          </a:p>
          <a:p>
            <a:pPr marL="719138" lvl="1" indent="-365125" algn="just" eaLnBrk="1" fontAlgn="base" hangingPunct="1">
              <a:spcBef>
                <a:spcPct val="0"/>
              </a:spcBef>
              <a:spcAft>
                <a:spcPct val="0"/>
              </a:spcAft>
              <a:buClr>
                <a:srgbClr val="808080"/>
              </a:buClr>
              <a:buSzPct val="105000"/>
              <a:buFont typeface="Wingdings" pitchFamily="2" charset="2"/>
              <a:buChar char="§"/>
              <a:defRPr/>
            </a:pPr>
            <a:endParaRPr lang="de-DE" sz="400">
              <a:solidFill>
                <a:srgbClr val="000000"/>
              </a:solidFill>
              <a:latin typeface="Arial"/>
              <a:cs typeface="Arial"/>
            </a:endParaRPr>
          </a:p>
          <a:p>
            <a:pPr marL="987425" lvl="1" indent="-271463" algn="just" eaLnBrk="1" hangingPunct="1">
              <a:buClr>
                <a:srgbClr val="808080"/>
              </a:buClr>
              <a:buSzTx/>
              <a:buFont typeface="Wingdings" pitchFamily="2" charset="2"/>
              <a:buChar char="Ø"/>
            </a:pPr>
            <a:r>
              <a:rPr lang="de-DE" sz="1400">
                <a:solidFill>
                  <a:srgbClr val="000000"/>
                </a:solidFill>
                <a:latin typeface="Arial"/>
                <a:cs typeface="Arial"/>
              </a:rPr>
              <a:t>warum? </a:t>
            </a:r>
          </a:p>
          <a:p>
            <a:pPr marL="987425" lvl="1" indent="-271463" algn="just" eaLnBrk="1" hangingPunct="1">
              <a:buClr>
                <a:srgbClr val="808080"/>
              </a:buClr>
              <a:buSzTx/>
              <a:buFont typeface="Wingdings" pitchFamily="2" charset="2"/>
              <a:buChar char="Ø"/>
            </a:pPr>
            <a:endParaRPr lang="de-DE" sz="400">
              <a:solidFill>
                <a:srgbClr val="000000"/>
              </a:solidFill>
              <a:latin typeface="Arial"/>
              <a:cs typeface="Arial"/>
            </a:endParaRPr>
          </a:p>
          <a:p>
            <a:pPr marL="719138" lvl="1"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Verstoß gegen Offenlegungspflichten (3 Jahre) </a:t>
            </a:r>
          </a:p>
          <a:p>
            <a:pPr marL="719138" lvl="1" indent="-365125" algn="just" eaLnBrk="1" fontAlgn="base" hangingPunct="1">
              <a:spcBef>
                <a:spcPct val="0"/>
              </a:spcBef>
              <a:spcAft>
                <a:spcPct val="0"/>
              </a:spcAft>
              <a:buClr>
                <a:srgbClr val="808080"/>
              </a:buClr>
              <a:buSzPct val="105000"/>
              <a:buFont typeface="Wingdings" pitchFamily="2" charset="2"/>
              <a:buChar char="§"/>
              <a:defRPr/>
            </a:pPr>
            <a:endParaRPr lang="de-DE" sz="1600">
              <a:solidFill>
                <a:srgbClr val="000000"/>
              </a:solidFill>
              <a:latin typeface="Arial"/>
              <a:cs typeface="Arial"/>
            </a:endParaRPr>
          </a:p>
          <a:p>
            <a:pPr marL="355600" lvl="1" indent="-355600" algn="just">
              <a:buClr>
                <a:srgbClr val="C00000"/>
              </a:buClr>
              <a:buSzPct val="105000"/>
              <a:buFont typeface="Wingdings 3" panose="05040102010807070707" pitchFamily="18" charset="2"/>
              <a:buChar char=""/>
            </a:pPr>
            <a:r>
              <a:rPr lang="de-DE"/>
              <a:t>Anordnung nur, wenn </a:t>
            </a:r>
            <a:r>
              <a:rPr lang="de-DE" b="1"/>
              <a:t>„trotz dieser Umstände zu erwarten ist, dass der Schuldner bereit und in der Lage ist, seine Geschäftsführung an den Interessen der Gläubiger auszurichten“</a:t>
            </a:r>
          </a:p>
          <a:p>
            <a:pPr marL="355600" lvl="1" indent="-355600" algn="just">
              <a:buClr>
                <a:srgbClr val="C00000"/>
              </a:buClr>
              <a:buSzPct val="105000"/>
              <a:buFont typeface="Wingdings 3" panose="05040102010807070707" pitchFamily="18" charset="2"/>
              <a:buChar char=""/>
            </a:pPr>
            <a:endParaRPr lang="de-DE" b="1"/>
          </a:p>
          <a:p>
            <a:pPr marL="719138" lvl="1"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Prognoseentscheidung </a:t>
            </a:r>
          </a:p>
          <a:p>
            <a:pPr marL="719138" lvl="1"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Begründbarkeit der Abweichungen oder Kompensation? </a:t>
            </a:r>
          </a:p>
          <a:p>
            <a:pPr marL="719138" lvl="1"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Pyrrhussieg durch Verlagerung der alten Zugangsvoraussetzungen? Dazu </a:t>
            </a:r>
            <a:r>
              <a:rPr lang="de-DE" sz="1600" i="1" err="1">
                <a:solidFill>
                  <a:srgbClr val="000000"/>
                </a:solidFill>
                <a:latin typeface="Arial"/>
                <a:cs typeface="Arial"/>
              </a:rPr>
              <a:t>Frind NZI 2020, 865 (870), Ellers, BeckOK-InsO, § 270a Rn. 30.</a:t>
            </a:r>
          </a:p>
          <a:p>
            <a:pPr marL="719138" lvl="1"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Bisher: erwartbare Nachteile, jetzt Ausrichtung an Gläubigerinteressen</a:t>
            </a:r>
          </a:p>
          <a:p>
            <a:pPr marL="719138" lvl="1" indent="-365125" algn="just" eaLnBrk="1" fontAlgn="base" hangingPunct="1">
              <a:spcBef>
                <a:spcPct val="0"/>
              </a:spcBef>
              <a:spcAft>
                <a:spcPct val="0"/>
              </a:spcAft>
              <a:buClr>
                <a:srgbClr val="808080"/>
              </a:buClr>
              <a:buSzPct val="105000"/>
              <a:buFont typeface="Wingdings" pitchFamily="2" charset="2"/>
              <a:buChar char="§"/>
              <a:defRPr/>
            </a:pPr>
            <a:endParaRPr lang="de-DE" sz="400">
              <a:solidFill>
                <a:srgbClr val="000000"/>
              </a:solidFill>
              <a:latin typeface="Arial"/>
              <a:cs typeface="Arial"/>
            </a:endParaRPr>
          </a:p>
          <a:p>
            <a:pPr marL="987425" lvl="1" indent="-271463" algn="just" eaLnBrk="1" hangingPunct="1">
              <a:buClr>
                <a:srgbClr val="808080"/>
              </a:buClr>
              <a:buSzTx/>
              <a:buFont typeface="Wingdings" pitchFamily="2" charset="2"/>
              <a:buChar char="Ø"/>
            </a:pPr>
            <a:r>
              <a:rPr lang="de-DE" sz="1400">
                <a:solidFill>
                  <a:srgbClr val="000000"/>
                </a:solidFill>
                <a:latin typeface="Arial"/>
                <a:cs typeface="Arial"/>
              </a:rPr>
              <a:t>Anderer Wortlaut, andere Bedeutung? </a:t>
            </a:r>
          </a:p>
          <a:p>
            <a:pPr marL="987425" lvl="1" indent="-271463" algn="just" eaLnBrk="1" hangingPunct="1">
              <a:buClr>
                <a:srgbClr val="808080"/>
              </a:buClr>
              <a:buSzTx/>
              <a:buFont typeface="Wingdings" pitchFamily="2" charset="2"/>
              <a:buChar char="Ø"/>
            </a:pPr>
            <a:endParaRPr lang="de-DE" sz="1400">
              <a:solidFill>
                <a:srgbClr val="000000"/>
              </a:solidFill>
              <a:latin typeface="Arial"/>
              <a:cs typeface="Arial"/>
            </a:endParaRPr>
          </a:p>
          <a:p>
            <a:pPr marL="355600" lvl="1" indent="-355600" algn="just">
              <a:buClr>
                <a:srgbClr val="C00000"/>
              </a:buClr>
              <a:buSzPct val="105000"/>
              <a:buFont typeface="Wingdings 3" panose="05040102010807070707" pitchFamily="18" charset="2"/>
              <a:buChar char=""/>
            </a:pPr>
            <a:r>
              <a:rPr lang="de-DE"/>
              <a:t>Wie bisher (§ 270a Abs. 2 InsO aF) Rücknahmemöglichkeit des </a:t>
            </a:r>
            <a:r>
              <a:rPr lang="de-DE" smtClean="0"/>
              <a:t>nur wegen drohender </a:t>
            </a:r>
            <a:r>
              <a:rPr lang="de-DE"/>
              <a:t>Zahlungsfähigkeit gestellten Antrages, § 270c Abs. 5 InsO</a:t>
            </a: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23</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Tree>
    <p:extLst>
      <p:ext uri="{BB962C8B-B14F-4D97-AF65-F5344CB8AC3E}">
        <p14:creationId xmlns:p14="http://schemas.microsoft.com/office/powerpoint/2010/main" val="320856462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413995"/>
            <a:ext cx="83777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lvl="0" eaLnBrk="1" hangingPunct="1">
              <a:spcBef>
                <a:spcPct val="50000"/>
              </a:spcBef>
              <a:defRPr/>
            </a:pPr>
            <a:r>
              <a:rPr lang="de-DE" sz="2400" b="1">
                <a:solidFill>
                  <a:srgbClr val="C00000"/>
                </a:solidFill>
                <a:latin typeface="Arial"/>
                <a:cs typeface="Arial"/>
              </a:rPr>
              <a:t>Einbindung des vorläufigen Gläubigerausschusses bei Abweichungen, § 270b Abs. 3 InsO </a:t>
            </a:r>
            <a:endParaRPr kumimoji="0" lang="de-DE" sz="2400" b="1" i="0" u="none" strike="noStrike" kern="1200" cap="none" spc="0" normalizeH="0" baseline="0" noProof="0">
              <a:ln>
                <a:noFill/>
              </a:ln>
              <a:solidFill>
                <a:srgbClr val="C00000"/>
              </a:solidFill>
              <a:effectLst/>
              <a:uLnTx/>
              <a:uFillTx/>
              <a:latin typeface="Arial"/>
              <a:ea typeface="+mn-ea"/>
              <a:cs typeface="Arial"/>
            </a:endParaRPr>
          </a:p>
        </p:txBody>
      </p:sp>
      <p:sp>
        <p:nvSpPr>
          <p:cNvPr id="12" name="Textfeld 8"/>
          <p:cNvSpPr txBox="1">
            <a:spLocks noChangeArrowheads="1"/>
          </p:cNvSpPr>
          <p:nvPr/>
        </p:nvSpPr>
        <p:spPr bwMode="auto">
          <a:xfrm>
            <a:off x="445513" y="1691907"/>
            <a:ext cx="8378130"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342900" lvl="0" indent="-342900" algn="just" eaLnBrk="1" hangingPunct="1">
              <a:buClr>
                <a:srgbClr val="C00000"/>
              </a:buClr>
              <a:buSzPct val="105000"/>
              <a:buFont typeface="Wingdings" pitchFamily="2" charset="2"/>
              <a:buChar char="§"/>
            </a:pPr>
            <a:r>
              <a:rPr lang="de-DE">
                <a:solidFill>
                  <a:srgbClr val="000000"/>
                </a:solidFill>
                <a:latin typeface="Arial"/>
                <a:cs typeface="Arial"/>
              </a:rPr>
              <a:t>Gelegenheit zur Äußerung</a:t>
            </a:r>
          </a:p>
          <a:p>
            <a:pPr marL="342900" lvl="0" indent="-342900" algn="just" eaLnBrk="1" hangingPunct="1">
              <a:buClr>
                <a:srgbClr val="C00000"/>
              </a:buClr>
              <a:buSzPct val="105000"/>
              <a:buFont typeface="Wingdings" pitchFamily="2" charset="2"/>
              <a:buChar char="§"/>
            </a:pPr>
            <a:endParaRPr lang="de-DE">
              <a:solidFill>
                <a:srgbClr val="000000"/>
              </a:solidFill>
              <a:latin typeface="Arial"/>
              <a:cs typeface="Arial"/>
            </a:endParaRPr>
          </a:p>
          <a:p>
            <a:pPr marL="342900" lvl="0" indent="-342900" algn="just" eaLnBrk="1" hangingPunct="1">
              <a:buClr>
                <a:srgbClr val="C00000"/>
              </a:buClr>
              <a:buSzPct val="105000"/>
              <a:buFont typeface="Wingdings" pitchFamily="2" charset="2"/>
              <a:buChar char="§"/>
            </a:pPr>
            <a:r>
              <a:rPr lang="de-DE">
                <a:solidFill>
                  <a:srgbClr val="000000"/>
                </a:solidFill>
                <a:latin typeface="Arial"/>
                <a:cs typeface="Arial"/>
              </a:rPr>
              <a:t>Ohne Äußerung nur Entscheidung, wenn 	</a:t>
            </a:r>
          </a:p>
          <a:p>
            <a:pPr marL="342900" lvl="0" indent="-342900" algn="just" eaLnBrk="1" hangingPunct="1">
              <a:buClr>
                <a:srgbClr val="C00000"/>
              </a:buClr>
              <a:buSzPct val="105000"/>
              <a:buFont typeface="Wingdings" pitchFamily="2" charset="2"/>
              <a:buChar char="§"/>
            </a:pPr>
            <a:endParaRPr lang="de-DE" sz="900">
              <a:solidFill>
                <a:srgbClr val="000000"/>
              </a:solidFill>
              <a:latin typeface="Arial"/>
              <a:cs typeface="Arial"/>
            </a:endParaRPr>
          </a:p>
          <a:p>
            <a:pPr marL="719138" lvl="0"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seit Antragstellung 2 Werktage vergangen sind</a:t>
            </a:r>
          </a:p>
          <a:p>
            <a:pPr marL="719138" lvl="0" indent="-365125" algn="just" eaLnBrk="1" fontAlgn="base" hangingPunct="1">
              <a:spcBef>
                <a:spcPct val="0"/>
              </a:spcBef>
              <a:spcAft>
                <a:spcPct val="0"/>
              </a:spcAft>
              <a:buClr>
                <a:srgbClr val="808080"/>
              </a:buClr>
              <a:buSzPct val="105000"/>
              <a:buFont typeface="Wingdings" pitchFamily="2" charset="2"/>
              <a:buChar char="§"/>
              <a:defRPr/>
            </a:pPr>
            <a:endParaRPr lang="de-DE" sz="400">
              <a:solidFill>
                <a:srgbClr val="000000"/>
              </a:solidFill>
              <a:latin typeface="Arial"/>
              <a:cs typeface="Arial"/>
            </a:endParaRPr>
          </a:p>
          <a:p>
            <a:pPr marL="987425" lvl="0" indent="-271463" algn="just" eaLnBrk="1" hangingPunct="1">
              <a:buClr>
                <a:srgbClr val="808080"/>
              </a:buClr>
              <a:buSzTx/>
              <a:buFont typeface="Wingdings" pitchFamily="2" charset="2"/>
              <a:buChar char="Ø"/>
            </a:pPr>
            <a:r>
              <a:rPr lang="de-DE" sz="1400">
                <a:solidFill>
                  <a:srgbClr val="000000"/>
                </a:solidFill>
                <a:latin typeface="Arial"/>
                <a:cs typeface="Arial"/>
              </a:rPr>
              <a:t>§§ 4 InsO, 222 ZPO, §§ 186 ff. BGB, also kein Mitzählen des Tages der Antragstellung (§ 187 Abs. 1 BGB), Ende: Ablauf des 2. Werktages nach dem Tag der Antragstellung (§ 188 Abs. 1 BGB)</a:t>
            </a:r>
          </a:p>
          <a:p>
            <a:pPr marL="987425" lvl="0" indent="-271463" algn="just" eaLnBrk="1" hangingPunct="1">
              <a:buClr>
                <a:srgbClr val="808080"/>
              </a:buClr>
              <a:buSzTx/>
              <a:buFont typeface="Wingdings" pitchFamily="2" charset="2"/>
              <a:buChar char="Ø"/>
            </a:pPr>
            <a:endParaRPr lang="de-DE" sz="400">
              <a:solidFill>
                <a:srgbClr val="000000"/>
              </a:solidFill>
              <a:latin typeface="Arial"/>
              <a:cs typeface="Arial"/>
            </a:endParaRPr>
          </a:p>
          <a:p>
            <a:pPr marL="719138"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oder offensichtlich mit nachteiligen Veränderungen zu rechnen ist, die sich nicht anders (Erforderlichkeitsgrundsatz!) als durch Bestellung eines vorl. Verwalters beheben lassen</a:t>
            </a:r>
          </a:p>
          <a:p>
            <a:pPr marL="342900" lvl="0" indent="-342900" algn="just" eaLnBrk="1" hangingPunct="1">
              <a:buClr>
                <a:srgbClr val="C00000"/>
              </a:buClr>
              <a:buSzPct val="105000"/>
              <a:buFont typeface="Wingdings" pitchFamily="2" charset="2"/>
              <a:buChar char="§"/>
            </a:pPr>
            <a:endParaRPr lang="de-DE">
              <a:solidFill>
                <a:srgbClr val="000000"/>
              </a:solidFill>
              <a:latin typeface="Arial"/>
              <a:cs typeface="Arial"/>
            </a:endParaRPr>
          </a:p>
          <a:p>
            <a:pPr marL="342900" lvl="0" indent="-342900" algn="just" eaLnBrk="1" hangingPunct="1">
              <a:buClr>
                <a:srgbClr val="C00000"/>
              </a:buClr>
              <a:buSzPct val="105000"/>
              <a:buFont typeface="Wingdings" pitchFamily="2" charset="2"/>
              <a:buChar char="§"/>
            </a:pPr>
            <a:r>
              <a:rPr lang="de-DE">
                <a:solidFill>
                  <a:srgbClr val="000000"/>
                </a:solidFill>
                <a:latin typeface="Arial"/>
                <a:cs typeface="Arial"/>
              </a:rPr>
              <a:t>(nur) einstimmiges Votum des vorl. Gläubigerausschusses bindet das Gericht in beide Richtungen</a:t>
            </a:r>
          </a:p>
          <a:p>
            <a:pPr marL="342900" lvl="0" indent="-342900" algn="just" eaLnBrk="1" hangingPunct="1">
              <a:buClr>
                <a:srgbClr val="C00000"/>
              </a:buClr>
              <a:buSzPct val="105000"/>
              <a:buFont typeface="Wingdings" pitchFamily="2" charset="2"/>
              <a:buChar char="§"/>
            </a:pPr>
            <a:endParaRPr lang="de-DE">
              <a:solidFill>
                <a:srgbClr val="000000"/>
              </a:solidFill>
              <a:latin typeface="Arial"/>
              <a:cs typeface="Arial"/>
            </a:endParaRPr>
          </a:p>
          <a:p>
            <a:pPr marL="342900" lvl="0" indent="-342900" algn="just" eaLnBrk="1" hangingPunct="1">
              <a:buClr>
                <a:srgbClr val="C00000"/>
              </a:buClr>
              <a:buSzPct val="105000"/>
              <a:buFont typeface="Wingdings" pitchFamily="2" charset="2"/>
              <a:buChar char="§"/>
            </a:pPr>
            <a:r>
              <a:rPr lang="de-DE">
                <a:solidFill>
                  <a:srgbClr val="000000"/>
                </a:solidFill>
                <a:latin typeface="Arial"/>
                <a:cs typeface="Arial"/>
              </a:rPr>
              <a:t>Unterlassene Anhörung: wie bisher rechtswidrig, aber Entscheidung wirksam (vgl. zu § 270 Abs. 3 S. 1 HS. 2 aF: </a:t>
            </a:r>
            <a:r>
              <a:rPr lang="de-DE" i="1">
                <a:solidFill>
                  <a:srgbClr val="000000"/>
                </a:solidFill>
                <a:latin typeface="Arial"/>
                <a:cs typeface="Arial"/>
              </a:rPr>
              <a:t>Uhlenbruck-Zipperer, § 270 Rn. 57</a:t>
            </a:r>
            <a:r>
              <a:rPr lang="de-DE">
                <a:solidFill>
                  <a:srgbClr val="000000"/>
                </a:solidFill>
                <a:latin typeface="Arial"/>
                <a:cs typeface="Arial"/>
              </a:rPr>
              <a:t>)</a:t>
            </a: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24</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Tree>
    <p:extLst>
      <p:ext uri="{BB962C8B-B14F-4D97-AF65-F5344CB8AC3E}">
        <p14:creationId xmlns:p14="http://schemas.microsoft.com/office/powerpoint/2010/main" val="13574461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413995"/>
            <a:ext cx="83777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lvl="0" eaLnBrk="1" hangingPunct="1">
              <a:spcBef>
                <a:spcPct val="50000"/>
              </a:spcBef>
              <a:defRPr/>
            </a:pPr>
            <a:r>
              <a:rPr lang="de-DE" sz="2400" b="1">
                <a:solidFill>
                  <a:srgbClr val="C00000"/>
                </a:solidFill>
                <a:latin typeface="Arial"/>
                <a:cs typeface="Arial"/>
              </a:rPr>
              <a:t>Deklination der Pflichten des vorläufigen Sachwalters, §§ 270c, 274 Abs. 2 S. 1, 284 Abs. 1 S.  InsO (1)</a:t>
            </a:r>
            <a:endParaRPr kumimoji="0" lang="de-DE" sz="2400" b="1" i="0" u="none" strike="noStrike" kern="1200" cap="none" spc="0" normalizeH="0" baseline="0" noProof="0">
              <a:ln>
                <a:noFill/>
              </a:ln>
              <a:solidFill>
                <a:srgbClr val="C00000"/>
              </a:solidFill>
              <a:effectLst/>
              <a:uLnTx/>
              <a:uFillTx/>
              <a:latin typeface="Arial"/>
              <a:ea typeface="+mn-ea"/>
              <a:cs typeface="Arial"/>
            </a:endParaRPr>
          </a:p>
        </p:txBody>
      </p:sp>
      <p:sp>
        <p:nvSpPr>
          <p:cNvPr id="12" name="Textfeld 8"/>
          <p:cNvSpPr txBox="1">
            <a:spLocks noChangeArrowheads="1"/>
          </p:cNvSpPr>
          <p:nvPr/>
        </p:nvSpPr>
        <p:spPr bwMode="auto">
          <a:xfrm>
            <a:off x="445513" y="1691907"/>
            <a:ext cx="8378130" cy="441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342900" lvl="0" indent="-342900" algn="just" eaLnBrk="1" hangingPunct="1">
              <a:buClr>
                <a:srgbClr val="C00000"/>
              </a:buClr>
              <a:buSzPct val="105000"/>
              <a:buFont typeface="Wingdings" pitchFamily="2" charset="2"/>
              <a:buChar char="§"/>
            </a:pPr>
            <a:r>
              <a:rPr lang="de-DE">
                <a:solidFill>
                  <a:srgbClr val="000000"/>
                </a:solidFill>
                <a:latin typeface="Arial"/>
                <a:cs typeface="Arial"/>
              </a:rPr>
              <a:t>Ermessen des Gerichts</a:t>
            </a:r>
          </a:p>
          <a:p>
            <a:pPr marL="342900" lvl="0" indent="-342900" algn="just" eaLnBrk="1" hangingPunct="1">
              <a:buClr>
                <a:srgbClr val="C00000"/>
              </a:buClr>
              <a:buSzPct val="105000"/>
              <a:buFont typeface="Wingdings" pitchFamily="2" charset="2"/>
              <a:buChar char="§"/>
            </a:pPr>
            <a:endParaRPr lang="de-DE">
              <a:solidFill>
                <a:srgbClr val="000000"/>
              </a:solidFill>
              <a:latin typeface="Arial"/>
              <a:cs typeface="Arial"/>
            </a:endParaRPr>
          </a:p>
          <a:p>
            <a:pPr marL="342900" lvl="0" indent="-342900" algn="just" eaLnBrk="1" hangingPunct="1">
              <a:buClr>
                <a:srgbClr val="C00000"/>
              </a:buClr>
              <a:buSzPct val="105000"/>
              <a:buFont typeface="Wingdings" pitchFamily="2" charset="2"/>
              <a:buChar char="§"/>
            </a:pPr>
            <a:r>
              <a:rPr lang="de-DE">
                <a:solidFill>
                  <a:srgbClr val="000000"/>
                </a:solidFill>
                <a:latin typeface="Arial"/>
                <a:cs typeface="Arial"/>
              </a:rPr>
              <a:t>Anfänglich oder später (insbesondere bei sich ergebenden Zweifeln)</a:t>
            </a:r>
          </a:p>
          <a:p>
            <a:pPr marL="342900" lvl="0" indent="-342900" algn="just" eaLnBrk="1" hangingPunct="1">
              <a:buClr>
                <a:srgbClr val="C00000"/>
              </a:buClr>
              <a:buSzPct val="105000"/>
              <a:buFont typeface="Wingdings" pitchFamily="2" charset="2"/>
              <a:buChar char="§"/>
            </a:pPr>
            <a:endParaRPr lang="de-DE">
              <a:solidFill>
                <a:srgbClr val="000000"/>
              </a:solidFill>
              <a:latin typeface="Arial"/>
              <a:cs typeface="Arial"/>
            </a:endParaRPr>
          </a:p>
          <a:p>
            <a:pPr marL="342900" lvl="0" indent="-342900" algn="just" eaLnBrk="1" hangingPunct="1">
              <a:buClr>
                <a:srgbClr val="C00000"/>
              </a:buClr>
              <a:buSzPct val="105000"/>
              <a:buFont typeface="Wingdings" pitchFamily="2" charset="2"/>
              <a:buChar char="§"/>
            </a:pPr>
            <a:r>
              <a:rPr lang="de-DE">
                <a:solidFill>
                  <a:srgbClr val="000000"/>
                </a:solidFill>
                <a:latin typeface="Arial"/>
                <a:cs typeface="Arial"/>
              </a:rPr>
              <a:t>Einzeln oder insgesamt:</a:t>
            </a:r>
          </a:p>
          <a:p>
            <a:pPr marL="342900" lvl="0" indent="-342900" algn="just" eaLnBrk="1" hangingPunct="1">
              <a:buClr>
                <a:srgbClr val="C00000"/>
              </a:buClr>
              <a:buSzPct val="105000"/>
              <a:buFont typeface="Wingdings" pitchFamily="2" charset="2"/>
              <a:buChar char="§"/>
            </a:pPr>
            <a:endParaRPr lang="de-DE" sz="900">
              <a:solidFill>
                <a:srgbClr val="000000"/>
              </a:solidFill>
              <a:latin typeface="Arial"/>
              <a:cs typeface="Arial"/>
            </a:endParaRPr>
          </a:p>
          <a:p>
            <a:pPr marL="719138"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Fakultative Berichterstattung über Eigenverwaltungsplanung (Prämissen, Schlüs-sigkeit, Durchführbarkeit), § 270c Abs. 1 Nr. 1 InsO</a:t>
            </a:r>
          </a:p>
          <a:p>
            <a:pPr marL="719138" indent="-365125" algn="just" eaLnBrk="1" fontAlgn="base" hangingPunct="1">
              <a:spcBef>
                <a:spcPct val="0"/>
              </a:spcBef>
              <a:spcAft>
                <a:spcPct val="0"/>
              </a:spcAft>
              <a:buClr>
                <a:srgbClr val="808080"/>
              </a:buClr>
              <a:buSzPct val="105000"/>
              <a:buFont typeface="Wingdings" pitchFamily="2" charset="2"/>
              <a:buChar char="§"/>
              <a:defRPr/>
            </a:pPr>
            <a:endParaRPr lang="de-DE" sz="400">
              <a:solidFill>
                <a:srgbClr val="000000"/>
              </a:solidFill>
              <a:latin typeface="Arial"/>
              <a:cs typeface="Arial"/>
            </a:endParaRPr>
          </a:p>
          <a:p>
            <a:pPr marL="987425" indent="-271463" algn="just" eaLnBrk="1" hangingPunct="1">
              <a:buClr>
                <a:srgbClr val="808080"/>
              </a:buClr>
              <a:buSzTx/>
              <a:buFont typeface="Wingdings" pitchFamily="2" charset="2"/>
              <a:buChar char="Ø"/>
            </a:pPr>
            <a:r>
              <a:rPr lang="de-DE" sz="1400">
                <a:solidFill>
                  <a:srgbClr val="000000"/>
                </a:solidFill>
                <a:latin typeface="Arial"/>
                <a:cs typeface="Arial"/>
              </a:rPr>
              <a:t>Prüfungstiefe? </a:t>
            </a:r>
            <a:r>
              <a:rPr lang="de-DE" sz="1400" i="1">
                <a:solidFill>
                  <a:srgbClr val="000000"/>
                </a:solidFill>
                <a:latin typeface="Arial"/>
                <a:cs typeface="Arial"/>
              </a:rPr>
              <a:t>(Krit. Proske ZRI 2020, 641)</a:t>
            </a:r>
          </a:p>
          <a:p>
            <a:pPr marL="987425" indent="-271463" algn="just" eaLnBrk="1" hangingPunct="1">
              <a:buClr>
                <a:srgbClr val="808080"/>
              </a:buClr>
              <a:buSzTx/>
              <a:buFont typeface="Wingdings" pitchFamily="2" charset="2"/>
              <a:buChar char="Ø"/>
            </a:pPr>
            <a:endParaRPr lang="de-DE" sz="400" i="1">
              <a:solidFill>
                <a:srgbClr val="000000"/>
              </a:solidFill>
              <a:latin typeface="Arial"/>
              <a:cs typeface="Arial"/>
            </a:endParaRPr>
          </a:p>
          <a:p>
            <a:pPr marL="719138" lvl="0"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Vollständigkeit und Eignung der Rechnungslegung und Buchführung als Grundlage der EV-Planung, § 270c Abs. 1 Nr. 2 InsO</a:t>
            </a:r>
          </a:p>
          <a:p>
            <a:pPr marL="719138" lvl="0"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Bestehen von Haftungsansprüchen gegen (ehemalige) Organe, § 270c Abs. 1 Nr. 3 InsO</a:t>
            </a:r>
          </a:p>
          <a:p>
            <a:pPr marL="719138" lvl="0" indent="-365125" algn="just" eaLnBrk="1" fontAlgn="base" hangingPunct="1">
              <a:spcBef>
                <a:spcPct val="0"/>
              </a:spcBef>
              <a:spcAft>
                <a:spcPct val="0"/>
              </a:spcAft>
              <a:buClr>
                <a:srgbClr val="808080"/>
              </a:buClr>
              <a:buSzPct val="105000"/>
              <a:buFont typeface="Wingdings" pitchFamily="2" charset="2"/>
              <a:buChar char="§"/>
              <a:defRPr/>
            </a:pPr>
            <a:endParaRPr lang="de-DE" sz="400">
              <a:solidFill>
                <a:srgbClr val="000000"/>
              </a:solidFill>
              <a:latin typeface="Arial"/>
              <a:cs typeface="Arial"/>
            </a:endParaRPr>
          </a:p>
          <a:p>
            <a:pPr marL="987425" lvl="0" indent="-271463" algn="just" eaLnBrk="1" hangingPunct="1">
              <a:buClr>
                <a:srgbClr val="808080"/>
              </a:buClr>
              <a:buSzTx/>
              <a:buFont typeface="Wingdings" pitchFamily="2" charset="2"/>
              <a:buChar char="Ø"/>
            </a:pPr>
            <a:r>
              <a:rPr lang="de-DE" sz="1400">
                <a:solidFill>
                  <a:srgbClr val="000000"/>
                </a:solidFill>
                <a:latin typeface="Arial"/>
                <a:cs typeface="Arial"/>
              </a:rPr>
              <a:t>Bestehen! Durchsetzbarkeit? </a:t>
            </a:r>
          </a:p>
          <a:p>
            <a:pPr marL="987425" lvl="0" indent="-271463" algn="just" eaLnBrk="1" hangingPunct="1">
              <a:buClr>
                <a:srgbClr val="808080"/>
              </a:buClr>
              <a:buSzTx/>
              <a:buFont typeface="Wingdings" pitchFamily="2" charset="2"/>
              <a:buChar char="Ø"/>
            </a:pPr>
            <a:r>
              <a:rPr lang="de-DE" sz="1400" err="1">
                <a:solidFill>
                  <a:srgbClr val="000000"/>
                </a:solidFill>
                <a:latin typeface="Arial"/>
                <a:cs typeface="Arial"/>
              </a:rPr>
              <a:t>Ermittelbarkeit in der Eile des Antragsverfahrens? Summarisch? Offensichtlichkeiten? </a:t>
            </a:r>
          </a:p>
          <a:p>
            <a:pPr marL="987425" lvl="0" indent="-271463" algn="just" eaLnBrk="1" hangingPunct="1">
              <a:buClr>
                <a:srgbClr val="808080"/>
              </a:buClr>
              <a:buSzTx/>
              <a:buFont typeface="Wingdings" pitchFamily="2" charset="2"/>
              <a:buChar char="Ø"/>
            </a:pPr>
            <a:r>
              <a:rPr lang="de-DE" sz="1400">
                <a:solidFill>
                  <a:srgbClr val="000000"/>
                </a:solidFill>
                <a:latin typeface="Arial"/>
                <a:cs typeface="Arial"/>
              </a:rPr>
              <a:t>Ausdehnung auf Berater? </a:t>
            </a:r>
          </a:p>
          <a:p>
            <a:pPr marL="0" lvl="0" indent="0" algn="just" eaLnBrk="1" hangingPunct="1">
              <a:buClr>
                <a:srgbClr val="C00000"/>
              </a:buClr>
              <a:buSzPct val="105000"/>
            </a:pPr>
            <a:endParaRPr lang="de-DE">
              <a:solidFill>
                <a:srgbClr val="000000"/>
              </a:solidFill>
              <a:latin typeface="Arial"/>
              <a:cs typeface="Arial"/>
            </a:endParaRP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25</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Tree>
    <p:extLst>
      <p:ext uri="{BB962C8B-B14F-4D97-AF65-F5344CB8AC3E}">
        <p14:creationId xmlns:p14="http://schemas.microsoft.com/office/powerpoint/2010/main" val="366306369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413995"/>
            <a:ext cx="83777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lvl="0" eaLnBrk="1" hangingPunct="1">
              <a:spcBef>
                <a:spcPct val="50000"/>
              </a:spcBef>
              <a:defRPr/>
            </a:pPr>
            <a:r>
              <a:rPr lang="de-DE" sz="2400" b="1">
                <a:solidFill>
                  <a:srgbClr val="C00000"/>
                </a:solidFill>
                <a:latin typeface="Arial"/>
                <a:cs typeface="Arial"/>
              </a:rPr>
              <a:t>Deklination der Pflichten des vorläufigen Sachwalters, §§ 270c, 274 Abs. 2 S. 1, 284 Abs. 1 S.  InsO (2)</a:t>
            </a:r>
            <a:endParaRPr kumimoji="0" lang="de-DE" sz="2400" b="1" i="0" u="none" strike="noStrike" kern="1200" cap="none" spc="0" normalizeH="0" baseline="0" noProof="0">
              <a:ln>
                <a:noFill/>
              </a:ln>
              <a:solidFill>
                <a:srgbClr val="C00000"/>
              </a:solidFill>
              <a:effectLst/>
              <a:uLnTx/>
              <a:uFillTx/>
              <a:latin typeface="Arial"/>
              <a:ea typeface="+mn-ea"/>
              <a:cs typeface="Arial"/>
            </a:endParaRPr>
          </a:p>
        </p:txBody>
      </p:sp>
      <p:sp>
        <p:nvSpPr>
          <p:cNvPr id="12" name="Textfeld 8"/>
          <p:cNvSpPr txBox="1">
            <a:spLocks noChangeArrowheads="1"/>
          </p:cNvSpPr>
          <p:nvPr/>
        </p:nvSpPr>
        <p:spPr bwMode="auto">
          <a:xfrm>
            <a:off x="445513" y="1691907"/>
            <a:ext cx="8378130"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719138"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Anordnung vorl. Maßnahmen, § 270c Abs. 3 InsO</a:t>
            </a:r>
          </a:p>
          <a:p>
            <a:pPr marL="719138"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Weitere Aufgaben denkbar (und dann auch zu honorieren)</a:t>
            </a:r>
          </a:p>
          <a:p>
            <a:pPr marL="719138" indent="-365125" algn="just" eaLnBrk="1" fontAlgn="base" hangingPunct="1">
              <a:spcBef>
                <a:spcPct val="0"/>
              </a:spcBef>
              <a:spcAft>
                <a:spcPct val="0"/>
              </a:spcAft>
              <a:buClr>
                <a:srgbClr val="808080"/>
              </a:buClr>
              <a:buSzPct val="105000"/>
              <a:buFont typeface="Wingdings" pitchFamily="2" charset="2"/>
              <a:buChar char="§"/>
              <a:defRPr/>
            </a:pPr>
            <a:endParaRPr lang="de-DE" sz="400">
              <a:solidFill>
                <a:srgbClr val="000000"/>
              </a:solidFill>
              <a:latin typeface="Arial"/>
              <a:cs typeface="Arial"/>
            </a:endParaRPr>
          </a:p>
          <a:p>
            <a:pPr marL="987425" indent="-271463" algn="just" eaLnBrk="1" hangingPunct="1">
              <a:buClr>
                <a:srgbClr val="808080"/>
              </a:buClr>
              <a:buSzTx/>
              <a:buFont typeface="Wingdings" pitchFamily="2" charset="2"/>
              <a:buChar char="Ø"/>
            </a:pPr>
            <a:r>
              <a:rPr lang="de-DE" sz="1400">
                <a:solidFill>
                  <a:srgbClr val="000000"/>
                </a:solidFill>
                <a:latin typeface="Arial"/>
                <a:cs typeface="Arial"/>
              </a:rPr>
              <a:t>Ermittlung von Krisenursachen </a:t>
            </a:r>
          </a:p>
          <a:p>
            <a:pPr marL="987425" indent="-271463" algn="just" eaLnBrk="1" hangingPunct="1">
              <a:buClr>
                <a:srgbClr val="808080"/>
              </a:buClr>
              <a:buSzTx/>
              <a:buFont typeface="Wingdings" pitchFamily="2" charset="2"/>
              <a:buChar char="Ø"/>
            </a:pPr>
            <a:r>
              <a:rPr lang="de-DE" sz="1400">
                <a:solidFill>
                  <a:srgbClr val="000000"/>
                </a:solidFill>
                <a:latin typeface="Arial"/>
                <a:cs typeface="Arial"/>
              </a:rPr>
              <a:t>Sinnhaftigkeit der Masseverbindlichkeitsbegründungskompetenz (denn: keine Einbindung des Sachwalters in § 270c Abs. 4 InsO!)</a:t>
            </a:r>
          </a:p>
          <a:p>
            <a:pPr marL="987425" indent="-271463" algn="just" eaLnBrk="1" hangingPunct="1">
              <a:buClr>
                <a:srgbClr val="808080"/>
              </a:buClr>
              <a:buSzTx/>
              <a:buFont typeface="Wingdings" pitchFamily="2" charset="2"/>
              <a:buChar char="Ø"/>
            </a:pPr>
            <a:endParaRPr lang="de-DE" sz="400">
              <a:solidFill>
                <a:srgbClr val="000000"/>
              </a:solidFill>
              <a:latin typeface="Arial"/>
              <a:cs typeface="Arial"/>
            </a:endParaRPr>
          </a:p>
          <a:p>
            <a:pPr marL="0" lvl="0" indent="0" algn="just" eaLnBrk="1" hangingPunct="1">
              <a:buClr>
                <a:srgbClr val="C00000"/>
              </a:buClr>
              <a:buSzPct val="105000"/>
            </a:pPr>
            <a:r>
              <a:rPr lang="de-DE">
                <a:solidFill>
                  <a:srgbClr val="000000"/>
                </a:solidFill>
                <a:latin typeface="Arial"/>
                <a:cs typeface="Arial"/>
              </a:rPr>
              <a:t>Weiterhin:</a:t>
            </a:r>
            <a:r>
              <a:rPr lang="de-DE" sz="1600">
                <a:solidFill>
                  <a:srgbClr val="000000"/>
                </a:solidFill>
                <a:latin typeface="Arial"/>
                <a:cs typeface="Arial"/>
              </a:rPr>
              <a:t> </a:t>
            </a:r>
          </a:p>
          <a:p>
            <a:pPr marL="0" lvl="0" indent="0" algn="just" eaLnBrk="1" hangingPunct="1">
              <a:buClr>
                <a:srgbClr val="C00000"/>
              </a:buClr>
              <a:buSzPct val="105000"/>
            </a:pPr>
            <a:endParaRPr lang="de-DE" sz="900">
              <a:solidFill>
                <a:srgbClr val="000000"/>
              </a:solidFill>
              <a:latin typeface="Arial"/>
              <a:cs typeface="Arial"/>
            </a:endParaRPr>
          </a:p>
          <a:p>
            <a:pPr marL="719138" lvl="0"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 274 Abs. 2 S. 1 InsO: Unterstützung bei Insolvenzgeldvorfinanzierung und Ver-handlungen mit Gläubigern (nur) auf gerichtliche Anordnung hin</a:t>
            </a:r>
          </a:p>
          <a:p>
            <a:pPr marL="719138" lvl="0" indent="-365125" algn="just" eaLnBrk="1" fontAlgn="base" hangingPunct="1">
              <a:spcBef>
                <a:spcPct val="0"/>
              </a:spcBef>
              <a:spcAft>
                <a:spcPct val="0"/>
              </a:spcAft>
              <a:buClr>
                <a:srgbClr val="808080"/>
              </a:buClr>
              <a:buSzPct val="105000"/>
              <a:buFont typeface="Wingdings" pitchFamily="2" charset="2"/>
              <a:buChar char="§"/>
              <a:defRPr/>
            </a:pPr>
            <a:endParaRPr lang="de-DE" sz="400">
              <a:solidFill>
                <a:srgbClr val="000000"/>
              </a:solidFill>
              <a:latin typeface="Arial"/>
              <a:cs typeface="Arial"/>
            </a:endParaRPr>
          </a:p>
          <a:p>
            <a:pPr marL="987425" indent="-271463" algn="just" eaLnBrk="1" fontAlgn="base" hangingPunct="1">
              <a:spcBef>
                <a:spcPct val="0"/>
              </a:spcBef>
              <a:spcAft>
                <a:spcPct val="0"/>
              </a:spcAft>
              <a:buClr>
                <a:srgbClr val="808080"/>
              </a:buClr>
              <a:buSzTx/>
              <a:buFont typeface="Wingdings" pitchFamily="2" charset="2"/>
              <a:buChar char="Ø"/>
              <a:defRPr/>
            </a:pPr>
            <a:r>
              <a:rPr lang="de-DE" sz="1400">
                <a:solidFill>
                  <a:srgbClr val="000000"/>
                </a:solidFill>
                <a:latin typeface="Arial"/>
                <a:cs typeface="Arial"/>
              </a:rPr>
              <a:t>Ersteres entspricht bereits Anforderungen der Praxis </a:t>
            </a:r>
            <a:r>
              <a:rPr lang="de-DE" sz="1400" i="1">
                <a:solidFill>
                  <a:srgbClr val="000000"/>
                </a:solidFill>
                <a:latin typeface="Arial"/>
                <a:cs typeface="Arial"/>
              </a:rPr>
              <a:t>(krit. Frind ZIP 2021, 177)</a:t>
            </a:r>
          </a:p>
          <a:p>
            <a:pPr marL="987425" indent="-271463" algn="just" eaLnBrk="1" fontAlgn="base" hangingPunct="1">
              <a:spcBef>
                <a:spcPct val="0"/>
              </a:spcBef>
              <a:spcAft>
                <a:spcPct val="0"/>
              </a:spcAft>
              <a:buClr>
                <a:srgbClr val="808080"/>
              </a:buClr>
              <a:buSzTx/>
              <a:buFont typeface="Wingdings" pitchFamily="2" charset="2"/>
              <a:buChar char="Ø"/>
              <a:defRPr/>
            </a:pPr>
            <a:r>
              <a:rPr lang="de-DE" sz="1400">
                <a:solidFill>
                  <a:srgbClr val="000000"/>
                </a:solidFill>
                <a:latin typeface="Arial"/>
                <a:cs typeface="Arial"/>
              </a:rPr>
              <a:t>Vereinbarkeit mit Kontroll- und Aufsichtsfunktion des Sachwalters (hierzu: </a:t>
            </a:r>
            <a:r>
              <a:rPr lang="de-DE" sz="1400" i="1">
                <a:solidFill>
                  <a:srgbClr val="000000"/>
                </a:solidFill>
                <a:latin typeface="Arial"/>
                <a:cs typeface="Arial"/>
              </a:rPr>
              <a:t>BGH, B. v. 21.07.2016 – IX ZB 70/14 = NZI 2016, 796; krit. daher Frind ZIP 2021, 177</a:t>
            </a:r>
            <a:r>
              <a:rPr lang="de-DE" sz="1400">
                <a:solidFill>
                  <a:srgbClr val="000000"/>
                </a:solidFill>
                <a:latin typeface="Arial"/>
                <a:cs typeface="Arial"/>
              </a:rPr>
              <a:t>)</a:t>
            </a:r>
          </a:p>
          <a:p>
            <a:pPr marL="987425" indent="-271463" algn="just" eaLnBrk="1" fontAlgn="base" hangingPunct="1">
              <a:spcBef>
                <a:spcPct val="0"/>
              </a:spcBef>
              <a:spcAft>
                <a:spcPct val="0"/>
              </a:spcAft>
              <a:buClr>
                <a:srgbClr val="808080"/>
              </a:buClr>
              <a:buSzTx/>
              <a:buFont typeface="Wingdings" pitchFamily="2" charset="2"/>
              <a:buChar char="Ø"/>
              <a:defRPr/>
            </a:pPr>
            <a:endParaRPr lang="de-DE" sz="400">
              <a:solidFill>
                <a:srgbClr val="000000"/>
              </a:solidFill>
              <a:latin typeface="Arial"/>
              <a:cs typeface="Arial"/>
            </a:endParaRPr>
          </a:p>
          <a:p>
            <a:pPr marL="342900" lvl="0" indent="-342900" algn="just" eaLnBrk="1" hangingPunct="1">
              <a:buClr>
                <a:srgbClr val="C00000"/>
              </a:buClr>
              <a:buSzPct val="105000"/>
              <a:buFont typeface="Wingdings" pitchFamily="2" charset="2"/>
              <a:buChar char="§"/>
            </a:pPr>
            <a:r>
              <a:rPr lang="de-DE">
                <a:solidFill>
                  <a:srgbClr val="000000"/>
                </a:solidFill>
                <a:latin typeface="Arial"/>
                <a:cs typeface="Arial"/>
              </a:rPr>
              <a:t>§ 284 Abs. 1 S. 2 InsO: Planerstellung</a:t>
            </a:r>
          </a:p>
          <a:p>
            <a:pPr marL="342900" lvl="0" indent="-342900" algn="just" eaLnBrk="1" hangingPunct="1">
              <a:buClr>
                <a:srgbClr val="C00000"/>
              </a:buClr>
              <a:buSzPct val="105000"/>
              <a:buFont typeface="Wingdings" pitchFamily="2" charset="2"/>
              <a:buChar char="§"/>
            </a:pPr>
            <a:endParaRPr lang="de-DE">
              <a:solidFill>
                <a:srgbClr val="000000"/>
              </a:solidFill>
              <a:latin typeface="Arial"/>
              <a:cs typeface="Arial"/>
            </a:endParaRPr>
          </a:p>
          <a:p>
            <a:pPr marL="342900" lvl="0" indent="-342900" algn="just" eaLnBrk="1" hangingPunct="1">
              <a:buClr>
                <a:srgbClr val="C00000"/>
              </a:buClr>
              <a:buSzPct val="105000"/>
              <a:buFont typeface="Wingdings" pitchFamily="2" charset="2"/>
              <a:buChar char="§"/>
            </a:pPr>
            <a:r>
              <a:rPr lang="de-DE" b="1" err="1">
                <a:latin typeface="Arial"/>
                <a:cs typeface="Arial"/>
              </a:rPr>
              <a:t>korresp. Schuldner: </a:t>
            </a:r>
            <a:r>
              <a:rPr lang="de-DE">
                <a:latin typeface="Arial"/>
                <a:cs typeface="Arial"/>
              </a:rPr>
              <a:t>§ 270c Abs. 2 InsO: Unverzügliche Mitteilung wesentlicher Änderungen, die die Eigenverwaltungsplanung betreffen</a:t>
            </a: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26</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Tree>
    <p:extLst>
      <p:ext uri="{BB962C8B-B14F-4D97-AF65-F5344CB8AC3E}">
        <p14:creationId xmlns:p14="http://schemas.microsoft.com/office/powerpoint/2010/main" val="374851343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769938"/>
            <a:ext cx="837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eaLnBrk="1" hangingPunct="1">
              <a:spcBef>
                <a:spcPct val="50000"/>
              </a:spcBef>
              <a:defRPr/>
            </a:pPr>
            <a:r>
              <a:rPr lang="de-DE" sz="2400" b="1" smtClean="0">
                <a:solidFill>
                  <a:srgbClr val="C00000"/>
                </a:solidFill>
              </a:rPr>
              <a:t>Schaubild Sachwalterpflichten, § 270c InsO (1)</a:t>
            </a:r>
            <a:endParaRPr lang="de-DE" sz="2400" b="1">
              <a:solidFill>
                <a:srgbClr val="C00000"/>
              </a:solidFill>
            </a:endParaRPr>
          </a:p>
        </p:txBody>
      </p:sp>
      <p:sp>
        <p:nvSpPr>
          <p:cNvPr id="12" name="Textfeld 8"/>
          <p:cNvSpPr txBox="1">
            <a:spLocks noChangeArrowheads="1"/>
          </p:cNvSpPr>
          <p:nvPr/>
        </p:nvSpPr>
        <p:spPr bwMode="auto">
          <a:xfrm>
            <a:off x="445513" y="1691907"/>
            <a:ext cx="83781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0" lvl="0" indent="0" eaLnBrk="1" hangingPunct="1">
              <a:buClr>
                <a:srgbClr val="C00000"/>
              </a:buClr>
              <a:buSzPct val="105000"/>
            </a:pPr>
            <a:r>
              <a:rPr lang="de-DE" b="1">
                <a:solidFill>
                  <a:srgbClr val="000000"/>
                </a:solidFill>
                <a:latin typeface="Arial"/>
                <a:cs typeface="Arial"/>
              </a:rPr>
              <a:t>Berichterstattung </a:t>
            </a:r>
            <a:r>
              <a:rPr lang="de-DE" b="1" smtClean="0">
                <a:solidFill>
                  <a:srgbClr val="000000"/>
                </a:solidFill>
                <a:latin typeface="Arial"/>
                <a:cs typeface="Arial"/>
              </a:rPr>
              <a:t>über</a:t>
            </a:r>
            <a:endParaRPr lang="de-DE" b="1">
              <a:solidFill>
                <a:srgbClr val="000000"/>
              </a:solidFill>
              <a:latin typeface="Arial"/>
              <a:cs typeface="Arial"/>
            </a:endParaRP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27</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
        <p:nvSpPr>
          <p:cNvPr id="5" name="Freihandform 4"/>
          <p:cNvSpPr/>
          <p:nvPr/>
        </p:nvSpPr>
        <p:spPr>
          <a:xfrm>
            <a:off x="1170026" y="2204864"/>
            <a:ext cx="1902977"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rgbClr val="BFBFBF"/>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pPr>
            <a:r>
              <a:rPr lang="de-DE" sz="1200" b="1">
                <a:solidFill>
                  <a:schemeClr val="tx1"/>
                </a:solidFill>
              </a:rPr>
              <a:t>Prämissen, Schlüssigkeit und Durchführbarkeit der </a:t>
            </a:r>
            <a:r>
              <a:rPr lang="de-DE" sz="1200" b="1" smtClean="0">
                <a:solidFill>
                  <a:schemeClr val="tx1"/>
                </a:solidFill>
              </a:rPr>
              <a:t>Planung</a:t>
            </a:r>
            <a:endParaRPr lang="de-DE" sz="1300" b="1" kern="1200">
              <a:solidFill>
                <a:schemeClr val="tx1"/>
              </a:solidFill>
            </a:endParaRPr>
          </a:p>
        </p:txBody>
      </p:sp>
      <p:sp>
        <p:nvSpPr>
          <p:cNvPr id="7" name="Freihandform 6"/>
          <p:cNvSpPr/>
          <p:nvPr/>
        </p:nvSpPr>
        <p:spPr>
          <a:xfrm>
            <a:off x="1170026" y="3506941"/>
            <a:ext cx="1902977"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rgbClr val="BFBFBF"/>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e-DE" sz="1300" b="1">
                <a:solidFill>
                  <a:schemeClr val="tx1"/>
                </a:solidFill>
              </a:rPr>
              <a:t>Vollständigkeit und Eignung des Buchwerks als </a:t>
            </a:r>
            <a:r>
              <a:rPr lang="de-DE" sz="1300" b="1" smtClean="0">
                <a:solidFill>
                  <a:schemeClr val="tx1"/>
                </a:solidFill>
              </a:rPr>
              <a:t>Planungsgrundlage</a:t>
            </a:r>
            <a:endParaRPr lang="de-DE" sz="1300" b="1" kern="1200">
              <a:solidFill>
                <a:schemeClr val="tx1"/>
              </a:solidFill>
            </a:endParaRPr>
          </a:p>
        </p:txBody>
      </p:sp>
      <p:sp>
        <p:nvSpPr>
          <p:cNvPr id="8" name="Freihandform 7"/>
          <p:cNvSpPr/>
          <p:nvPr/>
        </p:nvSpPr>
        <p:spPr>
          <a:xfrm>
            <a:off x="3973804" y="4821460"/>
            <a:ext cx="1902977"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rgbClr val="BFBFBF"/>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nn-NO" sz="1300" b="1">
                <a:solidFill>
                  <a:schemeClr val="tx1"/>
                </a:solidFill>
              </a:rPr>
              <a:t>§ 270c Abs. 1 Nr. </a:t>
            </a:r>
            <a:r>
              <a:rPr lang="nn-NO" sz="1300" b="1" smtClean="0">
                <a:solidFill>
                  <a:schemeClr val="tx1"/>
                </a:solidFill>
              </a:rPr>
              <a:t>3</a:t>
            </a:r>
            <a:endParaRPr lang="de-DE" sz="1300" b="1" kern="1200">
              <a:solidFill>
                <a:schemeClr val="tx1"/>
              </a:solidFill>
            </a:endParaRPr>
          </a:p>
        </p:txBody>
      </p:sp>
      <p:sp>
        <p:nvSpPr>
          <p:cNvPr id="9" name="Freihandform 8"/>
          <p:cNvSpPr/>
          <p:nvPr/>
        </p:nvSpPr>
        <p:spPr>
          <a:xfrm>
            <a:off x="1169505" y="4830097"/>
            <a:ext cx="1902977"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rgbClr val="BFBFBF"/>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e-DE" sz="1300" b="1" smtClean="0">
                <a:solidFill>
                  <a:schemeClr val="tx1"/>
                </a:solidFill>
              </a:rPr>
              <a:t>Haftungsansprüche</a:t>
            </a:r>
            <a:endParaRPr lang="de-DE" sz="1300" b="1" kern="1200">
              <a:solidFill>
                <a:schemeClr val="tx1"/>
              </a:solidFill>
            </a:endParaRPr>
          </a:p>
        </p:txBody>
      </p:sp>
      <p:sp>
        <p:nvSpPr>
          <p:cNvPr id="10" name="Freihandform 9"/>
          <p:cNvSpPr/>
          <p:nvPr/>
        </p:nvSpPr>
        <p:spPr>
          <a:xfrm>
            <a:off x="6732239" y="4821460"/>
            <a:ext cx="1902977"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rgbClr val="BFBFBF"/>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e-DE" sz="1300" b="1" smtClean="0">
                <a:solidFill>
                  <a:schemeClr val="tx1"/>
                </a:solidFill>
              </a:rPr>
              <a:t>Durchsetzbarkeit</a:t>
            </a:r>
            <a:r>
              <a:rPr lang="de-DE" sz="1300" b="1">
                <a:solidFill>
                  <a:schemeClr val="tx1"/>
                </a:solidFill>
              </a:rPr>
              <a:t>? Ermittelbarkeit? </a:t>
            </a:r>
            <a:endParaRPr lang="de-DE" sz="1300" b="1" kern="1200">
              <a:solidFill>
                <a:schemeClr val="tx1"/>
              </a:solidFill>
            </a:endParaRPr>
          </a:p>
        </p:txBody>
      </p:sp>
      <p:sp>
        <p:nvSpPr>
          <p:cNvPr id="11" name="Freihandform 10"/>
          <p:cNvSpPr/>
          <p:nvPr/>
        </p:nvSpPr>
        <p:spPr>
          <a:xfrm>
            <a:off x="3973791" y="3506794"/>
            <a:ext cx="1902977"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rgbClr val="BFBFBF"/>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nn-NO" sz="1300" b="1">
                <a:solidFill>
                  <a:schemeClr val="tx1"/>
                </a:solidFill>
              </a:rPr>
              <a:t>§ 270c Abs. 1 Nr. </a:t>
            </a:r>
            <a:r>
              <a:rPr lang="nn-NO" sz="1300" b="1" smtClean="0">
                <a:solidFill>
                  <a:schemeClr val="tx1"/>
                </a:solidFill>
              </a:rPr>
              <a:t>2</a:t>
            </a:r>
            <a:endParaRPr lang="de-DE" sz="1300" b="1" kern="1200">
              <a:solidFill>
                <a:schemeClr val="tx1"/>
              </a:solidFill>
            </a:endParaRPr>
          </a:p>
        </p:txBody>
      </p:sp>
      <p:sp>
        <p:nvSpPr>
          <p:cNvPr id="13" name="Freihandform 12"/>
          <p:cNvSpPr/>
          <p:nvPr/>
        </p:nvSpPr>
        <p:spPr>
          <a:xfrm>
            <a:off x="3970079" y="2209229"/>
            <a:ext cx="1902977"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rgbClr val="BFBFBF"/>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nn-NO" sz="1300" b="1">
                <a:solidFill>
                  <a:schemeClr val="tx1"/>
                </a:solidFill>
              </a:rPr>
              <a:t>§ 270 c Abs. 1 Nr. 1 </a:t>
            </a:r>
            <a:endParaRPr lang="de-DE" sz="1300" b="1" kern="1200">
              <a:solidFill>
                <a:schemeClr val="tx1"/>
              </a:solidFill>
            </a:endParaRPr>
          </a:p>
        </p:txBody>
      </p:sp>
      <p:sp>
        <p:nvSpPr>
          <p:cNvPr id="14" name="Freihandform 13"/>
          <p:cNvSpPr/>
          <p:nvPr/>
        </p:nvSpPr>
        <p:spPr>
          <a:xfrm>
            <a:off x="6728700" y="2213706"/>
            <a:ext cx="1902977"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rgbClr val="BFBFBF"/>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lvl="0" algn="ctr" defTabSz="577850">
              <a:spcBef>
                <a:spcPct val="0"/>
              </a:spcBef>
            </a:pPr>
            <a:r>
              <a:rPr lang="de-DE" sz="1300" b="1">
                <a:solidFill>
                  <a:schemeClr val="tx1"/>
                </a:solidFill>
              </a:rPr>
              <a:t>Prüfungstiefe? </a:t>
            </a:r>
          </a:p>
          <a:p>
            <a:pPr lvl="0" algn="ctr" defTabSz="577850">
              <a:spcBef>
                <a:spcPct val="0"/>
              </a:spcBef>
            </a:pPr>
            <a:r>
              <a:rPr lang="de-DE" sz="1300" b="1" i="1">
                <a:solidFill>
                  <a:schemeClr val="tx1"/>
                </a:solidFill>
              </a:rPr>
              <a:t>(Krit. Proske ZRI 2020, 641)</a:t>
            </a:r>
          </a:p>
        </p:txBody>
      </p:sp>
      <p:cxnSp>
        <p:nvCxnSpPr>
          <p:cNvPr id="3" name="Gerader Verbinder 2"/>
          <p:cNvCxnSpPr/>
          <p:nvPr/>
        </p:nvCxnSpPr>
        <p:spPr>
          <a:xfrm flipH="1">
            <a:off x="566711" y="2209046"/>
            <a:ext cx="3657" cy="314913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a:off x="539750" y="2636912"/>
            <a:ext cx="431800" cy="0"/>
          </a:xfrm>
          <a:prstGeom prst="line">
            <a:avLst/>
          </a:prstGeom>
          <a:ln w="57150">
            <a:solidFill>
              <a:srgbClr val="CC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a:off x="539552" y="3988707"/>
            <a:ext cx="431800" cy="0"/>
          </a:xfrm>
          <a:prstGeom prst="line">
            <a:avLst/>
          </a:prstGeom>
          <a:ln w="57150">
            <a:solidFill>
              <a:srgbClr val="CC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p:nvCxnSpPr>
        <p:spPr>
          <a:xfrm>
            <a:off x="539552" y="5358178"/>
            <a:ext cx="431800" cy="0"/>
          </a:xfrm>
          <a:prstGeom prst="line">
            <a:avLst/>
          </a:prstGeom>
          <a:ln w="57150">
            <a:solidFill>
              <a:srgbClr val="CC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38123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769938"/>
            <a:ext cx="837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eaLnBrk="1" hangingPunct="1">
              <a:spcBef>
                <a:spcPct val="50000"/>
              </a:spcBef>
              <a:defRPr/>
            </a:pPr>
            <a:r>
              <a:rPr lang="de-DE" sz="2400" b="1" smtClean="0">
                <a:solidFill>
                  <a:srgbClr val="C00000"/>
                </a:solidFill>
              </a:rPr>
              <a:t>Schaubild Sachwalterpflichten, § 270c InsO (2)</a:t>
            </a:r>
            <a:endParaRPr lang="de-DE" sz="2400" b="1">
              <a:solidFill>
                <a:srgbClr val="C00000"/>
              </a:solidFill>
            </a:endParaRPr>
          </a:p>
        </p:txBody>
      </p:sp>
      <p:sp>
        <p:nvSpPr>
          <p:cNvPr id="12" name="Textfeld 8"/>
          <p:cNvSpPr txBox="1">
            <a:spLocks noChangeArrowheads="1"/>
          </p:cNvSpPr>
          <p:nvPr/>
        </p:nvSpPr>
        <p:spPr bwMode="auto">
          <a:xfrm>
            <a:off x="445513" y="1691907"/>
            <a:ext cx="83781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0" lvl="0" indent="0" eaLnBrk="1" hangingPunct="1">
              <a:buClr>
                <a:srgbClr val="C00000"/>
              </a:buClr>
              <a:buSzPct val="105000"/>
            </a:pPr>
            <a:r>
              <a:rPr lang="de-DE" b="1" smtClean="0">
                <a:solidFill>
                  <a:srgbClr val="000000"/>
                </a:solidFill>
                <a:latin typeface="Arial"/>
                <a:cs typeface="Arial"/>
              </a:rPr>
              <a:t>Anordnung von</a:t>
            </a:r>
            <a:endParaRPr lang="de-DE" b="1">
              <a:solidFill>
                <a:srgbClr val="000000"/>
              </a:solidFill>
              <a:latin typeface="Arial"/>
              <a:cs typeface="Arial"/>
            </a:endParaRP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28</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
        <p:nvSpPr>
          <p:cNvPr id="5" name="Freihandform 4"/>
          <p:cNvSpPr/>
          <p:nvPr/>
        </p:nvSpPr>
        <p:spPr>
          <a:xfrm>
            <a:off x="1170026" y="2204864"/>
            <a:ext cx="1902977"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rgbClr val="BFBFBF"/>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pPr>
            <a:r>
              <a:rPr lang="de-DE" sz="1200" b="1">
                <a:solidFill>
                  <a:schemeClr val="tx1"/>
                </a:solidFill>
              </a:rPr>
              <a:t>Maßnahmen nach §§ 21 I, II S. 1, Nrn. 1a, 3-5</a:t>
            </a:r>
          </a:p>
          <a:p>
            <a:pPr lvl="0" algn="ctr" defTabSz="577850">
              <a:lnSpc>
                <a:spcPct val="90000"/>
              </a:lnSpc>
              <a:spcBef>
                <a:spcPct val="0"/>
              </a:spcBef>
            </a:pPr>
            <a:r>
              <a:rPr lang="de-DE" sz="1200" b="1">
                <a:solidFill>
                  <a:schemeClr val="tx1"/>
                </a:solidFill>
              </a:rPr>
              <a:t>(vorl. GlA, Einst. der ZV, Postsperre,  </a:t>
            </a:r>
            <a:r>
              <a:rPr lang="de-DE" sz="1200" b="1" err="1" smtClean="0">
                <a:solidFill>
                  <a:schemeClr val="tx1"/>
                </a:solidFill>
              </a:rPr>
              <a:t>Verwer-tungsstopp)</a:t>
            </a:r>
            <a:endParaRPr lang="de-DE" sz="1300" b="1" kern="1200">
              <a:solidFill>
                <a:schemeClr val="tx1"/>
              </a:solidFill>
            </a:endParaRPr>
          </a:p>
        </p:txBody>
      </p:sp>
      <p:sp>
        <p:nvSpPr>
          <p:cNvPr id="7" name="Freihandform 6"/>
          <p:cNvSpPr/>
          <p:nvPr/>
        </p:nvSpPr>
        <p:spPr>
          <a:xfrm>
            <a:off x="1179848" y="3794973"/>
            <a:ext cx="1902977" cy="603076"/>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rgbClr val="BFBFBF"/>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e-DE" sz="1300" b="1" smtClean="0">
                <a:solidFill>
                  <a:schemeClr val="tx1"/>
                </a:solidFill>
              </a:rPr>
              <a:t>Krisenursachen</a:t>
            </a:r>
            <a:endParaRPr lang="de-DE" sz="1300" b="1" kern="1200">
              <a:solidFill>
                <a:schemeClr val="tx1"/>
              </a:solidFill>
            </a:endParaRPr>
          </a:p>
        </p:txBody>
      </p:sp>
      <p:sp>
        <p:nvSpPr>
          <p:cNvPr id="9" name="Freihandform 8"/>
          <p:cNvSpPr/>
          <p:nvPr/>
        </p:nvSpPr>
        <p:spPr>
          <a:xfrm>
            <a:off x="1179847" y="4519192"/>
            <a:ext cx="1902977"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rgbClr val="BFBFBF"/>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e-DE" sz="1300" b="1">
                <a:solidFill>
                  <a:schemeClr val="tx1"/>
                </a:solidFill>
              </a:rPr>
              <a:t>Sinnhaftigkeit der Begründung von </a:t>
            </a:r>
            <a:r>
              <a:rPr lang="de-DE" sz="1300" b="1" smtClean="0">
                <a:solidFill>
                  <a:schemeClr val="tx1"/>
                </a:solidFill>
              </a:rPr>
              <a:t>Masseverbindlichkeiten</a:t>
            </a:r>
            <a:endParaRPr lang="de-DE" sz="1300" b="1" kern="1200">
              <a:solidFill>
                <a:schemeClr val="tx1"/>
              </a:solidFill>
            </a:endParaRPr>
          </a:p>
        </p:txBody>
      </p:sp>
      <p:sp>
        <p:nvSpPr>
          <p:cNvPr id="13" name="Freihandform 12"/>
          <p:cNvSpPr/>
          <p:nvPr/>
        </p:nvSpPr>
        <p:spPr>
          <a:xfrm>
            <a:off x="3970079" y="2209229"/>
            <a:ext cx="1902977"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rgbClr val="BFBFBF"/>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e-DE" sz="1300" b="1">
                <a:solidFill>
                  <a:schemeClr val="tx1"/>
                </a:solidFill>
              </a:rPr>
              <a:t>§ 270c Abs. 3 S. </a:t>
            </a:r>
            <a:r>
              <a:rPr lang="de-DE" sz="1300" b="1" smtClean="0">
                <a:solidFill>
                  <a:schemeClr val="tx1"/>
                </a:solidFill>
              </a:rPr>
              <a:t>1</a:t>
            </a:r>
            <a:endParaRPr lang="de-DE" sz="1300" b="1" kern="1200">
              <a:solidFill>
                <a:schemeClr val="tx1"/>
              </a:solidFill>
            </a:endParaRPr>
          </a:p>
        </p:txBody>
      </p:sp>
      <p:sp>
        <p:nvSpPr>
          <p:cNvPr id="14" name="Freihandform 13"/>
          <p:cNvSpPr/>
          <p:nvPr/>
        </p:nvSpPr>
        <p:spPr>
          <a:xfrm>
            <a:off x="6728700" y="2213706"/>
            <a:ext cx="1902977"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rgbClr val="BFBFBF"/>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lvl="0" algn="ctr" defTabSz="577850">
              <a:spcBef>
                <a:spcPct val="0"/>
              </a:spcBef>
            </a:pPr>
            <a:endParaRPr lang="de-DE" sz="1300" b="1" smtClean="0">
              <a:solidFill>
                <a:schemeClr val="tx1"/>
              </a:solidFill>
            </a:endParaRPr>
          </a:p>
          <a:p>
            <a:pPr lvl="0" algn="ctr" defTabSz="577850">
              <a:spcBef>
                <a:spcPct val="0"/>
              </a:spcBef>
            </a:pPr>
            <a:r>
              <a:rPr lang="de-DE" sz="1300" b="1" smtClean="0">
                <a:solidFill>
                  <a:schemeClr val="tx1"/>
                </a:solidFill>
              </a:rPr>
              <a:t>Zustimmungsvorbehalt </a:t>
            </a:r>
            <a:r>
              <a:rPr lang="de-DE" sz="1300" b="1">
                <a:solidFill>
                  <a:schemeClr val="tx1"/>
                </a:solidFill>
              </a:rPr>
              <a:t>im vorl. EV-Verfahren</a:t>
            </a:r>
          </a:p>
          <a:p>
            <a:pPr lvl="0" algn="ctr" defTabSz="577850">
              <a:spcBef>
                <a:spcPct val="0"/>
              </a:spcBef>
            </a:pPr>
            <a:r>
              <a:rPr lang="de-DE" sz="1300" b="1">
                <a:solidFill>
                  <a:schemeClr val="tx1"/>
                </a:solidFill>
              </a:rPr>
              <a:t>§ 270c Abs. 3 S. 2</a:t>
            </a:r>
          </a:p>
          <a:p>
            <a:pPr lvl="0" algn="ctr" defTabSz="577850">
              <a:spcBef>
                <a:spcPct val="0"/>
              </a:spcBef>
            </a:pPr>
            <a:endParaRPr lang="de-DE" sz="1300" b="1" kern="1200">
              <a:solidFill>
                <a:schemeClr val="tx1"/>
              </a:solidFill>
            </a:endParaRPr>
          </a:p>
        </p:txBody>
      </p:sp>
      <p:cxnSp>
        <p:nvCxnSpPr>
          <p:cNvPr id="16" name="Gerader Verbinder 15"/>
          <p:cNvCxnSpPr/>
          <p:nvPr/>
        </p:nvCxnSpPr>
        <p:spPr>
          <a:xfrm>
            <a:off x="566711" y="2708920"/>
            <a:ext cx="431800" cy="0"/>
          </a:xfrm>
          <a:prstGeom prst="line">
            <a:avLst/>
          </a:prstGeom>
          <a:ln w="57150">
            <a:solidFill>
              <a:srgbClr val="CC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flipH="1">
            <a:off x="566711" y="2212240"/>
            <a:ext cx="5594" cy="5243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Textfeld 8"/>
          <p:cNvSpPr txBox="1">
            <a:spLocks noChangeArrowheads="1"/>
          </p:cNvSpPr>
          <p:nvPr/>
        </p:nvSpPr>
        <p:spPr bwMode="auto">
          <a:xfrm>
            <a:off x="458491" y="3308637"/>
            <a:ext cx="83781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0" lvl="0" indent="0" eaLnBrk="1" hangingPunct="1">
              <a:buClr>
                <a:srgbClr val="C00000"/>
              </a:buClr>
              <a:buSzPct val="105000"/>
            </a:pPr>
            <a:r>
              <a:rPr lang="de-DE" b="1" smtClean="0">
                <a:solidFill>
                  <a:srgbClr val="000000"/>
                </a:solidFill>
                <a:latin typeface="Arial"/>
                <a:cs typeface="Arial"/>
              </a:rPr>
              <a:t>Nicht geregelte Aufgaben z.B.</a:t>
            </a:r>
            <a:endParaRPr lang="de-DE" b="1">
              <a:solidFill>
                <a:srgbClr val="000000"/>
              </a:solidFill>
              <a:latin typeface="Arial"/>
              <a:cs typeface="Arial"/>
            </a:endParaRPr>
          </a:p>
        </p:txBody>
      </p:sp>
      <p:cxnSp>
        <p:nvCxnSpPr>
          <p:cNvPr id="35" name="Gerader Verbinder 34"/>
          <p:cNvCxnSpPr/>
          <p:nvPr/>
        </p:nvCxnSpPr>
        <p:spPr>
          <a:xfrm>
            <a:off x="566711" y="3794973"/>
            <a:ext cx="198" cy="123891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a:xfrm>
            <a:off x="539948" y="4146012"/>
            <a:ext cx="431800" cy="0"/>
          </a:xfrm>
          <a:prstGeom prst="line">
            <a:avLst/>
          </a:prstGeom>
          <a:ln w="57150">
            <a:solidFill>
              <a:srgbClr val="CC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a:xfrm>
            <a:off x="539948" y="5008728"/>
            <a:ext cx="431800" cy="0"/>
          </a:xfrm>
          <a:prstGeom prst="line">
            <a:avLst/>
          </a:prstGeom>
          <a:ln w="57150">
            <a:solidFill>
              <a:srgbClr val="CC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Textfeld 8"/>
          <p:cNvSpPr txBox="1">
            <a:spLocks noChangeArrowheads="1"/>
          </p:cNvSpPr>
          <p:nvPr/>
        </p:nvSpPr>
        <p:spPr bwMode="auto">
          <a:xfrm>
            <a:off x="458075" y="5651956"/>
            <a:ext cx="83781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0" lvl="0" indent="0" eaLnBrk="1" hangingPunct="1">
              <a:buClr>
                <a:srgbClr val="C00000"/>
              </a:buClr>
              <a:buSzPct val="105000"/>
            </a:pPr>
            <a:r>
              <a:rPr lang="de-DE" b="1" smtClean="0">
                <a:solidFill>
                  <a:srgbClr val="000000"/>
                </a:solidFill>
                <a:latin typeface="Arial"/>
                <a:cs typeface="Arial"/>
              </a:rPr>
              <a:t>Erstellung des Insolvenzplans	§ 284 Abs. 1 S. 2</a:t>
            </a:r>
            <a:endParaRPr lang="de-DE" b="1">
              <a:solidFill>
                <a:srgbClr val="000000"/>
              </a:solidFill>
              <a:latin typeface="Arial"/>
              <a:cs typeface="Arial"/>
            </a:endParaRPr>
          </a:p>
        </p:txBody>
      </p:sp>
    </p:spTree>
    <p:extLst>
      <p:ext uri="{BB962C8B-B14F-4D97-AF65-F5344CB8AC3E}">
        <p14:creationId xmlns:p14="http://schemas.microsoft.com/office/powerpoint/2010/main" val="350436034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413995"/>
            <a:ext cx="83777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lvl="0" eaLnBrk="1" hangingPunct="1">
              <a:spcBef>
                <a:spcPct val="50000"/>
              </a:spcBef>
              <a:defRPr/>
            </a:pPr>
            <a:r>
              <a:rPr lang="de-DE" sz="2400" b="1">
                <a:solidFill>
                  <a:srgbClr val="C00000"/>
                </a:solidFill>
                <a:latin typeface="Arial"/>
                <a:cs typeface="Arial"/>
              </a:rPr>
              <a:t>Begründung von Masseverbindlichkeiten, </a:t>
            </a:r>
            <a:br>
              <a:rPr lang="de-DE" sz="2400" b="1">
                <a:solidFill>
                  <a:srgbClr val="C00000"/>
                </a:solidFill>
                <a:latin typeface="Arial"/>
                <a:cs typeface="Arial"/>
              </a:rPr>
            </a:br>
            <a:r>
              <a:rPr lang="de-DE" sz="2400" b="1">
                <a:solidFill>
                  <a:srgbClr val="C00000"/>
                </a:solidFill>
                <a:latin typeface="Arial"/>
                <a:cs typeface="Arial"/>
              </a:rPr>
              <a:t>§ 270c Abs. 4 InsO</a:t>
            </a:r>
            <a:endParaRPr kumimoji="0" lang="de-DE" sz="2400" b="1" i="0" u="none" strike="noStrike" kern="1200" cap="none" spc="0" normalizeH="0" baseline="0" noProof="0">
              <a:ln>
                <a:noFill/>
              </a:ln>
              <a:solidFill>
                <a:srgbClr val="C00000"/>
              </a:solidFill>
              <a:effectLst/>
              <a:uLnTx/>
              <a:uFillTx/>
              <a:latin typeface="Arial"/>
              <a:ea typeface="+mn-ea"/>
              <a:cs typeface="Arial"/>
            </a:endParaRPr>
          </a:p>
        </p:txBody>
      </p:sp>
      <p:sp>
        <p:nvSpPr>
          <p:cNvPr id="12" name="Textfeld 8"/>
          <p:cNvSpPr txBox="1">
            <a:spLocks noChangeArrowheads="1"/>
          </p:cNvSpPr>
          <p:nvPr/>
        </p:nvSpPr>
        <p:spPr bwMode="auto">
          <a:xfrm>
            <a:off x="445513" y="1691907"/>
            <a:ext cx="837813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0" lvl="0" indent="0" algn="just" eaLnBrk="1" hangingPunct="1">
              <a:buClr>
                <a:srgbClr val="C00000"/>
              </a:buClr>
              <a:buSzPct val="105000"/>
            </a:pPr>
            <a:r>
              <a:rPr lang="de-DE" sz="1600">
                <a:solidFill>
                  <a:srgbClr val="000000"/>
                </a:solidFill>
                <a:latin typeface="Arial"/>
                <a:cs typeface="Arial"/>
              </a:rPr>
              <a:t>„… hat das Gericht anzuordnen, dass der Schuldner Masseverbindlichkeiten begründet. Soll sich die Ermächtigung auf Verbindlichkeiten erstrecken, die im Finanzplan nicht berücksichtigt sind, bedarf dies einer besonderen Begründung….“</a:t>
            </a:r>
          </a:p>
          <a:p>
            <a:pPr marL="342900" lvl="0" indent="-342900" algn="just" eaLnBrk="1" hangingPunct="1">
              <a:buClr>
                <a:srgbClr val="C00000"/>
              </a:buClr>
              <a:buSzPct val="105000"/>
              <a:buFont typeface="Wingdings" pitchFamily="2" charset="2"/>
              <a:buChar char="§"/>
            </a:pPr>
            <a:endParaRPr lang="de-DE">
              <a:solidFill>
                <a:srgbClr val="000000"/>
              </a:solidFill>
              <a:latin typeface="Arial"/>
              <a:cs typeface="Arial"/>
            </a:endParaRPr>
          </a:p>
          <a:p>
            <a:pPr marL="342900" lvl="0" indent="-342900" algn="just" eaLnBrk="1" hangingPunct="1">
              <a:buClr>
                <a:srgbClr val="C00000"/>
              </a:buClr>
              <a:buSzPct val="105000"/>
              <a:buFont typeface="Wingdings" pitchFamily="2" charset="2"/>
              <a:buChar char="§"/>
            </a:pPr>
            <a:r>
              <a:rPr lang="de-DE">
                <a:solidFill>
                  <a:srgbClr val="000000"/>
                </a:solidFill>
                <a:latin typeface="Arial"/>
                <a:cs typeface="Arial"/>
              </a:rPr>
              <a:t>Nur an den Antrag gebundene Entscheidung ohne Ermessen</a:t>
            </a:r>
          </a:p>
          <a:p>
            <a:pPr marL="342900" lvl="0" indent="-342900" algn="just" eaLnBrk="1" hangingPunct="1">
              <a:buClr>
                <a:srgbClr val="C00000"/>
              </a:buClr>
              <a:buSzPct val="105000"/>
              <a:buFont typeface="Wingdings" pitchFamily="2" charset="2"/>
              <a:buChar char="§"/>
            </a:pPr>
            <a:endParaRPr lang="de-DE" sz="1000">
              <a:solidFill>
                <a:srgbClr val="000000"/>
              </a:solidFill>
              <a:latin typeface="Arial"/>
              <a:cs typeface="Arial"/>
            </a:endParaRPr>
          </a:p>
          <a:p>
            <a:pPr marL="342900" lvl="0" indent="-342900" algn="just" eaLnBrk="1" hangingPunct="1">
              <a:buClr>
                <a:srgbClr val="C00000"/>
              </a:buClr>
              <a:buSzPct val="105000"/>
              <a:buFont typeface="Wingdings" pitchFamily="2" charset="2"/>
              <a:buChar char="§"/>
            </a:pPr>
            <a:r>
              <a:rPr lang="de-DE">
                <a:solidFill>
                  <a:srgbClr val="000000"/>
                </a:solidFill>
                <a:latin typeface="Arial"/>
                <a:cs typeface="Arial"/>
              </a:rPr>
              <a:t>Einzel- oder Gruppenermächtigung</a:t>
            </a:r>
          </a:p>
          <a:p>
            <a:pPr marL="342900" lvl="0" indent="-342900" algn="just" eaLnBrk="1" hangingPunct="1">
              <a:buClr>
                <a:srgbClr val="C00000"/>
              </a:buClr>
              <a:buSzPct val="105000"/>
              <a:buFont typeface="Wingdings" pitchFamily="2" charset="2"/>
              <a:buChar char="§"/>
            </a:pPr>
            <a:endParaRPr lang="de-DE" sz="1000">
              <a:solidFill>
                <a:srgbClr val="000000"/>
              </a:solidFill>
              <a:latin typeface="Arial"/>
              <a:cs typeface="Arial"/>
            </a:endParaRPr>
          </a:p>
          <a:p>
            <a:pPr marL="342900" lvl="0" indent="-342900" algn="just" eaLnBrk="1" hangingPunct="1">
              <a:buClr>
                <a:srgbClr val="C00000"/>
              </a:buClr>
              <a:buSzPct val="105000"/>
              <a:buFont typeface="Wingdings" pitchFamily="2" charset="2"/>
              <a:buChar char="§"/>
            </a:pPr>
            <a:r>
              <a:rPr lang="de-DE">
                <a:solidFill>
                  <a:srgbClr val="000000"/>
                </a:solidFill>
                <a:latin typeface="Arial"/>
                <a:cs typeface="Arial"/>
              </a:rPr>
              <a:t>unberücksichtigte Verbindlichkeiten</a:t>
            </a:r>
          </a:p>
          <a:p>
            <a:pPr marL="342900" lvl="0" indent="-342900" algn="just" eaLnBrk="1" hangingPunct="1">
              <a:buClr>
                <a:srgbClr val="C00000"/>
              </a:buClr>
              <a:buSzPct val="105000"/>
              <a:buFont typeface="Wingdings" pitchFamily="2" charset="2"/>
              <a:buChar char="§"/>
            </a:pPr>
            <a:endParaRPr lang="de-DE" sz="900">
              <a:solidFill>
                <a:srgbClr val="000000"/>
              </a:solidFill>
              <a:latin typeface="Arial"/>
              <a:cs typeface="Arial"/>
            </a:endParaRPr>
          </a:p>
          <a:p>
            <a:pPr marL="719138" lvl="0"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Begründung</a:t>
            </a:r>
          </a:p>
          <a:p>
            <a:pPr marL="719138" lvl="0"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dann Ermessen</a:t>
            </a:r>
          </a:p>
          <a:p>
            <a:pPr marL="719138" lvl="0"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an sich schon § 270c Abs. 2 </a:t>
            </a:r>
          </a:p>
          <a:p>
            <a:pPr marL="719138" lvl="0" indent="-365125" algn="just" eaLnBrk="1" fontAlgn="base" hangingPunct="1">
              <a:spcBef>
                <a:spcPct val="0"/>
              </a:spcBef>
              <a:spcAft>
                <a:spcPct val="0"/>
              </a:spcAft>
              <a:buClr>
                <a:srgbClr val="808080"/>
              </a:buClr>
              <a:buSzPct val="105000"/>
              <a:buFont typeface="Wingdings" pitchFamily="2" charset="2"/>
              <a:buChar char="§"/>
              <a:defRPr/>
            </a:pPr>
            <a:endParaRPr lang="de-DE" sz="1400">
              <a:solidFill>
                <a:srgbClr val="000000"/>
              </a:solidFill>
              <a:latin typeface="Arial"/>
              <a:cs typeface="Arial"/>
            </a:endParaRPr>
          </a:p>
          <a:p>
            <a:pPr marL="0" lvl="0" indent="0" algn="just" eaLnBrk="1" hangingPunct="1">
              <a:buClr>
                <a:srgbClr val="C00000"/>
              </a:buClr>
              <a:buSzPct val="105000"/>
            </a:pPr>
            <a:r>
              <a:rPr lang="de-DE" b="1">
                <a:solidFill>
                  <a:srgbClr val="000000"/>
                </a:solidFill>
                <a:latin typeface="Arial"/>
                <a:cs typeface="Arial"/>
              </a:rPr>
              <a:t>Ferner: </a:t>
            </a:r>
          </a:p>
          <a:p>
            <a:pPr marL="342900" lvl="0" indent="-342900" algn="just" eaLnBrk="1" hangingPunct="1">
              <a:buClr>
                <a:srgbClr val="C00000"/>
              </a:buClr>
              <a:buSzPct val="105000"/>
              <a:buFont typeface="Wingdings" pitchFamily="2" charset="2"/>
              <a:buChar char="§"/>
            </a:pPr>
            <a:r>
              <a:rPr lang="de-DE">
                <a:solidFill>
                  <a:srgbClr val="000000"/>
                </a:solidFill>
                <a:latin typeface="Arial"/>
                <a:cs typeface="Arial"/>
              </a:rPr>
              <a:t>Erstreckung des § 55 Abs. 4 InsO auf die (vorl.) Eigenverwaltung und Benennung der erfassten Steuerarten</a:t>
            </a: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29</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Tree>
    <p:extLst>
      <p:ext uri="{BB962C8B-B14F-4D97-AF65-F5344CB8AC3E}">
        <p14:creationId xmlns:p14="http://schemas.microsoft.com/office/powerpoint/2010/main" val="141912360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769938"/>
            <a:ext cx="837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eaLnBrk="1" hangingPunct="1">
              <a:spcBef>
                <a:spcPct val="50000"/>
              </a:spcBef>
              <a:defRPr/>
            </a:pPr>
            <a:r>
              <a:rPr lang="de-DE" sz="2400" b="1">
                <a:solidFill>
                  <a:srgbClr val="C00000"/>
                </a:solidFill>
              </a:rPr>
              <a:t>Die bisherige Nachteilsprognose beinhaltete Zündstoff</a:t>
            </a:r>
          </a:p>
        </p:txBody>
      </p:sp>
      <p:sp>
        <p:nvSpPr>
          <p:cNvPr id="12" name="Textfeld 8"/>
          <p:cNvSpPr txBox="1">
            <a:spLocks noChangeArrowheads="1"/>
          </p:cNvSpPr>
          <p:nvPr/>
        </p:nvSpPr>
        <p:spPr bwMode="auto">
          <a:xfrm>
            <a:off x="445513" y="1691907"/>
            <a:ext cx="837813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361950" lvl="0" indent="0" algn="just" eaLnBrk="1" hangingPunct="1">
              <a:buClr>
                <a:srgbClr val="C00000"/>
              </a:buClr>
              <a:buSzPct val="105000"/>
            </a:pPr>
            <a:r>
              <a:rPr lang="de-DE" smtClean="0">
                <a:solidFill>
                  <a:srgbClr val="000000"/>
                </a:solidFill>
                <a:latin typeface="Arial"/>
                <a:cs typeface="Arial"/>
              </a:rPr>
              <a:t>Regelfall</a:t>
            </a:r>
            <a:r>
              <a:rPr lang="de-DE">
                <a:solidFill>
                  <a:srgbClr val="000000"/>
                </a:solidFill>
                <a:latin typeface="Arial"/>
                <a:cs typeface="Arial"/>
              </a:rPr>
              <a:t>? </a:t>
            </a:r>
            <a:r>
              <a:rPr lang="de-DE" i="1">
                <a:solidFill>
                  <a:srgbClr val="000000"/>
                </a:solidFill>
                <a:latin typeface="Arial"/>
                <a:cs typeface="Arial"/>
              </a:rPr>
              <a:t>(hierzu Uhlenbruck/Zipperer, InsO, 15. Aufl. 2019, § 270 n. 3 mWN)</a:t>
            </a:r>
          </a:p>
          <a:p>
            <a:pPr marL="361950" lvl="0" indent="0" algn="just" eaLnBrk="1" hangingPunct="1">
              <a:buClr>
                <a:srgbClr val="C00000"/>
              </a:buClr>
              <a:buSzPct val="105000"/>
            </a:pPr>
            <a:endParaRPr lang="de-DE">
              <a:solidFill>
                <a:srgbClr val="000000"/>
              </a:solidFill>
              <a:latin typeface="Arial"/>
              <a:cs typeface="Arial"/>
            </a:endParaRPr>
          </a:p>
          <a:p>
            <a:pPr marL="361950" lvl="0" indent="0" algn="just" eaLnBrk="1" hangingPunct="1">
              <a:buClr>
                <a:srgbClr val="C00000"/>
              </a:buClr>
              <a:buSzPct val="105000"/>
            </a:pPr>
            <a:r>
              <a:rPr lang="de-DE">
                <a:solidFill>
                  <a:srgbClr val="000000"/>
                </a:solidFill>
                <a:latin typeface="Arial"/>
                <a:cs typeface="Arial"/>
              </a:rPr>
              <a:t>Vergleich eines fiktiven Regel- mit dem beantragten Eigenverwaltungsver-fahren</a:t>
            </a:r>
          </a:p>
          <a:p>
            <a:pPr marL="361950" lvl="0" indent="0" algn="just" eaLnBrk="1" hangingPunct="1">
              <a:buClr>
                <a:srgbClr val="C00000"/>
              </a:buClr>
              <a:buSzPct val="105000"/>
            </a:pPr>
            <a:endParaRPr lang="de-DE">
              <a:solidFill>
                <a:srgbClr val="000000"/>
              </a:solidFill>
              <a:latin typeface="Arial"/>
              <a:cs typeface="Arial"/>
            </a:endParaRPr>
          </a:p>
          <a:p>
            <a:pPr marL="361950" lvl="0" indent="0" algn="just" eaLnBrk="1" hangingPunct="1">
              <a:buClr>
                <a:srgbClr val="C00000"/>
              </a:buClr>
              <a:buSzPct val="105000"/>
            </a:pPr>
            <a:r>
              <a:rPr lang="de-DE">
                <a:solidFill>
                  <a:srgbClr val="000000"/>
                </a:solidFill>
                <a:latin typeface="Arial"/>
                <a:cs typeface="Arial"/>
              </a:rPr>
              <a:t>Berücksichtigung, Prüfung und Abwägung (und damit Wertung) aller relevanten Umstände von Amts wegen </a:t>
            </a:r>
            <a:r>
              <a:rPr lang="de-DE" i="1">
                <a:solidFill>
                  <a:srgbClr val="000000"/>
                </a:solidFill>
                <a:latin typeface="Arial"/>
                <a:cs typeface="Arial"/>
              </a:rPr>
              <a:t>(hierzu auch AG Hamburg, B. v. 18.12.2013 - 67c IN 410/03; AG Köln, B. v. 01.07.2013 - 72 IN 211/13)</a:t>
            </a:r>
          </a:p>
          <a:p>
            <a:pPr marL="361950" lvl="0" indent="0" algn="just" eaLnBrk="1" hangingPunct="1">
              <a:buClr>
                <a:srgbClr val="C00000"/>
              </a:buClr>
              <a:buSzPct val="105000"/>
            </a:pPr>
            <a:endParaRPr lang="de-DE">
              <a:solidFill>
                <a:srgbClr val="000000"/>
              </a:solidFill>
              <a:latin typeface="Arial"/>
              <a:cs typeface="Arial"/>
            </a:endParaRPr>
          </a:p>
          <a:p>
            <a:pPr marL="361950" lvl="0" indent="0" algn="just" eaLnBrk="1" hangingPunct="1">
              <a:buClr>
                <a:srgbClr val="C00000"/>
              </a:buClr>
              <a:buSzPct val="105000"/>
            </a:pPr>
            <a:r>
              <a:rPr lang="de-DE">
                <a:solidFill>
                  <a:srgbClr val="000000"/>
                </a:solidFill>
                <a:latin typeface="Arial"/>
                <a:cs typeface="Arial"/>
              </a:rPr>
              <a:t>Sachverständigenermittlungen? (</a:t>
            </a:r>
            <a:r>
              <a:rPr lang="de-DE" i="1">
                <a:solidFill>
                  <a:srgbClr val="000000"/>
                </a:solidFill>
                <a:latin typeface="Arial"/>
                <a:cs typeface="Arial"/>
              </a:rPr>
              <a:t>einerseits Braun/Riggert, 8. Aufl. 2020, § 270 Rn. 6; andererseits Henkel ZIP 2015, 562 (569) mwN) </a:t>
            </a:r>
          </a:p>
          <a:p>
            <a:pPr marL="361950" lvl="0" indent="0" algn="just" eaLnBrk="1" hangingPunct="1">
              <a:buClr>
                <a:srgbClr val="C00000"/>
              </a:buClr>
              <a:buSzPct val="105000"/>
            </a:pPr>
            <a:endParaRPr lang="de-DE">
              <a:solidFill>
                <a:srgbClr val="000000"/>
              </a:solidFill>
              <a:latin typeface="Arial"/>
              <a:cs typeface="Arial"/>
            </a:endParaRPr>
          </a:p>
          <a:p>
            <a:pPr marL="361950" lvl="0" indent="0" algn="just" eaLnBrk="1" hangingPunct="1">
              <a:buClr>
                <a:srgbClr val="C00000"/>
              </a:buClr>
              <a:buSzPct val="105000"/>
            </a:pPr>
            <a:r>
              <a:rPr lang="de-DE" b="1">
                <a:solidFill>
                  <a:srgbClr val="000000"/>
                </a:solidFill>
                <a:latin typeface="Arial"/>
                <a:cs typeface="Arial"/>
              </a:rPr>
              <a:t>Insbesondere aber</a:t>
            </a:r>
            <a:r>
              <a:rPr lang="de-DE">
                <a:solidFill>
                  <a:srgbClr val="000000"/>
                </a:solidFill>
                <a:latin typeface="Arial"/>
                <a:cs typeface="Arial"/>
              </a:rPr>
              <a:t>: nicht hinreichend planbar</a:t>
            </a: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3</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597823"/>
            <a:ext cx="2304256" cy="2304256"/>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21478">
            <a:off x="432393" y="1499422"/>
            <a:ext cx="214712" cy="737208"/>
          </a:xfrm>
          <a:prstGeom prst="rect">
            <a:avLst/>
          </a:prstGeom>
        </p:spPr>
      </p:pic>
      <p:pic>
        <p:nvPicPr>
          <p:cNvPr id="6" name="Grafik 5"/>
          <p:cNvPicPr>
            <a:picLocks noChangeAspect="1"/>
          </p:cNvPicPr>
          <p:nvPr/>
        </p:nvPicPr>
        <p:blipFill>
          <a:blip r:embed="rId5"/>
          <a:stretch>
            <a:fillRect/>
          </a:stretch>
        </p:blipFill>
        <p:spPr>
          <a:xfrm>
            <a:off x="306549" y="4932179"/>
            <a:ext cx="457240" cy="774259"/>
          </a:xfrm>
          <a:prstGeom prst="rect">
            <a:avLst/>
          </a:prstGeom>
        </p:spPr>
      </p:pic>
      <p:pic>
        <p:nvPicPr>
          <p:cNvPr id="7" name="Grafik 6"/>
          <p:cNvPicPr>
            <a:picLocks noChangeAspect="1"/>
          </p:cNvPicPr>
          <p:nvPr/>
        </p:nvPicPr>
        <p:blipFill>
          <a:blip r:embed="rId5"/>
          <a:stretch>
            <a:fillRect/>
          </a:stretch>
        </p:blipFill>
        <p:spPr>
          <a:xfrm>
            <a:off x="304358" y="4202133"/>
            <a:ext cx="457240" cy="774259"/>
          </a:xfrm>
          <a:prstGeom prst="rect">
            <a:avLst/>
          </a:prstGeom>
        </p:spPr>
      </p:pic>
      <p:pic>
        <p:nvPicPr>
          <p:cNvPr id="8" name="Grafik 7"/>
          <p:cNvPicPr>
            <a:picLocks noChangeAspect="1"/>
          </p:cNvPicPr>
          <p:nvPr/>
        </p:nvPicPr>
        <p:blipFill>
          <a:blip r:embed="rId5"/>
          <a:stretch>
            <a:fillRect/>
          </a:stretch>
        </p:blipFill>
        <p:spPr>
          <a:xfrm>
            <a:off x="311130" y="3220750"/>
            <a:ext cx="457240" cy="774259"/>
          </a:xfrm>
          <a:prstGeom prst="rect">
            <a:avLst/>
          </a:prstGeom>
        </p:spPr>
      </p:pic>
      <p:pic>
        <p:nvPicPr>
          <p:cNvPr id="9" name="Grafik 8"/>
          <p:cNvPicPr>
            <a:picLocks noChangeAspect="1"/>
          </p:cNvPicPr>
          <p:nvPr/>
        </p:nvPicPr>
        <p:blipFill>
          <a:blip r:embed="rId5"/>
          <a:stretch>
            <a:fillRect/>
          </a:stretch>
        </p:blipFill>
        <p:spPr>
          <a:xfrm>
            <a:off x="307389" y="2348880"/>
            <a:ext cx="457240" cy="774259"/>
          </a:xfrm>
          <a:prstGeom prst="rect">
            <a:avLst/>
          </a:prstGeom>
        </p:spPr>
      </p:pic>
    </p:spTree>
    <p:extLst>
      <p:ext uri="{BB962C8B-B14F-4D97-AF65-F5344CB8AC3E}">
        <p14:creationId xmlns:p14="http://schemas.microsoft.com/office/powerpoint/2010/main" val="12189351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1" fill="hold" nodeType="clickEffec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nodeType="withEffec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wipe(up)">
                                      <p:cBhvr>
                                        <p:cTn id="10" dur="500"/>
                                        <p:tgtEl>
                                          <p:spTgt spid="12">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indefinite"/>
                            </p:stCondLst>
                          </p:cTn>
                        </p:par>
                        <p:par>
                          <p:cTn id="13" fill="hold" nodeType="afterGroup">
                            <p:stCondLst>
                              <p:cond delay="0"/>
                            </p:stCondLst>
                            <p:childTnLst>
                              <p:par>
                                <p:cTn id="14" presetID="22" presetClass="entr" presetSubtype="1" fill="hold" nodeType="clickEffec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par>
                                <p:cTn id="17" presetID="22" presetClass="entr" presetSubtype="1" fill="hold" nodeType="withEffec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wipe(up)">
                                      <p:cBhvr>
                                        <p:cTn id="19" dur="500"/>
                                        <p:tgtEl>
                                          <p:spTgt spid="12">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indefinite"/>
                            </p:stCondLst>
                          </p:cTn>
                        </p:par>
                        <p:par>
                          <p:cTn id="22" fill="hold" nodeType="afterGroup">
                            <p:stCondLst>
                              <p:cond delay="0"/>
                            </p:stCondLst>
                            <p:childTnLst>
                              <p:par>
                                <p:cTn id="23" presetID="22" presetClass="entr" presetSubtype="1" fill="hold" nodeType="clickEffec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par>
                                <p:cTn id="26" presetID="22" presetClass="entr" presetSubtype="1" fill="hold" nodeType="withEffect">
                                  <p:childTnLst>
                                    <p:set>
                                      <p:cBhvr>
                                        <p:cTn id="27" dur="1" fill="hold">
                                          <p:stCondLst>
                                            <p:cond delay="0"/>
                                          </p:stCondLst>
                                        </p:cTn>
                                        <p:tgtEl>
                                          <p:spTgt spid="12">
                                            <p:txEl>
                                              <p:pRg st="4" end="4"/>
                                            </p:txEl>
                                          </p:spTgt>
                                        </p:tgtEl>
                                        <p:attrNameLst>
                                          <p:attrName>style.visibility</p:attrName>
                                        </p:attrNameLst>
                                      </p:cBhvr>
                                      <p:to>
                                        <p:strVal val="visible"/>
                                      </p:to>
                                    </p:set>
                                    <p:animEffect transition="in" filter="wipe(up)">
                                      <p:cBhvr>
                                        <p:cTn id="28" dur="500"/>
                                        <p:tgtEl>
                                          <p:spTgt spid="12">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indefinite"/>
                            </p:stCondLst>
                          </p:cTn>
                        </p:par>
                        <p:par>
                          <p:cTn id="31" fill="hold" nodeType="afterGroup">
                            <p:stCondLst>
                              <p:cond delay="0"/>
                            </p:stCondLst>
                            <p:childTnLst>
                              <p:par>
                                <p:cTn id="32" presetID="22" presetClass="entr" presetSubtype="1" fill="hold" nodeType="clickEffec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par>
                                <p:cTn id="35" presetID="22" presetClass="entr" presetSubtype="1" fill="hold" nodeType="withEffec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wipe(up)">
                                      <p:cBhvr>
                                        <p:cTn id="37" dur="500"/>
                                        <p:tgtEl>
                                          <p:spTgt spid="1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indefinite"/>
                            </p:stCondLst>
                          </p:cTn>
                        </p:par>
                        <p:par>
                          <p:cTn id="40" fill="hold" nodeType="afterGroup">
                            <p:stCondLst>
                              <p:cond delay="0"/>
                            </p:stCondLst>
                            <p:childTnLst>
                              <p:par>
                                <p:cTn id="41" presetID="22" presetClass="entr" presetSubtype="1" fill="hold" nodeType="clickEffect">
                                  <p:childTnLst>
                                    <p:set>
                                      <p:cBhvr>
                                        <p:cTn id="42" dur="1" fill="hold">
                                          <p:stCondLst>
                                            <p:cond delay="0"/>
                                          </p:stCondLst>
                                        </p:cTn>
                                        <p:tgtEl>
                                          <p:spTgt spid="6"/>
                                        </p:tgtEl>
                                        <p:attrNameLst>
                                          <p:attrName>style.visibility</p:attrName>
                                        </p:attrNameLst>
                                      </p:cBhvr>
                                      <p:to>
                                        <p:strVal val="visible"/>
                                      </p:to>
                                    </p:set>
                                    <p:animEffect transition="in" filter="wipe(up)">
                                      <p:cBhvr>
                                        <p:cTn id="43" dur="500"/>
                                        <p:tgtEl>
                                          <p:spTgt spid="6"/>
                                        </p:tgtEl>
                                      </p:cBhvr>
                                    </p:animEffect>
                                  </p:childTnLst>
                                </p:cTn>
                              </p:par>
                              <p:par>
                                <p:cTn id="44" presetID="22" presetClass="entr" presetSubtype="1" fill="hold" nodeType="withEffect">
                                  <p:childTnLst>
                                    <p:set>
                                      <p:cBhvr>
                                        <p:cTn id="45" dur="1" fill="hold">
                                          <p:stCondLst>
                                            <p:cond delay="0"/>
                                          </p:stCondLst>
                                        </p:cTn>
                                        <p:tgtEl>
                                          <p:spTgt spid="12">
                                            <p:txEl>
                                              <p:pRg st="8" end="8"/>
                                            </p:txEl>
                                          </p:spTgt>
                                        </p:tgtEl>
                                        <p:attrNameLst>
                                          <p:attrName>style.visibility</p:attrName>
                                        </p:attrNameLst>
                                      </p:cBhvr>
                                      <p:to>
                                        <p:strVal val="visible"/>
                                      </p:to>
                                    </p:set>
                                    <p:animEffect transition="in" filter="wipe(up)">
                                      <p:cBhvr>
                                        <p:cTn id="46"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769938"/>
            <a:ext cx="837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lvl="0" eaLnBrk="1" hangingPunct="1">
              <a:spcBef>
                <a:spcPct val="50000"/>
              </a:spcBef>
              <a:defRPr/>
            </a:pPr>
            <a:r>
              <a:rPr lang="de-DE" sz="2400" b="1">
                <a:solidFill>
                  <a:srgbClr val="C00000"/>
                </a:solidFill>
              </a:rPr>
              <a:t>Anordnung der Eigenverwaltung, § 270f InsO</a:t>
            </a:r>
            <a:endParaRPr kumimoji="0" lang="de-DE" sz="2400" b="1" i="0" u="none" strike="noStrike" kern="1200" cap="none" spc="0" normalizeH="0" baseline="0" noProof="0">
              <a:ln>
                <a:noFill/>
              </a:ln>
              <a:solidFill>
                <a:srgbClr val="C00000"/>
              </a:solidFill>
              <a:effectLst/>
              <a:uLnTx/>
              <a:uFillTx/>
              <a:latin typeface="Arial"/>
              <a:ea typeface="+mn-ea"/>
              <a:cs typeface="Arial"/>
            </a:endParaRPr>
          </a:p>
        </p:txBody>
      </p:sp>
      <p:sp>
        <p:nvSpPr>
          <p:cNvPr id="12" name="Textfeld 8"/>
          <p:cNvSpPr txBox="1">
            <a:spLocks noChangeArrowheads="1"/>
          </p:cNvSpPr>
          <p:nvPr/>
        </p:nvSpPr>
        <p:spPr bwMode="auto">
          <a:xfrm>
            <a:off x="445513" y="1691907"/>
            <a:ext cx="837813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342900" lvl="1" indent="-342900" algn="just">
              <a:buSzTx/>
              <a:buFont typeface="+mj-lt"/>
              <a:buAutoNum type="arabicParenBoth"/>
            </a:pPr>
            <a:r>
              <a:rPr lang="de-DE" sz="1600"/>
              <a:t>Die Eigenverwaltung wird auf Antrag des Schuldners angeordnet, es sei denn, eine vorläufige Eigenverwaltung wäre nach § 270b nicht anzuordnen oder nach § 270e aufzuheben.</a:t>
            </a:r>
          </a:p>
          <a:p>
            <a:pPr marL="342900" lvl="1" indent="-342900" algn="just">
              <a:buSzTx/>
              <a:buFont typeface="+mj-lt"/>
              <a:buAutoNum type="arabicParenBoth"/>
            </a:pPr>
            <a:endParaRPr lang="de-DE" sz="1600"/>
          </a:p>
          <a:p>
            <a:pPr marL="342900" lvl="1" indent="-342900" algn="just">
              <a:buSzTx/>
              <a:buFont typeface="+mj-lt"/>
              <a:buAutoNum type="arabicParenBoth"/>
            </a:pPr>
            <a:r>
              <a:rPr lang="de-DE" sz="1600"/>
              <a:t>Anstelle eines Insolvenzverwalters wird ein Sachwalter bestellt. Die Forderungen der Insolvenzgläubiger sind beim Sachwalter anzumelden. Die §§ 32 und 33 sind nicht anzuwenden.</a:t>
            </a:r>
          </a:p>
          <a:p>
            <a:pPr marL="342900" lvl="1" indent="-342900" algn="just">
              <a:buSzTx/>
              <a:buFont typeface="+mj-lt"/>
              <a:buAutoNum type="arabicParenBoth"/>
            </a:pPr>
            <a:endParaRPr lang="de-DE" sz="1600"/>
          </a:p>
          <a:p>
            <a:pPr marL="342900" lvl="1" indent="-342900" algn="just">
              <a:buSzTx/>
              <a:buFont typeface="+mj-lt"/>
              <a:buAutoNum type="arabicParenBoth"/>
            </a:pPr>
            <a:r>
              <a:rPr lang="de-DE" sz="1600"/>
              <a:t>§ 270b Absatz 1 Satz 1, Absatz 2 und 3 ist entsprechend anzuwenden.</a:t>
            </a:r>
          </a:p>
          <a:p>
            <a:pPr marL="342900" lvl="1" indent="-342900" algn="just">
              <a:buClr>
                <a:srgbClr val="C00000"/>
              </a:buClr>
              <a:buSzPct val="105000"/>
              <a:buFont typeface="Wingdings" pitchFamily="2" charset="2"/>
              <a:buChar char="§"/>
            </a:pPr>
            <a:endParaRPr lang="de-DE"/>
          </a:p>
          <a:p>
            <a:pPr marL="0" lvl="1" indent="0" algn="just">
              <a:buClr>
                <a:srgbClr val="C00000"/>
              </a:buClr>
              <a:buSzPct val="105000"/>
            </a:pPr>
            <a:endParaRPr lang="de-DE"/>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30</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Tree>
    <p:extLst>
      <p:ext uri="{BB962C8B-B14F-4D97-AF65-F5344CB8AC3E}">
        <p14:creationId xmlns:p14="http://schemas.microsoft.com/office/powerpoint/2010/main" val="345932535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769938"/>
            <a:ext cx="837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de-DE" sz="2400" b="1" i="0" u="none" strike="noStrike" kern="1200" cap="none" spc="0" normalizeH="0" baseline="0" noProof="0">
                <a:ln>
                  <a:noFill/>
                </a:ln>
                <a:solidFill>
                  <a:srgbClr val="C00000"/>
                </a:solidFill>
                <a:effectLst/>
                <a:uLnTx/>
                <a:uFillTx/>
                <a:latin typeface="Arial"/>
                <a:ea typeface="+mn-ea"/>
                <a:cs typeface="Arial"/>
              </a:rPr>
              <a:t>Anordnungsvoraussetzungen</a:t>
            </a:r>
          </a:p>
        </p:txBody>
      </p:sp>
      <p:sp>
        <p:nvSpPr>
          <p:cNvPr id="12" name="Textfeld 8"/>
          <p:cNvSpPr txBox="1">
            <a:spLocks noChangeArrowheads="1"/>
          </p:cNvSpPr>
          <p:nvPr/>
        </p:nvSpPr>
        <p:spPr bwMode="auto">
          <a:xfrm>
            <a:off x="445513" y="1691907"/>
            <a:ext cx="837813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342900" lvl="1" indent="-342900" algn="just">
              <a:buClr>
                <a:srgbClr val="C00000"/>
              </a:buClr>
              <a:buSzPct val="105000"/>
              <a:buFont typeface="Wingdings" pitchFamily="2" charset="2"/>
              <a:buChar char="§"/>
            </a:pPr>
            <a:r>
              <a:rPr lang="de-DE"/>
              <a:t>Notwendigkeit der Fortschreibung? Dafür sprechen</a:t>
            </a:r>
          </a:p>
          <a:p>
            <a:pPr marL="342900" lvl="1" indent="-342900" algn="just">
              <a:buClr>
                <a:srgbClr val="C00000"/>
              </a:buClr>
              <a:buSzPct val="105000"/>
              <a:buFont typeface="Wingdings" pitchFamily="2" charset="2"/>
              <a:buChar char="§"/>
            </a:pPr>
            <a:endParaRPr lang="de-DE" sz="900"/>
          </a:p>
          <a:p>
            <a:pPr marL="719138" lvl="1"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„wäre .. nicht anzuordnen“ </a:t>
            </a:r>
          </a:p>
          <a:p>
            <a:pPr marL="719138" lvl="1"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Gesetzesbegründung: „weiterhin“ vorliegen </a:t>
            </a:r>
          </a:p>
          <a:p>
            <a:pPr marL="719138" lvl="1"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und Verweis in Abs. 3 </a:t>
            </a:r>
          </a:p>
          <a:p>
            <a:pPr marL="0" lvl="1" indent="0" algn="just">
              <a:buClr>
                <a:srgbClr val="C00000"/>
              </a:buClr>
              <a:buSzPct val="105000"/>
            </a:pPr>
            <a:r>
              <a:rPr lang="de-DE"/>
              <a:t>	</a:t>
            </a:r>
          </a:p>
          <a:p>
            <a:pPr marL="342900" lvl="1" indent="-342900" algn="just">
              <a:buClr>
                <a:srgbClr val="C00000"/>
              </a:buClr>
              <a:buSzPct val="105000"/>
              <a:buFont typeface="Wingdings" pitchFamily="2" charset="2"/>
              <a:buChar char="§"/>
            </a:pPr>
            <a:r>
              <a:rPr lang="de-DE"/>
              <a:t>Aber:</a:t>
            </a:r>
          </a:p>
          <a:p>
            <a:pPr marL="342900" lvl="1" indent="-342900" algn="just">
              <a:buClr>
                <a:srgbClr val="C00000"/>
              </a:buClr>
              <a:buSzPct val="105000"/>
              <a:buFont typeface="Wingdings" pitchFamily="2" charset="2"/>
              <a:buChar char="§"/>
            </a:pPr>
            <a:endParaRPr lang="de-DE" sz="900"/>
          </a:p>
          <a:p>
            <a:pPr marL="719138" lvl="1"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Nachbesserung nur in den Fällen des § 270b Abs. 1 S. 2 InsO</a:t>
            </a:r>
          </a:p>
          <a:p>
            <a:pPr marL="719138" lvl="1"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Nur Mitteilungspflicht wesentlicher Änderungen, § 270c Abs. 2 InsO</a:t>
            </a:r>
          </a:p>
          <a:p>
            <a:pPr marL="719138" lvl="1"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Aktualisierungspflicht hätte man ohne weiteres regeln können</a:t>
            </a:r>
          </a:p>
          <a:p>
            <a:pPr marL="719138" lvl="1"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Abs. 3 nur Klarstellung</a:t>
            </a:r>
          </a:p>
          <a:p>
            <a:pPr marL="719138" lvl="1" indent="-365125" algn="just" eaLnBrk="1" fontAlgn="base" hangingPunct="1">
              <a:spcBef>
                <a:spcPct val="0"/>
              </a:spcBef>
              <a:spcAft>
                <a:spcPct val="0"/>
              </a:spcAft>
              <a:buClr>
                <a:srgbClr val="808080"/>
              </a:buClr>
              <a:buSzPct val="105000"/>
              <a:buFont typeface="Wingdings" pitchFamily="2" charset="2"/>
              <a:buChar char="§"/>
              <a:defRPr/>
            </a:pPr>
            <a:endParaRPr lang="de-DE" sz="1600">
              <a:solidFill>
                <a:srgbClr val="000000"/>
              </a:solidFill>
              <a:latin typeface="Arial"/>
              <a:cs typeface="Arial"/>
            </a:endParaRPr>
          </a:p>
          <a:p>
            <a:pPr marL="342900" lvl="1" indent="-342900" algn="just">
              <a:buClr>
                <a:srgbClr val="C00000"/>
              </a:buClr>
              <a:buSzPct val="105000"/>
              <a:buFont typeface="Wingdings" pitchFamily="2" charset="2"/>
              <a:buChar char="§"/>
            </a:pPr>
            <a:r>
              <a:rPr lang="de-DE"/>
              <a:t>Ergo: rückbezogene Betrachtung</a:t>
            </a:r>
          </a:p>
          <a:p>
            <a:pPr marL="342900" lvl="1" indent="-342900" algn="just">
              <a:buClr>
                <a:srgbClr val="C00000"/>
              </a:buClr>
              <a:buSzPct val="105000"/>
              <a:buFont typeface="Wingdings" pitchFamily="2" charset="2"/>
              <a:buChar char="§"/>
            </a:pPr>
            <a:endParaRPr lang="de-DE"/>
          </a:p>
          <a:p>
            <a:pPr marL="342900" lvl="1" indent="-342900" algn="just">
              <a:buClr>
                <a:srgbClr val="C00000"/>
              </a:buClr>
              <a:buSzPct val="105000"/>
              <a:buFont typeface="Wingdings" pitchFamily="2" charset="2"/>
              <a:buChar char="§"/>
            </a:pPr>
            <a:r>
              <a:rPr lang="de-DE"/>
              <a:t>Anhörung vorl. GlA? Ja, §§ 270f Abs. 3, 270b Abs. 3 InsO</a:t>
            </a:r>
          </a:p>
          <a:p>
            <a:pPr marL="0" lvl="1" indent="0" algn="just">
              <a:buClr>
                <a:srgbClr val="C00000"/>
              </a:buClr>
              <a:buSzPct val="105000"/>
            </a:pPr>
            <a:endParaRPr lang="de-DE"/>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31</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Tree>
    <p:extLst>
      <p:ext uri="{BB962C8B-B14F-4D97-AF65-F5344CB8AC3E}">
        <p14:creationId xmlns:p14="http://schemas.microsoft.com/office/powerpoint/2010/main" val="421142900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769938"/>
            <a:ext cx="837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lvl="0" eaLnBrk="1" hangingPunct="1">
              <a:spcBef>
                <a:spcPct val="50000"/>
              </a:spcBef>
              <a:defRPr/>
            </a:pPr>
            <a:r>
              <a:rPr lang="de-DE" sz="2400" b="1">
                <a:solidFill>
                  <a:srgbClr val="C00000"/>
                </a:solidFill>
              </a:rPr>
              <a:t>Aufhebung der vorl. Eigenverwaltung, § 270e InsO</a:t>
            </a:r>
            <a:endParaRPr kumimoji="0" lang="de-DE" sz="2400" b="1" i="0" u="none" strike="noStrike" kern="1200" cap="none" spc="0" normalizeH="0" baseline="0" noProof="0">
              <a:ln>
                <a:noFill/>
              </a:ln>
              <a:solidFill>
                <a:srgbClr val="C00000"/>
              </a:solidFill>
              <a:effectLst/>
              <a:uLnTx/>
              <a:uFillTx/>
              <a:latin typeface="Arial"/>
              <a:ea typeface="+mn-ea"/>
              <a:cs typeface="Arial"/>
            </a:endParaRPr>
          </a:p>
        </p:txBody>
      </p:sp>
      <p:sp>
        <p:nvSpPr>
          <p:cNvPr id="12" name="Textfeld 8"/>
          <p:cNvSpPr txBox="1">
            <a:spLocks noChangeArrowheads="1"/>
          </p:cNvSpPr>
          <p:nvPr/>
        </p:nvSpPr>
        <p:spPr bwMode="auto">
          <a:xfrm>
            <a:off x="445513" y="1691907"/>
            <a:ext cx="837813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342900" lvl="1" indent="-342900" algn="just">
              <a:buSzTx/>
              <a:buFont typeface="+mj-lt"/>
              <a:buAutoNum type="arabicParenBoth"/>
            </a:pPr>
            <a:r>
              <a:rPr lang="de-DE" sz="1600"/>
              <a:t>Die vorläufige Eigenverwaltung wird durch Bestellung eines vorläufigen Insolvenz-verwalters aufgehoben, wenn</a:t>
            </a:r>
          </a:p>
          <a:p>
            <a:pPr marL="342900" lvl="1" indent="-342900" algn="just">
              <a:buSzTx/>
              <a:buFont typeface="+mj-lt"/>
              <a:buAutoNum type="arabicParenBoth"/>
            </a:pPr>
            <a:endParaRPr lang="de-DE" sz="600"/>
          </a:p>
          <a:p>
            <a:pPr marL="723900" lvl="1" indent="-368300" algn="just">
              <a:buSzTx/>
              <a:buFont typeface="+mj-lt"/>
              <a:buAutoNum type="arabicPeriod"/>
            </a:pPr>
            <a:r>
              <a:rPr lang="de-DE" sz="1400"/>
              <a:t>der Schuldner in </a:t>
            </a:r>
            <a:r>
              <a:rPr lang="de-DE" sz="1400" b="1"/>
              <a:t>schwerwiegender Weise</a:t>
            </a:r>
            <a:r>
              <a:rPr lang="de-DE" sz="1400"/>
              <a:t> gegen insolvenzrechtliche Pflichten verstößt oder sich auf sonstige Weise zeigt, dass er </a:t>
            </a:r>
            <a:r>
              <a:rPr lang="de-DE" sz="1400" b="1"/>
              <a:t>nicht bereit oder in der Lage ist, seine Geschäftsführung am Interesse der Gläubiger auszurichten</a:t>
            </a:r>
            <a:r>
              <a:rPr lang="de-DE" sz="1400"/>
              <a:t>, insbesondere, wenn sich er-weist, dass</a:t>
            </a:r>
          </a:p>
          <a:p>
            <a:pPr marL="723900" lvl="1" indent="-368300" algn="just">
              <a:buSzTx/>
              <a:buFont typeface="+mj-lt"/>
              <a:buAutoNum type="arabicPeriod"/>
            </a:pPr>
            <a:endParaRPr lang="de-DE" sz="200"/>
          </a:p>
          <a:p>
            <a:pPr marL="0" lvl="1" indent="0" algn="just">
              <a:buSzTx/>
            </a:pPr>
            <a:endParaRPr lang="de-DE" sz="200"/>
          </a:p>
          <a:p>
            <a:pPr marL="1079500" lvl="1" indent="-355600" algn="just">
              <a:buSzTx/>
              <a:buFont typeface="+mj-lt"/>
              <a:buAutoNum type="alphaLcParenR"/>
            </a:pPr>
            <a:r>
              <a:rPr lang="de-DE" sz="1400"/>
              <a:t>der Schuldner die Eigenverwaltungsplanung in </a:t>
            </a:r>
            <a:r>
              <a:rPr lang="de-DE" sz="1400" b="1"/>
              <a:t>wesentlichen</a:t>
            </a:r>
            <a:r>
              <a:rPr lang="de-DE" sz="1400"/>
              <a:t> Punkten auf unzutreffende Tatsachen gestützt hat oder seinen Pflichten nach § 270c Absatz 2 nicht nachkommt,</a:t>
            </a:r>
          </a:p>
          <a:p>
            <a:pPr marL="1079500" lvl="1" indent="-355600" algn="just">
              <a:buSzTx/>
              <a:buFont typeface="+mj-lt"/>
              <a:buAutoNum type="alphaLcParenR"/>
            </a:pPr>
            <a:r>
              <a:rPr lang="de-DE" sz="1400"/>
              <a:t>die Rechnungslegung und Buchführung </a:t>
            </a:r>
            <a:r>
              <a:rPr lang="de-DE" sz="1400" b="1"/>
              <a:t>so unvollständig oder mangelhaft </a:t>
            </a:r>
            <a:r>
              <a:rPr lang="de-DE" sz="1400"/>
              <a:t>sind, dass sie keine Beurteilung der Eigenverwaltungsplanung, insbesondere des Finanzplans, ermöglichen,</a:t>
            </a:r>
          </a:p>
          <a:p>
            <a:pPr marL="1079500" lvl="1" indent="-355600" algn="just">
              <a:buSzTx/>
              <a:buFont typeface="+mj-lt"/>
              <a:buAutoNum type="alphaLcParenR"/>
            </a:pPr>
            <a:r>
              <a:rPr lang="de-DE" sz="1400"/>
              <a:t>Haftungsansprüche des Schuldners gegen amtierende oder ehemalige Mitglieder seiner Organe bestehen, deren Durchsetzung in der Eigenverwaltung erschwert werden könnte,</a:t>
            </a:r>
          </a:p>
          <a:p>
            <a:pPr marL="342900" lvl="1" indent="-342900" algn="just">
              <a:buSzTx/>
              <a:buFont typeface="+mj-lt"/>
              <a:buAutoNum type="arabicParenBoth"/>
            </a:pPr>
            <a:endParaRPr lang="de-DE" sz="200"/>
          </a:p>
          <a:p>
            <a:pPr marL="723900" lvl="1" indent="-368300" algn="just">
              <a:buSzTx/>
              <a:buFont typeface="+mj-lt"/>
              <a:buAutoNum type="arabicPeriod" startAt="2"/>
            </a:pPr>
            <a:r>
              <a:rPr lang="de-DE" sz="1400"/>
              <a:t>Mängel der Eigenverwaltungsplanung nicht innerhalb der gemäß § 270b Absatz 1 Satz 2 gesetzten Frist behoben werden,</a:t>
            </a:r>
          </a:p>
          <a:p>
            <a:pPr marL="723900" lvl="1" indent="-368300" algn="just">
              <a:buSzTx/>
              <a:buFont typeface="+mj-lt"/>
              <a:buAutoNum type="arabicPeriod" startAt="2"/>
            </a:pPr>
            <a:endParaRPr lang="de-DE" sz="600"/>
          </a:p>
          <a:p>
            <a:pPr marL="723900" lvl="1" indent="-368300" algn="just">
              <a:buSzTx/>
              <a:buFont typeface="+mj-lt"/>
              <a:buAutoNum type="arabicPeriod" startAt="2"/>
            </a:pPr>
            <a:r>
              <a:rPr lang="de-DE" sz="1400" b="1"/>
              <a:t>die Erreichung des Eigenverwaltungsziels</a:t>
            </a:r>
            <a:r>
              <a:rPr lang="de-DE" sz="1400"/>
              <a:t>, insbesondere eine angestrebte Sanierung sich als </a:t>
            </a:r>
            <a:r>
              <a:rPr lang="de-DE" sz="1400" b="1"/>
              <a:t>aussichtslos</a:t>
            </a:r>
            <a:r>
              <a:rPr lang="de-DE" sz="1400"/>
              <a:t> erweist,</a:t>
            </a:r>
          </a:p>
          <a:p>
            <a:pPr marL="723900" lvl="1" indent="-368300" algn="just">
              <a:buSzTx/>
              <a:buFont typeface="+mj-lt"/>
              <a:buAutoNum type="arabicPeriod" startAt="2"/>
            </a:pPr>
            <a:endParaRPr lang="de-DE" sz="600"/>
          </a:p>
          <a:p>
            <a:pPr marL="0" lvl="1" indent="0" algn="just">
              <a:buSzTx/>
            </a:pPr>
            <a:endParaRPr lang="de-DE"/>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32</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Tree>
    <p:extLst>
      <p:ext uri="{BB962C8B-B14F-4D97-AF65-F5344CB8AC3E}">
        <p14:creationId xmlns:p14="http://schemas.microsoft.com/office/powerpoint/2010/main" val="205782329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769938"/>
            <a:ext cx="837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lvl="0" eaLnBrk="1" hangingPunct="1">
              <a:spcBef>
                <a:spcPct val="50000"/>
              </a:spcBef>
              <a:defRPr/>
            </a:pPr>
            <a:r>
              <a:rPr lang="de-DE" sz="2400" b="1">
                <a:solidFill>
                  <a:srgbClr val="C00000"/>
                </a:solidFill>
              </a:rPr>
              <a:t>Aufhebung der vorl. Eigenverwaltung, § 270e InsO</a:t>
            </a:r>
            <a:endParaRPr kumimoji="0" lang="de-DE" sz="2400" b="1" i="0" u="none" strike="noStrike" kern="1200" cap="none" spc="0" normalizeH="0" baseline="0" noProof="0">
              <a:ln>
                <a:noFill/>
              </a:ln>
              <a:solidFill>
                <a:srgbClr val="C00000"/>
              </a:solidFill>
              <a:effectLst/>
              <a:uLnTx/>
              <a:uFillTx/>
              <a:latin typeface="Arial"/>
              <a:ea typeface="+mn-ea"/>
              <a:cs typeface="Arial"/>
            </a:endParaRPr>
          </a:p>
        </p:txBody>
      </p:sp>
      <p:sp>
        <p:nvSpPr>
          <p:cNvPr id="12" name="Textfeld 8"/>
          <p:cNvSpPr txBox="1">
            <a:spLocks noChangeArrowheads="1"/>
          </p:cNvSpPr>
          <p:nvPr/>
        </p:nvSpPr>
        <p:spPr bwMode="auto">
          <a:xfrm>
            <a:off x="445513" y="1691907"/>
            <a:ext cx="837813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723900" lvl="1" indent="-368300" algn="just">
              <a:buSzTx/>
              <a:buFont typeface="+mj-lt"/>
              <a:buAutoNum type="arabicPeriod" startAt="4"/>
            </a:pPr>
            <a:r>
              <a:rPr lang="de-DE" sz="1400"/>
              <a:t>der vorläufige Sachwalter dies mit Zustimmung des vorläufigen Gläubigerausschusses oder der vorläufige Gläubigerausschuss dies beantragt</a:t>
            </a:r>
            <a:r>
              <a:rPr lang="de-DE" sz="1400" smtClean="0"/>
              <a:t>,</a:t>
            </a:r>
          </a:p>
          <a:p>
            <a:pPr marL="723900" lvl="1" indent="-368300" algn="just">
              <a:buSzTx/>
              <a:buFont typeface="+mj-lt"/>
              <a:buAutoNum type="arabicPeriod" startAt="4"/>
            </a:pPr>
            <a:endParaRPr lang="de-DE" sz="600"/>
          </a:p>
          <a:p>
            <a:pPr marL="723900" lvl="1" indent="-368300" algn="just">
              <a:buSzTx/>
              <a:buFont typeface="+mj-lt"/>
              <a:buAutoNum type="arabicPeriod" startAt="4"/>
            </a:pPr>
            <a:r>
              <a:rPr lang="de-DE" sz="1400" smtClean="0"/>
              <a:t>der </a:t>
            </a:r>
            <a:r>
              <a:rPr lang="de-DE" sz="1400"/>
              <a:t>Schuldner dies beantragt.</a:t>
            </a:r>
          </a:p>
          <a:p>
            <a:pPr marL="342900" lvl="1" indent="-342900" algn="just">
              <a:buSzTx/>
              <a:buFont typeface="+mj-lt"/>
              <a:buAutoNum type="arabicParenBoth"/>
            </a:pPr>
            <a:endParaRPr lang="de-DE" sz="1300"/>
          </a:p>
          <a:p>
            <a:pPr marL="342900" lvl="1" indent="-342900" algn="just">
              <a:buSzTx/>
              <a:buFont typeface="+mj-lt"/>
              <a:buAutoNum type="arabicParenBoth" startAt="2"/>
            </a:pPr>
            <a:r>
              <a:rPr lang="de-DE" sz="1600"/>
              <a:t>Die vorläufige Eigenverwaltung wird durch Bestellung eines vorläufigen Insolvenzver-walters zudem aufgehoben, wenn ein absonderungsberechtigter Gläubiger oder Insolvenzgläubiger die Aufhebung beantragt und glaubhaft macht, dass die Voraus-setzungen für eine Anordnung der vorläufigen Eigenverwaltung nicht vorliegen und ihm durch die Eigenverwaltung erhebliche Nachteile drohen. Vor der Entscheidung über den Antrag ist der Schuldner zu hören. Gegen die Entscheidung steht dem Gläubiger und dem Schuldner die sofortige Beschwerde zu.</a:t>
            </a:r>
          </a:p>
          <a:p>
            <a:pPr marL="342900" lvl="1" indent="-342900" algn="just">
              <a:buSzTx/>
              <a:buFont typeface="+mj-lt"/>
              <a:buAutoNum type="arabicParenBoth" startAt="2"/>
            </a:pPr>
            <a:endParaRPr lang="de-DE" sz="1300"/>
          </a:p>
          <a:p>
            <a:pPr marL="342900" lvl="1" indent="-342900" algn="just">
              <a:buSzTx/>
              <a:buFont typeface="+mj-lt"/>
              <a:buAutoNum type="arabicParenBoth" startAt="2"/>
            </a:pPr>
            <a:r>
              <a:rPr lang="de-DE" sz="1600"/>
              <a:t>Zum vorläufigen Insolvenzverwalter kann der bisherige vorläufige Sachwalter bestellt werden.</a:t>
            </a:r>
          </a:p>
          <a:p>
            <a:pPr marL="342900" lvl="1" indent="-342900" algn="just">
              <a:buSzTx/>
              <a:buFont typeface="+mj-lt"/>
              <a:buAutoNum type="arabicParenBoth" startAt="2"/>
            </a:pPr>
            <a:endParaRPr lang="de-DE" sz="1300"/>
          </a:p>
          <a:p>
            <a:pPr marL="342900" lvl="1" indent="-342900" algn="just">
              <a:buSzTx/>
              <a:buFont typeface="+mj-lt"/>
              <a:buAutoNum type="arabicParenBoth" startAt="2"/>
            </a:pPr>
            <a:r>
              <a:rPr lang="de-DE" sz="1600"/>
              <a:t>Dem vorläufigen Gläubigerausschuss ist vor Erlass der Entscheidung nach Absatz 1 Nummer 1 oder 3 Gelegenheit zur Äußerung zu geben. § 270b Absatz 3 Satz 2 gilt entsprechend. Bestellt das Gericht einen vorläufigen Insolvenzverwalter, sind die Gründe hierfür schriftlich darzulegen. 4§ 27 Absatz 2 Nummer 4 gilt entsprechend.</a:t>
            </a:r>
            <a:endParaRPr lang="de-DE"/>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33</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Tree>
    <p:extLst>
      <p:ext uri="{BB962C8B-B14F-4D97-AF65-F5344CB8AC3E}">
        <p14:creationId xmlns:p14="http://schemas.microsoft.com/office/powerpoint/2010/main" val="125015020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769938"/>
            <a:ext cx="837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lvl="0" eaLnBrk="1" hangingPunct="1">
              <a:spcBef>
                <a:spcPct val="50000"/>
              </a:spcBef>
              <a:defRPr/>
            </a:pPr>
            <a:r>
              <a:rPr lang="de-DE" sz="2400" b="1" smtClean="0">
                <a:solidFill>
                  <a:srgbClr val="C00000"/>
                </a:solidFill>
              </a:rPr>
              <a:t>Schaubild: Aufhebung der vorl. Eigenverwaltung  </a:t>
            </a:r>
            <a:endParaRPr kumimoji="0" lang="de-DE" sz="2400" b="1" i="0" u="none" strike="noStrike" kern="1200" cap="none" spc="0" normalizeH="0" baseline="0" noProof="0">
              <a:ln>
                <a:noFill/>
              </a:ln>
              <a:solidFill>
                <a:srgbClr val="C00000"/>
              </a:solidFill>
              <a:effectLst/>
              <a:uLnTx/>
              <a:uFillTx/>
              <a:latin typeface="Arial"/>
              <a:ea typeface="+mn-ea"/>
              <a:cs typeface="Arial"/>
            </a:endParaRPr>
          </a:p>
        </p:txBody>
      </p:sp>
      <p:sp>
        <p:nvSpPr>
          <p:cNvPr id="12" name="Textfeld 8"/>
          <p:cNvSpPr txBox="1">
            <a:spLocks noChangeArrowheads="1"/>
          </p:cNvSpPr>
          <p:nvPr/>
        </p:nvSpPr>
        <p:spPr bwMode="auto">
          <a:xfrm>
            <a:off x="445513" y="1691907"/>
            <a:ext cx="83781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0" lvl="0" indent="0" eaLnBrk="1" hangingPunct="1">
              <a:buClr>
                <a:srgbClr val="C00000"/>
              </a:buClr>
              <a:buSzPct val="105000"/>
            </a:pPr>
            <a:r>
              <a:rPr lang="de-DE" b="1">
                <a:solidFill>
                  <a:srgbClr val="000000"/>
                </a:solidFill>
                <a:latin typeface="Arial"/>
                <a:cs typeface="Arial"/>
              </a:rPr>
              <a:t>Abs. </a:t>
            </a:r>
            <a:r>
              <a:rPr lang="de-DE" b="1" smtClean="0">
                <a:solidFill>
                  <a:srgbClr val="000000"/>
                </a:solidFill>
                <a:latin typeface="Arial"/>
                <a:cs typeface="Arial"/>
              </a:rPr>
              <a:t>1</a:t>
            </a:r>
            <a:endParaRPr lang="de-DE" sz="1600" b="1" i="1">
              <a:solidFill>
                <a:srgbClr val="000000"/>
              </a:solidFill>
              <a:latin typeface="Arial"/>
              <a:cs typeface="Arial"/>
            </a:endParaRP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34</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
        <p:nvSpPr>
          <p:cNvPr id="5" name="Textfeld 8"/>
          <p:cNvSpPr txBox="1">
            <a:spLocks noChangeArrowheads="1"/>
          </p:cNvSpPr>
          <p:nvPr/>
        </p:nvSpPr>
        <p:spPr bwMode="auto">
          <a:xfrm>
            <a:off x="1306438" y="1702549"/>
            <a:ext cx="83781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0" lvl="0" indent="0" eaLnBrk="1" hangingPunct="1">
              <a:buClr>
                <a:srgbClr val="C00000"/>
              </a:buClr>
              <a:buSzPct val="105000"/>
            </a:pPr>
            <a:r>
              <a:rPr lang="de-DE" smtClean="0">
                <a:solidFill>
                  <a:srgbClr val="000000"/>
                </a:solidFill>
                <a:latin typeface="Arial"/>
                <a:cs typeface="Arial"/>
              </a:rPr>
              <a:t>Nr</a:t>
            </a:r>
            <a:r>
              <a:rPr lang="de-DE">
                <a:solidFill>
                  <a:srgbClr val="000000"/>
                </a:solidFill>
                <a:latin typeface="Arial"/>
                <a:cs typeface="Arial"/>
              </a:rPr>
              <a:t>. </a:t>
            </a:r>
            <a:r>
              <a:rPr lang="de-DE" smtClean="0">
                <a:solidFill>
                  <a:srgbClr val="000000"/>
                </a:solidFill>
                <a:latin typeface="Arial"/>
                <a:cs typeface="Arial"/>
              </a:rPr>
              <a:t>1	schwerwiegender Pflichtverstoß</a:t>
            </a:r>
          </a:p>
          <a:p>
            <a:pPr marL="0" lvl="0" indent="0" eaLnBrk="1" hangingPunct="1">
              <a:buClr>
                <a:srgbClr val="C00000"/>
              </a:buClr>
              <a:buSzPct val="105000"/>
            </a:pPr>
            <a:r>
              <a:rPr lang="de-DE" smtClean="0">
                <a:solidFill>
                  <a:srgbClr val="000000"/>
                </a:solidFill>
                <a:latin typeface="Arial"/>
                <a:cs typeface="Arial"/>
              </a:rPr>
              <a:t>	fehlende Gläubigerinteressenorientierung        </a:t>
            </a:r>
            <a:r>
              <a:rPr lang="de-DE">
                <a:solidFill>
                  <a:srgbClr val="000000"/>
                </a:solidFill>
                <a:latin typeface="Arial"/>
                <a:cs typeface="Arial"/>
              </a:rPr>
              <a:t>		</a:t>
            </a:r>
            <a:endParaRPr lang="de-DE" sz="1600" i="1">
              <a:solidFill>
                <a:srgbClr val="000000"/>
              </a:solidFill>
              <a:latin typeface="Arial"/>
              <a:cs typeface="Arial"/>
            </a:endParaRPr>
          </a:p>
        </p:txBody>
      </p:sp>
      <p:sp>
        <p:nvSpPr>
          <p:cNvPr id="6" name="Textfeld 8"/>
          <p:cNvSpPr txBox="1">
            <a:spLocks noChangeArrowheads="1"/>
          </p:cNvSpPr>
          <p:nvPr/>
        </p:nvSpPr>
        <p:spPr bwMode="auto">
          <a:xfrm>
            <a:off x="1306438" y="3882681"/>
            <a:ext cx="837813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0" lvl="0" indent="0" eaLnBrk="1" hangingPunct="1">
              <a:buClr>
                <a:srgbClr val="C00000"/>
              </a:buClr>
              <a:buSzPct val="105000"/>
            </a:pPr>
            <a:r>
              <a:rPr lang="de-DE" smtClean="0">
                <a:solidFill>
                  <a:srgbClr val="000000"/>
                </a:solidFill>
                <a:latin typeface="Arial"/>
                <a:cs typeface="Arial"/>
              </a:rPr>
              <a:t>Nr. 2	Fehlende Mängelbeseitigung trotz Fristsetzung</a:t>
            </a:r>
          </a:p>
          <a:p>
            <a:pPr marL="0" lvl="0" indent="0" eaLnBrk="1" hangingPunct="1">
              <a:buClr>
                <a:srgbClr val="C00000"/>
              </a:buClr>
              <a:buSzPct val="105000"/>
            </a:pPr>
            <a:r>
              <a:rPr lang="de-DE" smtClean="0">
                <a:solidFill>
                  <a:srgbClr val="000000"/>
                </a:solidFill>
                <a:latin typeface="Arial"/>
                <a:cs typeface="Arial"/>
              </a:rPr>
              <a:t>Nr. 3 	Aussichtslosigkeit der Zielerreichung</a:t>
            </a:r>
          </a:p>
          <a:p>
            <a:pPr marL="0" lvl="0" indent="0" eaLnBrk="1" hangingPunct="1">
              <a:buClr>
                <a:srgbClr val="C00000"/>
              </a:buClr>
              <a:buSzPct val="105000"/>
            </a:pPr>
            <a:r>
              <a:rPr lang="de-DE" smtClean="0">
                <a:solidFill>
                  <a:srgbClr val="000000"/>
                </a:solidFill>
                <a:latin typeface="Arial"/>
                <a:cs typeface="Arial"/>
              </a:rPr>
              <a:t>Nr. 4 </a:t>
            </a:r>
            <a:r>
              <a:rPr lang="de-DE" smtClean="0">
                <a:solidFill>
                  <a:srgbClr val="C00000"/>
                </a:solidFill>
                <a:latin typeface="Arial"/>
                <a:cs typeface="Arial"/>
              </a:rPr>
              <a:t>	</a:t>
            </a:r>
            <a:r>
              <a:rPr lang="de-DE" smtClean="0">
                <a:latin typeface="Arial"/>
                <a:cs typeface="Arial"/>
              </a:rPr>
              <a:t>Antrag vorl. Sachwalter mit Zustimmung vorl. GLA</a:t>
            </a:r>
          </a:p>
          <a:p>
            <a:pPr marL="895350" lvl="0" indent="0" eaLnBrk="1" hangingPunct="1">
              <a:buClr>
                <a:srgbClr val="C00000"/>
              </a:buClr>
              <a:buSzPct val="105000"/>
            </a:pPr>
            <a:r>
              <a:rPr lang="de-DE" smtClean="0">
                <a:latin typeface="Arial"/>
                <a:cs typeface="Arial"/>
              </a:rPr>
              <a:t>Antrag vorl. Gläubigerausschuss</a:t>
            </a:r>
          </a:p>
          <a:p>
            <a:pPr marL="0" lvl="0" indent="0" eaLnBrk="1" hangingPunct="1">
              <a:buClr>
                <a:srgbClr val="C00000"/>
              </a:buClr>
              <a:buSzPct val="105000"/>
            </a:pPr>
            <a:r>
              <a:rPr lang="de-DE" smtClean="0">
                <a:latin typeface="Arial"/>
                <a:cs typeface="Arial"/>
              </a:rPr>
              <a:t>Nr. 5	Antrag Schuldner</a:t>
            </a:r>
            <a:r>
              <a:rPr lang="de-DE" smtClean="0">
                <a:solidFill>
                  <a:srgbClr val="C00000"/>
                </a:solidFill>
                <a:latin typeface="Arial"/>
                <a:cs typeface="Arial"/>
              </a:rPr>
              <a:t>  </a:t>
            </a:r>
          </a:p>
        </p:txBody>
      </p:sp>
      <p:sp>
        <p:nvSpPr>
          <p:cNvPr id="8" name="Rectangle 14"/>
          <p:cNvSpPr>
            <a:spLocks noChangeArrowheads="1"/>
          </p:cNvSpPr>
          <p:nvPr/>
        </p:nvSpPr>
        <p:spPr bwMode="gray">
          <a:xfrm>
            <a:off x="3923928" y="2529503"/>
            <a:ext cx="4944645" cy="1141243"/>
          </a:xfrm>
          <a:prstGeom prst="rect">
            <a:avLst/>
          </a:prstGeom>
          <a:solidFill>
            <a:schemeClr val="bg1"/>
          </a:solidFill>
          <a:ln w="12700">
            <a:solidFill>
              <a:srgbClr val="C0C0C0"/>
            </a:solidFill>
            <a:miter lim="800000"/>
          </a:ln>
          <a:effectLst>
            <a:outerShdw blurRad="127000" dist="63500" dir="2700000" algn="tl" rotWithShape="0">
              <a:prstClr val="black">
                <a:alpha val="40000"/>
              </a:prstClr>
            </a:outerShdw>
          </a:effectLst>
        </p:spPr>
        <p:txBody>
          <a:bodyPr lIns="108000" tIns="72000" rIns="360000" bIns="72000" anchor="ctr"/>
          <a:lstStyle/>
          <a:p>
            <a:pPr marL="625475" indent="-444500" fontAlgn="auto">
              <a:spcBef>
                <a:spcPct val="0"/>
              </a:spcBef>
              <a:spcAft>
                <a:spcPct val="0"/>
              </a:spcAft>
              <a:buClr>
                <a:srgbClr val="C00000"/>
              </a:buClr>
              <a:buSzPct val="105000"/>
              <a:buFont typeface="Wingdings" pitchFamily="2" charset="2"/>
              <a:buChar char="§"/>
            </a:pPr>
            <a:r>
              <a:rPr lang="de-DE" sz="1600" smtClean="0">
                <a:solidFill>
                  <a:srgbClr val="000000"/>
                </a:solidFill>
                <a:latin typeface="Arial" panose="020B0604020202020204" pitchFamily="34" charset="0"/>
              </a:rPr>
              <a:t>Planung </a:t>
            </a:r>
            <a:r>
              <a:rPr lang="de-DE" sz="1600">
                <a:solidFill>
                  <a:srgbClr val="000000"/>
                </a:solidFill>
                <a:latin typeface="Arial" panose="020B0604020202020204" pitchFamily="34" charset="0"/>
              </a:rPr>
              <a:t>in wesentlichen Punkten falsch</a:t>
            </a:r>
          </a:p>
          <a:p>
            <a:pPr marL="625475" indent="-444500" fontAlgn="auto">
              <a:spcBef>
                <a:spcPct val="0"/>
              </a:spcBef>
              <a:spcAft>
                <a:spcPct val="0"/>
              </a:spcAft>
              <a:buClr>
                <a:srgbClr val="C00000"/>
              </a:buClr>
              <a:buSzPct val="105000"/>
              <a:buFont typeface="Wingdings" pitchFamily="2" charset="2"/>
              <a:buChar char="§"/>
            </a:pPr>
            <a:r>
              <a:rPr lang="de-DE" sz="1600" smtClean="0">
                <a:solidFill>
                  <a:srgbClr val="000000"/>
                </a:solidFill>
                <a:latin typeface="Arial" panose="020B0604020202020204" pitchFamily="34" charset="0"/>
              </a:rPr>
              <a:t>Änderungen </a:t>
            </a:r>
            <a:r>
              <a:rPr lang="de-DE" sz="1600">
                <a:solidFill>
                  <a:srgbClr val="000000"/>
                </a:solidFill>
                <a:latin typeface="Arial" panose="020B0604020202020204" pitchFamily="34" charset="0"/>
              </a:rPr>
              <a:t>nicht mitgeteilt </a:t>
            </a:r>
          </a:p>
          <a:p>
            <a:pPr marL="625475" indent="-444500" fontAlgn="auto">
              <a:spcBef>
                <a:spcPct val="0"/>
              </a:spcBef>
              <a:spcAft>
                <a:spcPct val="0"/>
              </a:spcAft>
              <a:buClr>
                <a:srgbClr val="C00000"/>
              </a:buClr>
              <a:buSzPct val="105000"/>
              <a:buFont typeface="Wingdings" pitchFamily="2" charset="2"/>
              <a:buChar char="§"/>
            </a:pPr>
            <a:r>
              <a:rPr lang="de-DE" sz="1600" smtClean="0">
                <a:solidFill>
                  <a:srgbClr val="000000"/>
                </a:solidFill>
                <a:latin typeface="Arial" panose="020B0604020202020204" pitchFamily="34" charset="0"/>
              </a:rPr>
              <a:t>Kausale </a:t>
            </a:r>
            <a:r>
              <a:rPr lang="de-DE" sz="1600">
                <a:solidFill>
                  <a:srgbClr val="000000"/>
                </a:solidFill>
                <a:latin typeface="Arial" panose="020B0604020202020204" pitchFamily="34" charset="0"/>
              </a:rPr>
              <a:t>Mängel der </a:t>
            </a:r>
            <a:r>
              <a:rPr lang="de-DE" sz="1600" smtClean="0">
                <a:solidFill>
                  <a:srgbClr val="000000"/>
                </a:solidFill>
                <a:latin typeface="Arial" panose="020B0604020202020204" pitchFamily="34" charset="0"/>
              </a:rPr>
              <a:t>Buchhaltung</a:t>
            </a:r>
            <a:endParaRPr lang="de-DE" sz="1600">
              <a:solidFill>
                <a:srgbClr val="000000"/>
              </a:solidFill>
              <a:latin typeface="Arial" panose="020B0604020202020204" pitchFamily="34" charset="0"/>
            </a:endParaRPr>
          </a:p>
        </p:txBody>
      </p:sp>
      <p:cxnSp>
        <p:nvCxnSpPr>
          <p:cNvPr id="3" name="Gerade Verbindung mit Pfeil 2"/>
          <p:cNvCxnSpPr/>
          <p:nvPr/>
        </p:nvCxnSpPr>
        <p:spPr>
          <a:xfrm flipH="1">
            <a:off x="3131840" y="2420888"/>
            <a:ext cx="0" cy="792088"/>
          </a:xfrm>
          <a:prstGeom prst="straightConnector1">
            <a:avLst/>
          </a:prstGeom>
          <a:ln w="571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a:off x="3131840" y="3184812"/>
            <a:ext cx="720080" cy="0"/>
          </a:xfrm>
          <a:prstGeom prst="line">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Rectangle 14"/>
          <p:cNvSpPr>
            <a:spLocks noChangeArrowheads="1"/>
          </p:cNvSpPr>
          <p:nvPr/>
        </p:nvSpPr>
        <p:spPr bwMode="gray">
          <a:xfrm>
            <a:off x="6428686" y="4957062"/>
            <a:ext cx="2439887" cy="728274"/>
          </a:xfrm>
          <a:prstGeom prst="rect">
            <a:avLst/>
          </a:prstGeom>
          <a:solidFill>
            <a:schemeClr val="bg1"/>
          </a:solidFill>
          <a:ln w="12700">
            <a:solidFill>
              <a:srgbClr val="C0C0C0"/>
            </a:solidFill>
            <a:miter lim="800000"/>
          </a:ln>
          <a:effectLst>
            <a:outerShdw blurRad="127000" dist="63500" dir="2700000" algn="tl" rotWithShape="0">
              <a:prstClr val="black">
                <a:alpha val="40000"/>
              </a:prstClr>
            </a:outerShdw>
          </a:effectLst>
        </p:spPr>
        <p:txBody>
          <a:bodyPr lIns="108000" tIns="72000" rIns="360000" bIns="72000" anchor="ctr"/>
          <a:lstStyle/>
          <a:p>
            <a:pPr marL="180975" indent="-90488" algn="ctr" fontAlgn="auto">
              <a:spcBef>
                <a:spcPct val="0"/>
              </a:spcBef>
              <a:spcAft>
                <a:spcPct val="0"/>
              </a:spcAft>
              <a:buClr>
                <a:srgbClr val="C00000"/>
              </a:buClr>
              <a:buSzPct val="105000"/>
            </a:pPr>
            <a:r>
              <a:rPr lang="de-DE" sz="1600" smtClean="0">
                <a:solidFill>
                  <a:srgbClr val="000000"/>
                </a:solidFill>
                <a:latin typeface="Arial" panose="020B0604020202020204" pitchFamily="34" charset="0"/>
              </a:rPr>
              <a:t>i.d.R. Anhörung vorl. GLA, §§ 170c IV 2, 270b III 2</a:t>
            </a:r>
            <a:endParaRPr lang="de-DE" sz="1600">
              <a:solidFill>
                <a:srgbClr val="000000"/>
              </a:solidFill>
              <a:latin typeface="Arial" panose="020B0604020202020204" pitchFamily="34" charset="0"/>
            </a:endParaRPr>
          </a:p>
        </p:txBody>
      </p:sp>
      <p:cxnSp>
        <p:nvCxnSpPr>
          <p:cNvPr id="15" name="Gerader Verbinder 14"/>
          <p:cNvCxnSpPr/>
          <p:nvPr/>
        </p:nvCxnSpPr>
        <p:spPr>
          <a:xfrm>
            <a:off x="6228184" y="4365104"/>
            <a:ext cx="1923591" cy="0"/>
          </a:xfrm>
          <a:prstGeom prst="line">
            <a:avLst/>
          </a:prstGeom>
          <a:ln w="57150">
            <a:solidFill>
              <a:srgbClr val="CC0000"/>
            </a:solidFill>
          </a:ln>
        </p:spPr>
        <p:style>
          <a:lnRef idx="1">
            <a:schemeClr val="dk1"/>
          </a:lnRef>
          <a:fillRef idx="0">
            <a:schemeClr val="dk1"/>
          </a:fillRef>
          <a:effectRef idx="0">
            <a:schemeClr val="dk1"/>
          </a:effectRef>
          <a:fontRef idx="minor">
            <a:schemeClr val="tx1"/>
          </a:fontRef>
        </p:style>
      </p:cxnSp>
      <p:cxnSp>
        <p:nvCxnSpPr>
          <p:cNvPr id="18" name="Gerader Verbinder 17"/>
          <p:cNvCxnSpPr/>
          <p:nvPr/>
        </p:nvCxnSpPr>
        <p:spPr>
          <a:xfrm flipH="1">
            <a:off x="8128385" y="4339901"/>
            <a:ext cx="0" cy="554462"/>
          </a:xfrm>
          <a:prstGeom prst="line">
            <a:avLst/>
          </a:prstGeom>
          <a:ln w="57150">
            <a:solidFill>
              <a:srgbClr val="CC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flipH="1">
            <a:off x="8100392" y="3789040"/>
            <a:ext cx="0" cy="416575"/>
          </a:xfrm>
          <a:prstGeom prst="line">
            <a:avLst/>
          </a:prstGeom>
          <a:ln w="57150">
            <a:solidFill>
              <a:srgbClr val="CC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5244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grpId="1" nodeType="withEffec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22" presetClass="entr" presetSubtype="8" fill="hold" grpId="0" nodeType="clickEffec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indefinite"/>
                            </p:stCondLst>
                          </p:cTn>
                        </p:par>
                        <p:par>
                          <p:cTn id="22" fill="hold" nodeType="afterGroup">
                            <p:stCondLst>
                              <p:cond delay="0"/>
                            </p:stCondLst>
                            <p:childTnLst>
                              <p:par>
                                <p:cTn id="23" presetID="22" presetClass="entr" presetSubtype="1" fill="hold" nodeType="clickEffec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par>
                                <p:cTn id="26" presetID="22" presetClass="entr" presetSubtype="1" fill="hold" nodeType="withEffec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par>
                                <p:cTn id="29" presetID="22" presetClass="entr" presetSubtype="1" fill="hold" nodeType="withEffec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par>
                                <p:cTn id="32" presetID="22" presetClass="entr" presetSubtype="1" fill="hold" grpId="2" nodeType="withEffec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1" animBg="1"/>
      <p:bldP spid="14" grpId="2"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769938"/>
            <a:ext cx="837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lvl="0" eaLnBrk="1" hangingPunct="1">
              <a:spcBef>
                <a:spcPct val="50000"/>
              </a:spcBef>
              <a:defRPr/>
            </a:pPr>
            <a:r>
              <a:rPr lang="de-DE" sz="2400" b="1" smtClean="0">
                <a:solidFill>
                  <a:srgbClr val="C00000"/>
                </a:solidFill>
              </a:rPr>
              <a:t>Schaubild: Aufhebung der vorl. Eigenverwaltung  </a:t>
            </a:r>
            <a:endParaRPr kumimoji="0" lang="de-DE" sz="2400" b="1" i="0" u="none" strike="noStrike" kern="1200" cap="none" spc="0" normalizeH="0" baseline="0" noProof="0">
              <a:ln>
                <a:noFill/>
              </a:ln>
              <a:solidFill>
                <a:srgbClr val="C00000"/>
              </a:solidFill>
              <a:effectLst/>
              <a:uLnTx/>
              <a:uFillTx/>
              <a:latin typeface="Arial"/>
              <a:ea typeface="+mn-ea"/>
              <a:cs typeface="Arial"/>
            </a:endParaRPr>
          </a:p>
        </p:txBody>
      </p:sp>
      <p:sp>
        <p:nvSpPr>
          <p:cNvPr id="12" name="Textfeld 8"/>
          <p:cNvSpPr txBox="1">
            <a:spLocks noChangeArrowheads="1"/>
          </p:cNvSpPr>
          <p:nvPr/>
        </p:nvSpPr>
        <p:spPr bwMode="auto">
          <a:xfrm>
            <a:off x="445513" y="1691907"/>
            <a:ext cx="83781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0" lvl="0" indent="0" eaLnBrk="1" hangingPunct="1">
              <a:buClr>
                <a:srgbClr val="C00000"/>
              </a:buClr>
              <a:buSzPct val="105000"/>
            </a:pPr>
            <a:r>
              <a:rPr lang="de-DE" b="1">
                <a:solidFill>
                  <a:srgbClr val="000000"/>
                </a:solidFill>
                <a:latin typeface="Arial"/>
                <a:cs typeface="Arial"/>
              </a:rPr>
              <a:t>Abs. </a:t>
            </a:r>
            <a:r>
              <a:rPr lang="de-DE" b="1" smtClean="0">
                <a:solidFill>
                  <a:srgbClr val="000000"/>
                </a:solidFill>
                <a:latin typeface="Arial"/>
                <a:cs typeface="Arial"/>
              </a:rPr>
              <a:t>2</a:t>
            </a:r>
            <a:endParaRPr lang="de-DE" sz="1600" b="1" i="1">
              <a:solidFill>
                <a:srgbClr val="000000"/>
              </a:solidFill>
              <a:latin typeface="Arial"/>
              <a:cs typeface="Arial"/>
            </a:endParaRP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35</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
        <p:nvSpPr>
          <p:cNvPr id="5" name="Textfeld 8"/>
          <p:cNvSpPr txBox="1">
            <a:spLocks noChangeArrowheads="1"/>
          </p:cNvSpPr>
          <p:nvPr/>
        </p:nvSpPr>
        <p:spPr bwMode="auto">
          <a:xfrm>
            <a:off x="1306438" y="1702549"/>
            <a:ext cx="837813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0" lvl="0" indent="0" eaLnBrk="1" hangingPunct="1">
              <a:buClr>
                <a:srgbClr val="C00000"/>
              </a:buClr>
              <a:buSzPct val="105000"/>
            </a:pPr>
            <a:r>
              <a:rPr lang="de-DE" smtClean="0">
                <a:solidFill>
                  <a:srgbClr val="000000"/>
                </a:solidFill>
                <a:latin typeface="Arial"/>
                <a:cs typeface="Arial"/>
              </a:rPr>
              <a:t>	Antrag Absonderungsgläubiger / Insolvenzgläubiger</a:t>
            </a:r>
          </a:p>
          <a:p>
            <a:pPr marL="0" lvl="0" indent="0" eaLnBrk="1" hangingPunct="1">
              <a:buClr>
                <a:srgbClr val="C00000"/>
              </a:buClr>
              <a:buSzPct val="105000"/>
            </a:pPr>
            <a:endParaRPr lang="de-DE">
              <a:solidFill>
                <a:srgbClr val="000000"/>
              </a:solidFill>
              <a:latin typeface="Arial"/>
              <a:cs typeface="Arial"/>
            </a:endParaRPr>
          </a:p>
          <a:p>
            <a:pPr marL="0" lvl="0" indent="0" eaLnBrk="1" hangingPunct="1">
              <a:buClr>
                <a:srgbClr val="C00000"/>
              </a:buClr>
              <a:buSzPct val="105000"/>
            </a:pPr>
            <a:r>
              <a:rPr lang="de-DE">
                <a:solidFill>
                  <a:srgbClr val="000000"/>
                </a:solidFill>
                <a:latin typeface="Arial"/>
                <a:cs typeface="Arial"/>
              </a:rPr>
              <a:t>+	Glaubhaftmachung Nichtvorliegen Anordnungsvoraussetzungen </a:t>
            </a:r>
          </a:p>
          <a:p>
            <a:pPr marL="0" lvl="0" indent="0" eaLnBrk="1" hangingPunct="1">
              <a:buClr>
                <a:srgbClr val="C00000"/>
              </a:buClr>
              <a:buSzPct val="105000"/>
            </a:pPr>
            <a:r>
              <a:rPr lang="de-DE" smtClean="0">
                <a:solidFill>
                  <a:srgbClr val="000000"/>
                </a:solidFill>
                <a:latin typeface="Arial"/>
                <a:cs typeface="Arial"/>
              </a:rPr>
              <a:t>+</a:t>
            </a:r>
            <a:r>
              <a:rPr lang="de-DE">
                <a:solidFill>
                  <a:srgbClr val="000000"/>
                </a:solidFill>
                <a:latin typeface="Arial"/>
                <a:cs typeface="Arial"/>
              </a:rPr>
              <a:t>	Glaubhaftmachung erheblicher Nachteile bei Antragsteller</a:t>
            </a:r>
          </a:p>
          <a:p>
            <a:pPr marL="0" lvl="0" indent="0" eaLnBrk="1" hangingPunct="1">
              <a:buClr>
                <a:srgbClr val="C00000"/>
              </a:buClr>
              <a:buSzPct val="105000"/>
            </a:pPr>
            <a:r>
              <a:rPr lang="de-DE" smtClean="0">
                <a:solidFill>
                  <a:srgbClr val="000000"/>
                </a:solidFill>
                <a:latin typeface="Arial"/>
                <a:cs typeface="Arial"/>
                <a:sym typeface="Wingdings 3" panose="05040102010807070707" pitchFamily="18" charset="2"/>
              </a:rPr>
              <a:t></a:t>
            </a:r>
            <a:r>
              <a:rPr lang="de-DE">
                <a:solidFill>
                  <a:srgbClr val="000000"/>
                </a:solidFill>
                <a:latin typeface="Arial"/>
                <a:cs typeface="Arial"/>
              </a:rPr>
              <a:t>	Anhörung Schuldner</a:t>
            </a:r>
          </a:p>
          <a:p>
            <a:pPr marL="0" lvl="0" indent="0" eaLnBrk="1" hangingPunct="1">
              <a:buClr>
                <a:srgbClr val="C00000"/>
              </a:buClr>
              <a:buSzPct val="105000"/>
            </a:pPr>
            <a:r>
              <a:rPr lang="de-DE" smtClean="0">
                <a:solidFill>
                  <a:srgbClr val="000000"/>
                </a:solidFill>
                <a:latin typeface="Arial"/>
                <a:cs typeface="Arial"/>
                <a:sym typeface="Wingdings 3" panose="05040102010807070707" pitchFamily="18" charset="2"/>
              </a:rPr>
              <a:t></a:t>
            </a:r>
            <a:r>
              <a:rPr lang="de-DE">
                <a:solidFill>
                  <a:srgbClr val="000000"/>
                </a:solidFill>
                <a:latin typeface="Arial"/>
                <a:cs typeface="Arial"/>
              </a:rPr>
              <a:t>	sofortige Beschwerde</a:t>
            </a:r>
          </a:p>
          <a:p>
            <a:pPr marL="0" lvl="0" indent="0" eaLnBrk="1" hangingPunct="1">
              <a:buClr>
                <a:srgbClr val="C00000"/>
              </a:buClr>
              <a:buSzPct val="105000"/>
            </a:pPr>
            <a:r>
              <a:rPr lang="de-DE" smtClean="0">
                <a:solidFill>
                  <a:srgbClr val="000000"/>
                </a:solidFill>
                <a:latin typeface="Arial"/>
                <a:cs typeface="Arial"/>
              </a:rPr>
              <a:t>        </a:t>
            </a:r>
            <a:r>
              <a:rPr lang="de-DE">
                <a:solidFill>
                  <a:srgbClr val="000000"/>
                </a:solidFill>
                <a:latin typeface="Arial"/>
                <a:cs typeface="Arial"/>
              </a:rPr>
              <a:t>		</a:t>
            </a:r>
            <a:endParaRPr lang="de-DE" sz="1600" i="1">
              <a:solidFill>
                <a:srgbClr val="000000"/>
              </a:solidFill>
              <a:latin typeface="Arial"/>
              <a:cs typeface="Arial"/>
            </a:endParaRPr>
          </a:p>
        </p:txBody>
      </p:sp>
    </p:spTree>
    <p:extLst>
      <p:ext uri="{BB962C8B-B14F-4D97-AF65-F5344CB8AC3E}">
        <p14:creationId xmlns:p14="http://schemas.microsoft.com/office/powerpoint/2010/main" val="8067717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413995"/>
            <a:ext cx="83777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lvl="0" eaLnBrk="1" hangingPunct="1">
              <a:spcBef>
                <a:spcPct val="50000"/>
              </a:spcBef>
              <a:defRPr/>
            </a:pPr>
            <a:r>
              <a:rPr lang="de-DE" sz="2400" b="1">
                <a:solidFill>
                  <a:srgbClr val="C00000"/>
                </a:solidFill>
                <a:latin typeface="Arial"/>
                <a:cs typeface="Arial"/>
              </a:rPr>
              <a:t>Erstmalige Normierung der Aufhebung der vorläufigen Eigenverwaltung</a:t>
            </a:r>
            <a:endParaRPr kumimoji="0" lang="de-DE" sz="2400" b="1" i="0" u="none" strike="noStrike" kern="1200" cap="none" spc="0" normalizeH="0" baseline="0" noProof="0">
              <a:ln>
                <a:noFill/>
              </a:ln>
              <a:solidFill>
                <a:srgbClr val="C00000"/>
              </a:solidFill>
              <a:effectLst/>
              <a:uLnTx/>
              <a:uFillTx/>
              <a:latin typeface="Arial"/>
              <a:ea typeface="+mn-ea"/>
              <a:cs typeface="Arial"/>
            </a:endParaRPr>
          </a:p>
        </p:txBody>
      </p:sp>
      <p:sp>
        <p:nvSpPr>
          <p:cNvPr id="12" name="Textfeld 8"/>
          <p:cNvSpPr txBox="1">
            <a:spLocks noChangeArrowheads="1"/>
          </p:cNvSpPr>
          <p:nvPr/>
        </p:nvSpPr>
        <p:spPr bwMode="auto">
          <a:xfrm>
            <a:off x="445513" y="1691907"/>
            <a:ext cx="840016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342900" lvl="0" indent="-342900" algn="just" eaLnBrk="1" hangingPunct="1">
              <a:buClr>
                <a:srgbClr val="C00000"/>
              </a:buClr>
              <a:buSzPct val="105000"/>
              <a:buFont typeface="Wingdings" pitchFamily="2" charset="2"/>
              <a:buChar char="§"/>
            </a:pPr>
            <a:r>
              <a:rPr lang="de-DE">
                <a:solidFill>
                  <a:srgbClr val="000000"/>
                </a:solidFill>
                <a:latin typeface="Arial"/>
                <a:cs typeface="Arial"/>
              </a:rPr>
              <a:t>Bedürfnis der Praxis, bereits in Rechtsprechung anerkannt  </a:t>
            </a:r>
          </a:p>
          <a:p>
            <a:pPr marL="342900" lvl="0" indent="-342900" algn="just" eaLnBrk="1" hangingPunct="1">
              <a:buClr>
                <a:srgbClr val="C00000"/>
              </a:buClr>
              <a:buSzPct val="105000"/>
              <a:buFont typeface="Wingdings" pitchFamily="2" charset="2"/>
              <a:buChar char="§"/>
            </a:pPr>
            <a:endParaRPr lang="de-DE">
              <a:solidFill>
                <a:srgbClr val="000000"/>
              </a:solidFill>
              <a:latin typeface="Arial"/>
              <a:cs typeface="Arial"/>
            </a:endParaRPr>
          </a:p>
          <a:p>
            <a:pPr marL="342900" lvl="0" indent="-342900" algn="just" eaLnBrk="1" hangingPunct="1">
              <a:buClr>
                <a:srgbClr val="C00000"/>
              </a:buClr>
              <a:buSzPct val="105000"/>
              <a:buFont typeface="Wingdings" pitchFamily="2" charset="2"/>
              <a:buChar char="§"/>
            </a:pPr>
            <a:r>
              <a:rPr lang="de-DE">
                <a:solidFill>
                  <a:srgbClr val="000000"/>
                </a:solidFill>
                <a:latin typeface="Arial"/>
                <a:cs typeface="Arial"/>
              </a:rPr>
              <a:t>Gründe korrespondieren mit den Aufsichts- und Berichtspflichten</a:t>
            </a:r>
          </a:p>
          <a:p>
            <a:pPr marL="342900" lvl="0" indent="-342900" algn="just" eaLnBrk="1" hangingPunct="1">
              <a:buClr>
                <a:srgbClr val="C00000"/>
              </a:buClr>
              <a:buSzPct val="105000"/>
              <a:buFont typeface="Wingdings" pitchFamily="2" charset="2"/>
              <a:buChar char="§"/>
            </a:pPr>
            <a:endParaRPr lang="de-DE">
              <a:solidFill>
                <a:srgbClr val="000000"/>
              </a:solidFill>
              <a:latin typeface="Arial"/>
              <a:cs typeface="Arial"/>
            </a:endParaRPr>
          </a:p>
          <a:p>
            <a:pPr marL="342900" lvl="0" indent="-342900" algn="just" eaLnBrk="1" hangingPunct="1">
              <a:buClr>
                <a:srgbClr val="C00000"/>
              </a:buClr>
              <a:buSzPct val="105000"/>
              <a:buFont typeface="Wingdings" pitchFamily="2" charset="2"/>
              <a:buChar char="§"/>
            </a:pPr>
            <a:r>
              <a:rPr lang="de-DE">
                <a:solidFill>
                  <a:srgbClr val="000000"/>
                </a:solidFill>
                <a:latin typeface="Arial"/>
                <a:cs typeface="Arial"/>
              </a:rPr>
              <a:t>Aufhebungsrecht des Absonderungsgläubigers dem § 272 Abs. 1 Nr. 2 a.F. nachgebildet und in das Eröffnungsverfahren vorgezogen</a:t>
            </a:r>
          </a:p>
          <a:p>
            <a:pPr marL="342900" lvl="0" indent="-342900" algn="just" eaLnBrk="1" hangingPunct="1">
              <a:buClr>
                <a:srgbClr val="C00000"/>
              </a:buClr>
              <a:buSzPct val="105000"/>
              <a:buFont typeface="Wingdings" pitchFamily="2" charset="2"/>
              <a:buChar char="§"/>
            </a:pPr>
            <a:endParaRPr lang="de-DE">
              <a:solidFill>
                <a:srgbClr val="000000"/>
              </a:solidFill>
              <a:latin typeface="Arial"/>
              <a:cs typeface="Arial"/>
            </a:endParaRPr>
          </a:p>
          <a:p>
            <a:pPr marL="342900" lvl="0" indent="-342900" algn="just" eaLnBrk="1" hangingPunct="1">
              <a:buClr>
                <a:srgbClr val="C00000"/>
              </a:buClr>
              <a:buSzPct val="105000"/>
              <a:buFont typeface="Wingdings" pitchFamily="2" charset="2"/>
              <a:buChar char="§"/>
            </a:pPr>
            <a:r>
              <a:rPr lang="de-DE">
                <a:solidFill>
                  <a:srgbClr val="000000"/>
                </a:solidFill>
                <a:latin typeface="Arial"/>
                <a:cs typeface="Arial"/>
              </a:rPr>
              <a:t>Vorl. Sachwalter nur mit Zustimmung des vorl. GLA als Korrektiv, </a:t>
            </a:r>
            <a:r>
              <a:rPr lang="de-DE" smtClean="0">
                <a:solidFill>
                  <a:srgbClr val="000000"/>
                </a:solidFill>
                <a:latin typeface="Arial"/>
                <a:cs typeface="Arial"/>
              </a:rPr>
              <a:t>Mehrheits-entscheidung </a:t>
            </a:r>
            <a:r>
              <a:rPr lang="de-DE">
                <a:solidFill>
                  <a:srgbClr val="000000"/>
                </a:solidFill>
                <a:latin typeface="Arial"/>
                <a:cs typeface="Arial"/>
              </a:rPr>
              <a:t>reicht </a:t>
            </a:r>
          </a:p>
          <a:p>
            <a:pPr marL="342900" lvl="0" indent="-342900" algn="just" eaLnBrk="1" hangingPunct="1">
              <a:buClr>
                <a:srgbClr val="C00000"/>
              </a:buClr>
              <a:buSzPct val="105000"/>
              <a:buFont typeface="Wingdings" pitchFamily="2" charset="2"/>
              <a:buChar char="§"/>
            </a:pPr>
            <a:endParaRPr lang="de-DE">
              <a:solidFill>
                <a:srgbClr val="000000"/>
              </a:solidFill>
              <a:latin typeface="Arial"/>
              <a:cs typeface="Arial"/>
            </a:endParaRPr>
          </a:p>
          <a:p>
            <a:pPr marL="342900" lvl="0" indent="-342900" algn="just" eaLnBrk="1" hangingPunct="1">
              <a:buClr>
                <a:srgbClr val="C00000"/>
              </a:buClr>
              <a:buSzPct val="105000"/>
              <a:buFont typeface="Wingdings" pitchFamily="2" charset="2"/>
              <a:buChar char="§"/>
            </a:pPr>
            <a:r>
              <a:rPr lang="de-DE">
                <a:solidFill>
                  <a:srgbClr val="000000"/>
                </a:solidFill>
                <a:latin typeface="Arial"/>
                <a:cs typeface="Arial"/>
              </a:rPr>
              <a:t>Bestellung des vorläufigen Sachwalters zum vorl. </a:t>
            </a:r>
            <a:r>
              <a:rPr lang="de-DE" smtClean="0">
                <a:solidFill>
                  <a:srgbClr val="000000"/>
                </a:solidFill>
                <a:latin typeface="Arial"/>
                <a:cs typeface="Arial"/>
              </a:rPr>
              <a:t>Insolvenzwalter</a:t>
            </a:r>
            <a:r>
              <a:rPr lang="de-DE">
                <a:solidFill>
                  <a:srgbClr val="000000"/>
                </a:solidFill>
                <a:latin typeface="Arial"/>
                <a:cs typeface="Arial"/>
              </a:rPr>
              <a:t>: </a:t>
            </a:r>
            <a:r>
              <a:rPr lang="de-DE" smtClean="0">
                <a:solidFill>
                  <a:srgbClr val="000000"/>
                </a:solidFill>
                <a:latin typeface="Arial"/>
                <a:cs typeface="Arial"/>
              </a:rPr>
              <a:t>Ermessen-entscheidung </a:t>
            </a:r>
            <a:r>
              <a:rPr lang="de-DE">
                <a:solidFill>
                  <a:srgbClr val="000000"/>
                </a:solidFill>
                <a:latin typeface="Arial"/>
                <a:cs typeface="Arial"/>
              </a:rPr>
              <a:t>(der Sache </a:t>
            </a:r>
            <a:r>
              <a:rPr lang="de-DE" smtClean="0">
                <a:solidFill>
                  <a:srgbClr val="000000"/>
                </a:solidFill>
                <a:latin typeface="Arial"/>
                <a:cs typeface="Arial"/>
              </a:rPr>
              <a:t>dienlich</a:t>
            </a:r>
            <a:r>
              <a:rPr lang="de-DE">
                <a:solidFill>
                  <a:srgbClr val="000000"/>
                </a:solidFill>
                <a:latin typeface="Arial"/>
                <a:cs typeface="Arial"/>
              </a:rPr>
              <a:t>? Sanierung? Informationsverluste?)</a:t>
            </a: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36</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Tree>
    <p:extLst>
      <p:ext uri="{BB962C8B-B14F-4D97-AF65-F5344CB8AC3E}">
        <p14:creationId xmlns:p14="http://schemas.microsoft.com/office/powerpoint/2010/main" val="35576527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nodeType="clickEffec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indefinite"/>
                            </p:stCondLst>
                          </p:cTn>
                        </p:par>
                        <p:par>
                          <p:cTn id="12" fill="hold" nodeType="afterGroup">
                            <p:stCondLst>
                              <p:cond delay="0"/>
                            </p:stCondLst>
                            <p:childTnLst>
                              <p:par>
                                <p:cTn id="13" presetID="53" presetClass="entr" presetSubtype="0" fill="hold" nodeType="clickEffect">
                                  <p:childTnLst>
                                    <p:set>
                                      <p:cBhvr>
                                        <p:cTn id="14" dur="1" fill="hold">
                                          <p:stCondLst>
                                            <p:cond delay="0"/>
                                          </p:stCondLst>
                                        </p:cTn>
                                        <p:tgtEl>
                                          <p:spTgt spid="12">
                                            <p:txEl>
                                              <p:pRg st="2" end="2"/>
                                            </p:txEl>
                                          </p:spTgt>
                                        </p:tgtEl>
                                        <p:attrNameLst>
                                          <p:attrName>style.visibility</p:attrName>
                                        </p:attrNameLst>
                                      </p:cBhvr>
                                      <p:to>
                                        <p:strVal val="visible"/>
                                      </p:to>
                                    </p:set>
                                    <p:anim calcmode="lin" valueType="num">
                                      <p:cBhvr>
                                        <p:cTn id="15"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17" dur="500"/>
                                        <p:tgtEl>
                                          <p:spTgt spid="1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indefinite"/>
                            </p:stCondLst>
                          </p:cTn>
                        </p:par>
                        <p:par>
                          <p:cTn id="20" fill="hold" nodeType="afterGroup">
                            <p:stCondLst>
                              <p:cond delay="0"/>
                            </p:stCondLst>
                            <p:childTnLst>
                              <p:par>
                                <p:cTn id="21" presetID="53" presetClass="entr" presetSubtype="0" fill="hold" nodeType="clickEffect">
                                  <p:childTnLst>
                                    <p:set>
                                      <p:cBhvr>
                                        <p:cTn id="22" dur="1" fill="hold">
                                          <p:stCondLst>
                                            <p:cond delay="0"/>
                                          </p:stCondLst>
                                        </p:cTn>
                                        <p:tgtEl>
                                          <p:spTgt spid="12">
                                            <p:txEl>
                                              <p:pRg st="4" end="4"/>
                                            </p:txEl>
                                          </p:spTgt>
                                        </p:tgtEl>
                                        <p:attrNameLst>
                                          <p:attrName>style.visibility</p:attrName>
                                        </p:attrNameLst>
                                      </p:cBhvr>
                                      <p:to>
                                        <p:strVal val="visible"/>
                                      </p:to>
                                    </p:set>
                                    <p:anim calcmode="lin" valueType="num">
                                      <p:cBhvr>
                                        <p:cTn id="23" dur="5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12">
                                            <p:txEl>
                                              <p:pRg st="4" end="4"/>
                                            </p:txEl>
                                          </p:spTgt>
                                        </p:tgtEl>
                                        <p:attrNameLst>
                                          <p:attrName>ppt_h</p:attrName>
                                        </p:attrNameLst>
                                      </p:cBhvr>
                                      <p:tavLst>
                                        <p:tav tm="0">
                                          <p:val>
                                            <p:fltVal val="0"/>
                                          </p:val>
                                        </p:tav>
                                        <p:tav tm="100000">
                                          <p:val>
                                            <p:strVal val="#ppt_h"/>
                                          </p:val>
                                        </p:tav>
                                      </p:tavLst>
                                    </p:anim>
                                    <p:animEffect transition="in" filter="fade">
                                      <p:cBhvr>
                                        <p:cTn id="25" dur="500"/>
                                        <p:tgtEl>
                                          <p:spTgt spid="12">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indefinite"/>
                            </p:stCondLst>
                          </p:cTn>
                        </p:par>
                        <p:par>
                          <p:cTn id="28" fill="hold" nodeType="afterGroup">
                            <p:stCondLst>
                              <p:cond delay="0"/>
                            </p:stCondLst>
                            <p:childTnLst>
                              <p:par>
                                <p:cTn id="29" presetID="53" presetClass="entr" presetSubtype="0" fill="hold" nodeType="clickEffect">
                                  <p:childTnLst>
                                    <p:set>
                                      <p:cBhvr>
                                        <p:cTn id="30" dur="1" fill="hold">
                                          <p:stCondLst>
                                            <p:cond delay="0"/>
                                          </p:stCondLst>
                                        </p:cTn>
                                        <p:tgtEl>
                                          <p:spTgt spid="12">
                                            <p:txEl>
                                              <p:pRg st="6" end="6"/>
                                            </p:txEl>
                                          </p:spTgt>
                                        </p:tgtEl>
                                        <p:attrNameLst>
                                          <p:attrName>style.visibility</p:attrName>
                                        </p:attrNameLst>
                                      </p:cBhvr>
                                      <p:to>
                                        <p:strVal val="visible"/>
                                      </p:to>
                                    </p:set>
                                    <p:anim calcmode="lin" valueType="num">
                                      <p:cBhvr>
                                        <p:cTn id="31" dur="500" fill="hold"/>
                                        <p:tgtEl>
                                          <p:spTgt spid="12">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12">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12">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indefinite"/>
                            </p:stCondLst>
                          </p:cTn>
                        </p:par>
                        <p:par>
                          <p:cTn id="36" fill="hold" nodeType="afterGroup">
                            <p:stCondLst>
                              <p:cond delay="0"/>
                            </p:stCondLst>
                            <p:childTnLst>
                              <p:par>
                                <p:cTn id="37" presetID="53" presetClass="entr" presetSubtype="0" fill="hold" nodeType="clickEffect">
                                  <p:childTnLst>
                                    <p:set>
                                      <p:cBhvr>
                                        <p:cTn id="38" dur="1" fill="hold">
                                          <p:stCondLst>
                                            <p:cond delay="0"/>
                                          </p:stCondLst>
                                        </p:cTn>
                                        <p:tgtEl>
                                          <p:spTgt spid="12">
                                            <p:txEl>
                                              <p:pRg st="8" end="8"/>
                                            </p:txEl>
                                          </p:spTgt>
                                        </p:tgtEl>
                                        <p:attrNameLst>
                                          <p:attrName>style.visibility</p:attrName>
                                        </p:attrNameLst>
                                      </p:cBhvr>
                                      <p:to>
                                        <p:strVal val="visible"/>
                                      </p:to>
                                    </p:set>
                                    <p:anim calcmode="lin" valueType="num">
                                      <p:cBhvr>
                                        <p:cTn id="39" dur="500" fill="hold"/>
                                        <p:tgtEl>
                                          <p:spTgt spid="12">
                                            <p:txEl>
                                              <p:pRg st="8" end="8"/>
                                            </p:txEl>
                                          </p:spTgt>
                                        </p:tgtEl>
                                        <p:attrNameLst>
                                          <p:attrName>ppt_w</p:attrName>
                                        </p:attrNameLst>
                                      </p:cBhvr>
                                      <p:tavLst>
                                        <p:tav tm="0">
                                          <p:val>
                                            <p:fltVal val="0"/>
                                          </p:val>
                                        </p:tav>
                                        <p:tav tm="100000">
                                          <p:val>
                                            <p:strVal val="#ppt_w"/>
                                          </p:val>
                                        </p:tav>
                                      </p:tavLst>
                                    </p:anim>
                                    <p:anim calcmode="lin" valueType="num">
                                      <p:cBhvr>
                                        <p:cTn id="40" dur="500" fill="hold"/>
                                        <p:tgtEl>
                                          <p:spTgt spid="12">
                                            <p:txEl>
                                              <p:pRg st="8" end="8"/>
                                            </p:txEl>
                                          </p:spTgt>
                                        </p:tgtEl>
                                        <p:attrNameLst>
                                          <p:attrName>ppt_h</p:attrName>
                                        </p:attrNameLst>
                                      </p:cBhvr>
                                      <p:tavLst>
                                        <p:tav tm="0">
                                          <p:val>
                                            <p:fltVal val="0"/>
                                          </p:val>
                                        </p:tav>
                                        <p:tav tm="100000">
                                          <p:val>
                                            <p:strVal val="#ppt_h"/>
                                          </p:val>
                                        </p:tav>
                                      </p:tavLst>
                                    </p:anim>
                                    <p:animEffect transition="in" filter="fade">
                                      <p:cBhvr>
                                        <p:cTn id="41"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769938"/>
            <a:ext cx="837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lvl="0" eaLnBrk="1" hangingPunct="1">
              <a:spcBef>
                <a:spcPct val="50000"/>
              </a:spcBef>
              <a:defRPr/>
            </a:pPr>
            <a:r>
              <a:rPr lang="de-DE" sz="2400" b="1" smtClean="0">
                <a:solidFill>
                  <a:srgbClr val="C00000"/>
                </a:solidFill>
              </a:rPr>
              <a:t>Aufhebung der Anordnung, § 272 InsO</a:t>
            </a:r>
            <a:endParaRPr kumimoji="0" lang="de-DE" sz="2400" b="1" i="0" u="none" strike="noStrike" kern="1200" cap="none" spc="0" normalizeH="0" baseline="0" noProof="0">
              <a:ln>
                <a:noFill/>
              </a:ln>
              <a:solidFill>
                <a:srgbClr val="C00000"/>
              </a:solidFill>
              <a:effectLst/>
              <a:uLnTx/>
              <a:uFillTx/>
              <a:latin typeface="Arial"/>
              <a:ea typeface="+mn-ea"/>
              <a:cs typeface="Arial"/>
            </a:endParaRPr>
          </a:p>
        </p:txBody>
      </p:sp>
      <p:sp>
        <p:nvSpPr>
          <p:cNvPr id="12" name="Textfeld 8"/>
          <p:cNvSpPr txBox="1">
            <a:spLocks noChangeArrowheads="1"/>
          </p:cNvSpPr>
          <p:nvPr/>
        </p:nvSpPr>
        <p:spPr bwMode="auto">
          <a:xfrm>
            <a:off x="445513" y="1691907"/>
            <a:ext cx="83781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0" lvl="0" indent="0" eaLnBrk="1" hangingPunct="1">
              <a:buClr>
                <a:srgbClr val="C00000"/>
              </a:buClr>
              <a:buSzPct val="105000"/>
            </a:pPr>
            <a:r>
              <a:rPr lang="de-DE">
                <a:solidFill>
                  <a:srgbClr val="000000"/>
                </a:solidFill>
                <a:latin typeface="Arial"/>
                <a:cs typeface="Arial"/>
              </a:rPr>
              <a:t>Abs. </a:t>
            </a:r>
            <a:r>
              <a:rPr lang="de-DE" smtClean="0">
                <a:solidFill>
                  <a:srgbClr val="000000"/>
                </a:solidFill>
                <a:latin typeface="Arial"/>
                <a:cs typeface="Arial"/>
              </a:rPr>
              <a:t>1</a:t>
            </a:r>
            <a:endParaRPr lang="de-DE" sz="1600" i="1">
              <a:solidFill>
                <a:srgbClr val="000000"/>
              </a:solidFill>
              <a:latin typeface="Arial"/>
              <a:cs typeface="Arial"/>
            </a:endParaRP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37</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
        <p:nvSpPr>
          <p:cNvPr id="5" name="Textfeld 8"/>
          <p:cNvSpPr txBox="1">
            <a:spLocks noChangeArrowheads="1"/>
          </p:cNvSpPr>
          <p:nvPr/>
        </p:nvSpPr>
        <p:spPr bwMode="auto">
          <a:xfrm>
            <a:off x="1306438" y="1702549"/>
            <a:ext cx="83781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0" lvl="0" indent="0" eaLnBrk="1" hangingPunct="1">
              <a:buClr>
                <a:srgbClr val="C00000"/>
              </a:buClr>
              <a:buSzPct val="105000"/>
            </a:pPr>
            <a:r>
              <a:rPr lang="de-DE" smtClean="0">
                <a:solidFill>
                  <a:srgbClr val="000000"/>
                </a:solidFill>
                <a:latin typeface="Arial"/>
                <a:cs typeface="Arial"/>
              </a:rPr>
              <a:t>Nr</a:t>
            </a:r>
            <a:r>
              <a:rPr lang="de-DE">
                <a:solidFill>
                  <a:srgbClr val="000000"/>
                </a:solidFill>
                <a:latin typeface="Arial"/>
                <a:cs typeface="Arial"/>
              </a:rPr>
              <a:t>. </a:t>
            </a:r>
            <a:r>
              <a:rPr lang="de-DE" smtClean="0">
                <a:solidFill>
                  <a:srgbClr val="000000"/>
                </a:solidFill>
                <a:latin typeface="Arial"/>
                <a:cs typeface="Arial"/>
              </a:rPr>
              <a:t>1	schwerwiegender Pflichtverstoß</a:t>
            </a:r>
          </a:p>
          <a:p>
            <a:pPr marL="0" lvl="0" indent="0" eaLnBrk="1" hangingPunct="1">
              <a:buClr>
                <a:srgbClr val="C00000"/>
              </a:buClr>
              <a:buSzPct val="105000"/>
            </a:pPr>
            <a:r>
              <a:rPr lang="de-DE" smtClean="0">
                <a:solidFill>
                  <a:srgbClr val="000000"/>
                </a:solidFill>
                <a:latin typeface="Arial"/>
                <a:cs typeface="Arial"/>
              </a:rPr>
              <a:t>	fehlende Gläubigerinteressenorientierung        </a:t>
            </a:r>
            <a:r>
              <a:rPr lang="de-DE">
                <a:solidFill>
                  <a:srgbClr val="000000"/>
                </a:solidFill>
                <a:latin typeface="Arial"/>
                <a:cs typeface="Arial"/>
              </a:rPr>
              <a:t>		</a:t>
            </a:r>
            <a:endParaRPr lang="de-DE" sz="1600" i="1">
              <a:solidFill>
                <a:srgbClr val="000000"/>
              </a:solidFill>
              <a:latin typeface="Arial"/>
              <a:cs typeface="Arial"/>
            </a:endParaRPr>
          </a:p>
        </p:txBody>
      </p:sp>
      <p:sp>
        <p:nvSpPr>
          <p:cNvPr id="6" name="Textfeld 8"/>
          <p:cNvSpPr txBox="1">
            <a:spLocks noChangeArrowheads="1"/>
          </p:cNvSpPr>
          <p:nvPr/>
        </p:nvSpPr>
        <p:spPr bwMode="auto">
          <a:xfrm>
            <a:off x="1306438" y="3882681"/>
            <a:ext cx="837813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0" lvl="0" indent="0" eaLnBrk="1" hangingPunct="1">
              <a:buClr>
                <a:srgbClr val="C00000"/>
              </a:buClr>
              <a:buSzPct val="105000"/>
            </a:pPr>
            <a:r>
              <a:rPr lang="de-DE" strike="sngStrike" smtClean="0">
                <a:solidFill>
                  <a:srgbClr val="000000"/>
                </a:solidFill>
                <a:latin typeface="Arial"/>
                <a:cs typeface="Arial"/>
              </a:rPr>
              <a:t>Nr. 2	Fehlende Mängelbeseitigung trotz Fristsetzung</a:t>
            </a:r>
          </a:p>
          <a:p>
            <a:pPr marL="0" lvl="0" indent="0" eaLnBrk="1" hangingPunct="1">
              <a:buClr>
                <a:srgbClr val="C00000"/>
              </a:buClr>
              <a:buSzPct val="105000"/>
            </a:pPr>
            <a:r>
              <a:rPr lang="de-DE" smtClean="0">
                <a:solidFill>
                  <a:srgbClr val="000000"/>
                </a:solidFill>
                <a:latin typeface="Arial"/>
                <a:cs typeface="Arial"/>
              </a:rPr>
              <a:t>Nr. </a:t>
            </a:r>
            <a:r>
              <a:rPr lang="de-DE" strike="sngStrike" smtClean="0">
                <a:solidFill>
                  <a:srgbClr val="000000"/>
                </a:solidFill>
                <a:latin typeface="Arial"/>
                <a:cs typeface="Arial"/>
              </a:rPr>
              <a:t>3</a:t>
            </a:r>
            <a:r>
              <a:rPr lang="de-DE" smtClean="0">
                <a:solidFill>
                  <a:srgbClr val="000000"/>
                </a:solidFill>
                <a:latin typeface="Arial"/>
                <a:cs typeface="Arial"/>
              </a:rPr>
              <a:t> </a:t>
            </a:r>
            <a:r>
              <a:rPr lang="de-DE" smtClean="0">
                <a:solidFill>
                  <a:srgbClr val="C00000"/>
                </a:solidFill>
                <a:latin typeface="Arial"/>
                <a:cs typeface="Arial"/>
              </a:rPr>
              <a:t>2</a:t>
            </a:r>
            <a:r>
              <a:rPr lang="de-DE" smtClean="0">
                <a:solidFill>
                  <a:srgbClr val="000000"/>
                </a:solidFill>
                <a:latin typeface="Arial"/>
                <a:cs typeface="Arial"/>
              </a:rPr>
              <a:t>	Aussichtslosigkeit der Zielerreichung</a:t>
            </a:r>
          </a:p>
          <a:p>
            <a:pPr marL="0" lvl="0" indent="0" eaLnBrk="1" hangingPunct="1">
              <a:buClr>
                <a:srgbClr val="C00000"/>
              </a:buClr>
              <a:buSzPct val="105000"/>
            </a:pPr>
            <a:r>
              <a:rPr lang="de-DE" smtClean="0">
                <a:solidFill>
                  <a:srgbClr val="000000"/>
                </a:solidFill>
                <a:latin typeface="Arial"/>
                <a:cs typeface="Arial"/>
              </a:rPr>
              <a:t>Nr. </a:t>
            </a:r>
            <a:r>
              <a:rPr lang="de-DE" strike="dblStrike" smtClean="0">
                <a:solidFill>
                  <a:srgbClr val="000000"/>
                </a:solidFill>
                <a:latin typeface="Arial"/>
                <a:cs typeface="Arial"/>
              </a:rPr>
              <a:t>4</a:t>
            </a:r>
            <a:r>
              <a:rPr lang="de-DE" smtClean="0">
                <a:solidFill>
                  <a:srgbClr val="000000"/>
                </a:solidFill>
                <a:latin typeface="Arial"/>
                <a:cs typeface="Arial"/>
              </a:rPr>
              <a:t> </a:t>
            </a:r>
            <a:r>
              <a:rPr lang="de-DE" smtClean="0">
                <a:solidFill>
                  <a:srgbClr val="C00000"/>
                </a:solidFill>
                <a:latin typeface="Arial"/>
                <a:cs typeface="Arial"/>
              </a:rPr>
              <a:t>3	Antrag GLV mit Kopf-  und Summenmehrheit</a:t>
            </a:r>
          </a:p>
          <a:p>
            <a:pPr marL="0" lvl="0" indent="0" eaLnBrk="1" hangingPunct="1">
              <a:buClr>
                <a:srgbClr val="C00000"/>
              </a:buClr>
              <a:buSzPct val="105000"/>
            </a:pPr>
            <a:r>
              <a:rPr lang="de-DE" smtClean="0">
                <a:solidFill>
                  <a:srgbClr val="C00000"/>
                </a:solidFill>
                <a:latin typeface="Arial"/>
                <a:cs typeface="Arial"/>
              </a:rPr>
              <a:t>Nr. 4	Antrag Absonderungsgläubiger/Insolvenzgläubiger  </a:t>
            </a:r>
          </a:p>
          <a:p>
            <a:pPr marL="0" lvl="0" indent="0" eaLnBrk="1" hangingPunct="1">
              <a:buClr>
                <a:srgbClr val="C00000"/>
              </a:buClr>
              <a:buSzPct val="105000"/>
            </a:pPr>
            <a:r>
              <a:rPr lang="de-DE" smtClean="0">
                <a:solidFill>
                  <a:srgbClr val="C00000"/>
                </a:solidFill>
                <a:latin typeface="Arial"/>
                <a:cs typeface="Arial"/>
              </a:rPr>
              <a:t>+ Wegfall Vollständigkeit und Schlüssigkeit der Planung	</a:t>
            </a:r>
          </a:p>
          <a:p>
            <a:pPr marL="0" lvl="0" indent="0" eaLnBrk="1" hangingPunct="1">
              <a:buClr>
                <a:srgbClr val="C00000"/>
              </a:buClr>
              <a:buSzPct val="105000"/>
            </a:pPr>
            <a:r>
              <a:rPr lang="de-DE" smtClean="0">
                <a:solidFill>
                  <a:srgbClr val="C00000"/>
                </a:solidFill>
                <a:latin typeface="Arial"/>
                <a:cs typeface="Arial"/>
              </a:rPr>
              <a:t>+ erhebliche Nachteile</a:t>
            </a:r>
          </a:p>
          <a:p>
            <a:pPr marL="0" lvl="0" indent="0" eaLnBrk="1" hangingPunct="1">
              <a:buClr>
                <a:srgbClr val="C00000"/>
              </a:buClr>
              <a:buSzPct val="105000"/>
            </a:pPr>
            <a:r>
              <a:rPr lang="de-DE" smtClean="0">
                <a:solidFill>
                  <a:srgbClr val="C00000"/>
                </a:solidFill>
                <a:latin typeface="Arial"/>
                <a:cs typeface="Arial"/>
              </a:rPr>
              <a:t>+ Glaubhaftmachung</a:t>
            </a:r>
            <a:endParaRPr lang="de-DE">
              <a:solidFill>
                <a:srgbClr val="C00000"/>
              </a:solidFill>
              <a:latin typeface="Arial"/>
              <a:cs typeface="Arial"/>
            </a:endParaRPr>
          </a:p>
        </p:txBody>
      </p:sp>
      <p:sp>
        <p:nvSpPr>
          <p:cNvPr id="8" name="Rectangle 14"/>
          <p:cNvSpPr>
            <a:spLocks noChangeArrowheads="1"/>
          </p:cNvSpPr>
          <p:nvPr/>
        </p:nvSpPr>
        <p:spPr bwMode="gray">
          <a:xfrm>
            <a:off x="3923928" y="2529503"/>
            <a:ext cx="4944645" cy="1141243"/>
          </a:xfrm>
          <a:prstGeom prst="rect">
            <a:avLst/>
          </a:prstGeom>
          <a:solidFill>
            <a:schemeClr val="bg1"/>
          </a:solidFill>
          <a:ln w="12700">
            <a:solidFill>
              <a:srgbClr val="C0C0C0"/>
            </a:solidFill>
            <a:miter lim="800000"/>
          </a:ln>
          <a:effectLst>
            <a:outerShdw blurRad="127000" dist="63500" dir="2700000" algn="tl" rotWithShape="0">
              <a:prstClr val="black">
                <a:alpha val="40000"/>
              </a:prstClr>
            </a:outerShdw>
          </a:effectLst>
        </p:spPr>
        <p:txBody>
          <a:bodyPr lIns="108000" tIns="72000" rIns="360000" bIns="72000" anchor="ctr"/>
          <a:lstStyle/>
          <a:p>
            <a:pPr marL="625475" indent="-444500" fontAlgn="auto">
              <a:spcBef>
                <a:spcPct val="0"/>
              </a:spcBef>
              <a:spcAft>
                <a:spcPct val="0"/>
              </a:spcAft>
              <a:buClr>
                <a:srgbClr val="C00000"/>
              </a:buClr>
              <a:buSzPct val="105000"/>
              <a:buFont typeface="Wingdings" pitchFamily="2" charset="2"/>
              <a:buChar char="§"/>
            </a:pPr>
            <a:r>
              <a:rPr lang="de-DE" sz="1600" smtClean="0">
                <a:solidFill>
                  <a:srgbClr val="000000"/>
                </a:solidFill>
                <a:latin typeface="Arial" panose="020B0604020202020204" pitchFamily="34" charset="0"/>
              </a:rPr>
              <a:t>Planung </a:t>
            </a:r>
            <a:r>
              <a:rPr lang="de-DE" sz="1600">
                <a:solidFill>
                  <a:srgbClr val="000000"/>
                </a:solidFill>
                <a:latin typeface="Arial" panose="020B0604020202020204" pitchFamily="34" charset="0"/>
              </a:rPr>
              <a:t>in wesentlichen Punkten falsch</a:t>
            </a:r>
          </a:p>
          <a:p>
            <a:pPr marL="625475" indent="-444500" fontAlgn="auto">
              <a:spcBef>
                <a:spcPct val="0"/>
              </a:spcBef>
              <a:spcAft>
                <a:spcPct val="0"/>
              </a:spcAft>
              <a:buClr>
                <a:srgbClr val="C00000"/>
              </a:buClr>
              <a:buSzPct val="105000"/>
              <a:buFont typeface="Wingdings" pitchFamily="2" charset="2"/>
              <a:buChar char="§"/>
            </a:pPr>
            <a:r>
              <a:rPr lang="de-DE" sz="1600" strike="sngStrike" smtClean="0">
                <a:solidFill>
                  <a:srgbClr val="000000"/>
                </a:solidFill>
                <a:latin typeface="Arial" panose="020B0604020202020204" pitchFamily="34" charset="0"/>
              </a:rPr>
              <a:t>Änderungen </a:t>
            </a:r>
            <a:r>
              <a:rPr lang="de-DE" sz="1600" strike="sngStrike">
                <a:solidFill>
                  <a:srgbClr val="000000"/>
                </a:solidFill>
                <a:latin typeface="Arial" panose="020B0604020202020204" pitchFamily="34" charset="0"/>
              </a:rPr>
              <a:t>nicht mitgeteilt </a:t>
            </a:r>
          </a:p>
          <a:p>
            <a:pPr marL="625475" indent="-444500" fontAlgn="auto">
              <a:spcBef>
                <a:spcPct val="0"/>
              </a:spcBef>
              <a:spcAft>
                <a:spcPct val="0"/>
              </a:spcAft>
              <a:buClr>
                <a:srgbClr val="C00000"/>
              </a:buClr>
              <a:buSzPct val="105000"/>
              <a:buFont typeface="Wingdings" pitchFamily="2" charset="2"/>
              <a:buChar char="§"/>
            </a:pPr>
            <a:r>
              <a:rPr lang="de-DE" sz="1600" smtClean="0">
                <a:solidFill>
                  <a:srgbClr val="000000"/>
                </a:solidFill>
                <a:latin typeface="Arial" panose="020B0604020202020204" pitchFamily="34" charset="0"/>
              </a:rPr>
              <a:t>Kausale </a:t>
            </a:r>
            <a:r>
              <a:rPr lang="de-DE" sz="1600">
                <a:solidFill>
                  <a:srgbClr val="000000"/>
                </a:solidFill>
                <a:latin typeface="Arial" panose="020B0604020202020204" pitchFamily="34" charset="0"/>
              </a:rPr>
              <a:t>Mängel der Buchhaltung</a:t>
            </a:r>
          </a:p>
          <a:p>
            <a:pPr marL="625475" indent="-444500" fontAlgn="auto">
              <a:spcBef>
                <a:spcPct val="0"/>
              </a:spcBef>
              <a:spcAft>
                <a:spcPct val="0"/>
              </a:spcAft>
              <a:buClr>
                <a:srgbClr val="C00000"/>
              </a:buClr>
              <a:buSzPct val="105000"/>
              <a:buFont typeface="Wingdings" pitchFamily="2" charset="2"/>
              <a:buChar char="§"/>
            </a:pPr>
            <a:r>
              <a:rPr lang="de-DE" sz="1600" smtClean="0">
                <a:solidFill>
                  <a:srgbClr val="000000"/>
                </a:solidFill>
                <a:latin typeface="Arial" panose="020B0604020202020204" pitchFamily="34" charset="0"/>
              </a:rPr>
              <a:t>Erschwerung </a:t>
            </a:r>
            <a:r>
              <a:rPr lang="de-DE" sz="1600">
                <a:solidFill>
                  <a:srgbClr val="000000"/>
                </a:solidFill>
                <a:latin typeface="Arial" panose="020B0604020202020204" pitchFamily="34" charset="0"/>
              </a:rPr>
              <a:t>Durchsetzung Haftung</a:t>
            </a:r>
          </a:p>
        </p:txBody>
      </p:sp>
      <p:cxnSp>
        <p:nvCxnSpPr>
          <p:cNvPr id="3" name="Gerade Verbindung mit Pfeil 2"/>
          <p:cNvCxnSpPr/>
          <p:nvPr/>
        </p:nvCxnSpPr>
        <p:spPr>
          <a:xfrm flipH="1">
            <a:off x="3131840" y="2420888"/>
            <a:ext cx="0" cy="792088"/>
          </a:xfrm>
          <a:prstGeom prst="straightConnector1">
            <a:avLst/>
          </a:prstGeom>
          <a:ln w="571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a:off x="3131840" y="3184812"/>
            <a:ext cx="720080" cy="0"/>
          </a:xfrm>
          <a:prstGeom prst="line">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Rectangle 14"/>
          <p:cNvSpPr>
            <a:spLocks noChangeArrowheads="1"/>
          </p:cNvSpPr>
          <p:nvPr/>
        </p:nvSpPr>
        <p:spPr bwMode="gray">
          <a:xfrm>
            <a:off x="6524601" y="5445224"/>
            <a:ext cx="2439887" cy="525816"/>
          </a:xfrm>
          <a:prstGeom prst="rect">
            <a:avLst/>
          </a:prstGeom>
          <a:solidFill>
            <a:schemeClr val="bg1"/>
          </a:solidFill>
          <a:ln w="12700">
            <a:solidFill>
              <a:srgbClr val="C0C0C0"/>
            </a:solidFill>
            <a:miter lim="800000"/>
          </a:ln>
          <a:effectLst>
            <a:outerShdw blurRad="127000" dist="63500" dir="2700000" algn="tl" rotWithShape="0">
              <a:prstClr val="black">
                <a:alpha val="40000"/>
              </a:prstClr>
            </a:outerShdw>
          </a:effectLst>
        </p:spPr>
        <p:txBody>
          <a:bodyPr lIns="108000" tIns="72000" rIns="360000" bIns="72000" anchor="ctr"/>
          <a:lstStyle/>
          <a:p>
            <a:pPr marL="180975" indent="-90488" algn="ctr" fontAlgn="auto">
              <a:spcBef>
                <a:spcPct val="0"/>
              </a:spcBef>
              <a:spcAft>
                <a:spcPct val="0"/>
              </a:spcAft>
              <a:buClr>
                <a:srgbClr val="C00000"/>
              </a:buClr>
              <a:buSzPct val="105000"/>
            </a:pPr>
            <a:r>
              <a:rPr lang="de-DE" sz="1600" smtClean="0">
                <a:solidFill>
                  <a:srgbClr val="000000"/>
                </a:solidFill>
                <a:latin typeface="Arial" panose="020B0604020202020204" pitchFamily="34" charset="0"/>
              </a:rPr>
              <a:t>Anhörung Schuldner</a:t>
            </a:r>
            <a:endParaRPr lang="de-DE" sz="1600">
              <a:solidFill>
                <a:srgbClr val="000000"/>
              </a:solidFill>
              <a:latin typeface="Arial" panose="020B0604020202020204" pitchFamily="34" charset="0"/>
            </a:endParaRPr>
          </a:p>
        </p:txBody>
      </p:sp>
      <p:cxnSp>
        <p:nvCxnSpPr>
          <p:cNvPr id="15" name="Gerader Verbinder 14"/>
          <p:cNvCxnSpPr/>
          <p:nvPr/>
        </p:nvCxnSpPr>
        <p:spPr>
          <a:xfrm>
            <a:off x="7668344" y="4869160"/>
            <a:ext cx="555439" cy="0"/>
          </a:xfrm>
          <a:prstGeom prst="line">
            <a:avLst/>
          </a:prstGeom>
          <a:ln w="57150">
            <a:solidFill>
              <a:srgbClr val="CC0000"/>
            </a:solidFill>
          </a:ln>
        </p:spPr>
        <p:style>
          <a:lnRef idx="1">
            <a:schemeClr val="dk1"/>
          </a:lnRef>
          <a:fillRef idx="0">
            <a:schemeClr val="dk1"/>
          </a:fillRef>
          <a:effectRef idx="0">
            <a:schemeClr val="dk1"/>
          </a:effectRef>
          <a:fontRef idx="minor">
            <a:schemeClr val="tx1"/>
          </a:fontRef>
        </p:style>
      </p:cxnSp>
      <p:cxnSp>
        <p:nvCxnSpPr>
          <p:cNvPr id="18" name="Gerader Verbinder 17"/>
          <p:cNvCxnSpPr/>
          <p:nvPr/>
        </p:nvCxnSpPr>
        <p:spPr>
          <a:xfrm flipH="1">
            <a:off x="8214730" y="4860107"/>
            <a:ext cx="0" cy="504056"/>
          </a:xfrm>
          <a:prstGeom prst="line">
            <a:avLst/>
          </a:prstGeom>
          <a:ln w="57150">
            <a:solidFill>
              <a:srgbClr val="CC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7155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grpId="1" nodeType="withEffec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22" presetClass="entr" presetSubtype="1" fill="hold" grpId="0" nodeType="clickEffec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indefinite"/>
                            </p:stCondLst>
                          </p:cTn>
                        </p:par>
                        <p:par>
                          <p:cTn id="22" fill="hold" nodeType="afterGroup">
                            <p:stCondLst>
                              <p:cond delay="0"/>
                            </p:stCondLst>
                            <p:childTnLst>
                              <p:par>
                                <p:cTn id="23" presetID="22" presetClass="entr" presetSubtype="1" fill="hold" nodeType="clickEffec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par>
                                <p:cTn id="26" presetID="22" presetClass="entr" presetSubtype="1" fill="hold" nodeType="withEffec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par>
                                <p:cTn id="29" presetID="22" presetClass="entr" presetSubtype="1" fill="hold" grpId="2" nodeType="withEffec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1" animBg="1"/>
      <p:bldP spid="14" grpId="2"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769938"/>
            <a:ext cx="837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lvl="0" eaLnBrk="1" hangingPunct="1">
              <a:spcBef>
                <a:spcPct val="50000"/>
              </a:spcBef>
              <a:defRPr/>
            </a:pPr>
            <a:r>
              <a:rPr lang="de-DE" sz="2400" b="1">
                <a:solidFill>
                  <a:srgbClr val="C00000"/>
                </a:solidFill>
              </a:rPr>
              <a:t>Neufassung des § 276a InsO </a:t>
            </a:r>
            <a:r>
              <a:rPr lang="de-DE" sz="2400" b="1" i="1">
                <a:solidFill>
                  <a:srgbClr val="C00000"/>
                </a:solidFill>
              </a:rPr>
              <a:t>(auszugsweise)</a:t>
            </a:r>
            <a:endParaRPr kumimoji="0" lang="de-DE" sz="2400" b="1" i="1" u="none" strike="noStrike" kern="1200" cap="none" spc="0" normalizeH="0" baseline="0" noProof="0">
              <a:ln>
                <a:noFill/>
              </a:ln>
              <a:solidFill>
                <a:srgbClr val="C00000"/>
              </a:solidFill>
              <a:effectLst/>
              <a:uLnTx/>
              <a:uFillTx/>
            </a:endParaRPr>
          </a:p>
        </p:txBody>
      </p:sp>
      <p:sp>
        <p:nvSpPr>
          <p:cNvPr id="12" name="Textfeld 8"/>
          <p:cNvSpPr txBox="1">
            <a:spLocks noChangeArrowheads="1"/>
          </p:cNvSpPr>
          <p:nvPr/>
        </p:nvSpPr>
        <p:spPr bwMode="auto">
          <a:xfrm>
            <a:off x="445513" y="1691907"/>
            <a:ext cx="837813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342900" lvl="1" indent="-342900" algn="just">
              <a:buSzTx/>
              <a:buFont typeface="+mj-lt"/>
              <a:buAutoNum type="arabicParenBoth" startAt="2"/>
            </a:pPr>
            <a:r>
              <a:rPr lang="de-DE" sz="1600"/>
              <a:t>Ist der Schuldner als juristische Person verfasst, so haften auch die Mitglieder des Vertretungsorgans nach Maßgabe der §§ 60 bis 62.  Bei einer Gesellschaft ohne Rechtspersönlichkeit gilt dies für die zur Vertretung der Gesellschaft ermächtigten Gesellschafter. Ist kein zur Vertretung der Gesellschaft ermächtigter Gesellschafter eine natürliche Person, gilt dies für die organschaftlichen Vertreter der zur Vertretung ermächtigten Gesellschafter. Satz 3 gilt sinngemäß, wenn es sich bei den organschaftlichen Vertretern um Gesellschaften ohne Rechtspersönlichkeit handelt, bei denen keine natürliche Person zur organschaftlichen Vertretung ermächtigt ist, oder wenn sich die Verbindung von Gesellschaften in dieser Art fortsetzt.</a:t>
            </a:r>
          </a:p>
          <a:p>
            <a:pPr marL="342900" lvl="1" indent="-342900" algn="just">
              <a:buSzTx/>
              <a:buFont typeface="+mj-lt"/>
              <a:buAutoNum type="arabicParenBoth" startAt="2"/>
            </a:pPr>
            <a:endParaRPr lang="de-DE" sz="1600"/>
          </a:p>
          <a:p>
            <a:pPr marL="342900" lvl="1" indent="-342900" algn="just">
              <a:buSzTx/>
              <a:buFont typeface="+mj-lt"/>
              <a:buAutoNum type="arabicParenBoth" startAt="2"/>
            </a:pPr>
            <a:r>
              <a:rPr lang="de-DE" sz="1600"/>
              <a:t>Die Absätze 1 und 2 finden im Zeitraum zwischen der Anordnung der vorläufigen Eigenverwaltung oder der Anordnung vorläufiger Maßnahmen nach § 270c Absatz 3 und der Verfahrenseröffnung entsprechende Anwendung. </a:t>
            </a:r>
            <a:endParaRPr lang="de-DE"/>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38</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Tree>
    <p:extLst>
      <p:ext uri="{BB962C8B-B14F-4D97-AF65-F5344CB8AC3E}">
        <p14:creationId xmlns:p14="http://schemas.microsoft.com/office/powerpoint/2010/main" val="372175480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769938"/>
            <a:ext cx="837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lvl="0" eaLnBrk="1" hangingPunct="1">
              <a:spcBef>
                <a:spcPct val="50000"/>
              </a:spcBef>
              <a:defRPr/>
            </a:pPr>
            <a:r>
              <a:rPr lang="de-DE" sz="2400" b="1">
                <a:solidFill>
                  <a:srgbClr val="C00000"/>
                </a:solidFill>
              </a:rPr>
              <a:t>Die Neuregelung schließt gesetzliche Haftungslücken</a:t>
            </a:r>
            <a:endParaRPr kumimoji="0" lang="de-DE" sz="2400" b="1" i="0" u="none" strike="noStrike" kern="1200" cap="none" spc="0" normalizeH="0" baseline="0" noProof="0">
              <a:ln>
                <a:noFill/>
              </a:ln>
              <a:solidFill>
                <a:srgbClr val="C00000"/>
              </a:solidFill>
              <a:effectLst/>
              <a:uLnTx/>
              <a:uFillTx/>
              <a:latin typeface="Arial"/>
              <a:ea typeface="+mn-ea"/>
              <a:cs typeface="Arial"/>
            </a:endParaRPr>
          </a:p>
        </p:txBody>
      </p:sp>
      <p:sp>
        <p:nvSpPr>
          <p:cNvPr id="12" name="Textfeld 8"/>
          <p:cNvSpPr txBox="1">
            <a:spLocks noChangeArrowheads="1"/>
          </p:cNvSpPr>
          <p:nvPr/>
        </p:nvSpPr>
        <p:spPr bwMode="auto">
          <a:xfrm>
            <a:off x="445513" y="1691907"/>
            <a:ext cx="837813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342900" lvl="1" indent="-342900" algn="just">
              <a:buClr>
                <a:srgbClr val="C00000"/>
              </a:buClr>
              <a:buSzPct val="105000"/>
              <a:buFont typeface="Wingdings" pitchFamily="2" charset="2"/>
              <a:buChar char="§"/>
            </a:pPr>
            <a:r>
              <a:rPr lang="de-DE"/>
              <a:t>Abs. 1 gilt unverändert (Ausschluss der Einflussnahme der Gf auf den Schuldner; wegen der Reichweite instruktiv </a:t>
            </a:r>
            <a:r>
              <a:rPr lang="de-DE" i="1"/>
              <a:t>Schäfer ZRI 2020, 20</a:t>
            </a:r>
            <a:r>
              <a:rPr lang="de-DE"/>
              <a:t>)</a:t>
            </a:r>
          </a:p>
          <a:p>
            <a:pPr marL="342900" lvl="1" indent="-342900" algn="just">
              <a:buClr>
                <a:srgbClr val="C00000"/>
              </a:buClr>
              <a:buSzPct val="105000"/>
              <a:buFont typeface="Wingdings" pitchFamily="2" charset="2"/>
              <a:buChar char="§"/>
            </a:pPr>
            <a:endParaRPr lang="de-DE"/>
          </a:p>
          <a:p>
            <a:pPr marL="342900" lvl="1" indent="-342900" algn="just">
              <a:buClr>
                <a:srgbClr val="C00000"/>
              </a:buClr>
              <a:buSzPct val="105000"/>
              <a:buFont typeface="Wingdings" pitchFamily="2" charset="2"/>
              <a:buChar char="§"/>
            </a:pPr>
            <a:r>
              <a:rPr lang="de-DE"/>
              <a:t>Abs. 2: Normierung von </a:t>
            </a:r>
            <a:r>
              <a:rPr lang="de-DE" i="1"/>
              <a:t>BGH,</a:t>
            </a:r>
            <a:r>
              <a:rPr lang="de-DE"/>
              <a:t> </a:t>
            </a:r>
            <a:r>
              <a:rPr lang="de-DE" i="1"/>
              <a:t>Urt. v. 26.04.2018 - IX ZR 238/17</a:t>
            </a:r>
            <a:r>
              <a:rPr lang="de-DE"/>
              <a:t>: Außen-haftung der Organe </a:t>
            </a:r>
          </a:p>
          <a:p>
            <a:pPr marL="342900" lvl="1" indent="-342900" algn="just">
              <a:buClr>
                <a:srgbClr val="C00000"/>
              </a:buClr>
              <a:buSzPct val="105000"/>
              <a:buFont typeface="Wingdings" pitchFamily="2" charset="2"/>
              <a:buChar char="§"/>
            </a:pPr>
            <a:endParaRPr lang="de-DE"/>
          </a:p>
          <a:p>
            <a:pPr marL="342900" lvl="1" indent="-342900" algn="just">
              <a:buClr>
                <a:srgbClr val="C00000"/>
              </a:buClr>
              <a:buSzPct val="105000"/>
              <a:buFont typeface="Wingdings" pitchFamily="2" charset="2"/>
              <a:buChar char="§"/>
            </a:pPr>
            <a:r>
              <a:rPr lang="de-DE"/>
              <a:t>Abs. 3 erstreckt die Haftung konsequenter Weise auf das Eröffnungs-verfahren</a:t>
            </a:r>
          </a:p>
          <a:p>
            <a:pPr marL="342900" lvl="1" indent="-342900" algn="just">
              <a:buClr>
                <a:srgbClr val="C00000"/>
              </a:buClr>
              <a:buSzPct val="105000"/>
              <a:buFont typeface="Wingdings" pitchFamily="2" charset="2"/>
              <a:buChar char="§"/>
            </a:pPr>
            <a:endParaRPr lang="de-DE"/>
          </a:p>
          <a:p>
            <a:pPr marL="342900" lvl="1" indent="-342900" algn="just">
              <a:buClr>
                <a:srgbClr val="C00000"/>
              </a:buClr>
              <a:buSzPct val="105000"/>
              <a:buFont typeface="Wingdings" pitchFamily="2" charset="2"/>
              <a:buChar char="§"/>
            </a:pPr>
            <a:r>
              <a:rPr lang="de-DE"/>
              <a:t>Wegen der Inbezugnahme des § 60 InsO gilt naturgemäß die business judgement rule nicht (Ablehnung der Geltung durch </a:t>
            </a:r>
            <a:r>
              <a:rPr lang="de-DE" i="1"/>
              <a:t>BGH, Urt. v. 12.03.2020 - IX ZR 125/17</a:t>
            </a:r>
            <a:r>
              <a:rPr lang="de-DE"/>
              <a:t>)</a:t>
            </a:r>
          </a:p>
          <a:p>
            <a:pPr marL="342900" lvl="1" indent="-342900" algn="just">
              <a:buClr>
                <a:srgbClr val="C00000"/>
              </a:buClr>
              <a:buSzPct val="105000"/>
              <a:buFont typeface="Wingdings" pitchFamily="2" charset="2"/>
              <a:buChar char="§"/>
            </a:pPr>
            <a:endParaRPr lang="de-DE"/>
          </a:p>
          <a:p>
            <a:pPr marL="342900" lvl="1" indent="-342900" algn="just">
              <a:buClr>
                <a:srgbClr val="C00000"/>
              </a:buClr>
              <a:buSzPct val="105000"/>
              <a:buFont typeface="Wingdings" pitchFamily="2" charset="2"/>
              <a:buChar char="§"/>
            </a:pPr>
            <a:r>
              <a:rPr lang="de-DE"/>
              <a:t>Die Haftung aus § 15b Abs. 4 InsO wird verdrängt </a:t>
            </a:r>
            <a:r>
              <a:rPr lang="de-DE" i="1"/>
              <a:t>(Begr RegE, BT-Drs. 19/24181, S. 190)</a:t>
            </a: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39</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5601304"/>
            <a:ext cx="2090833" cy="1268124"/>
          </a:xfrm>
          <a:prstGeom prst="rect">
            <a:avLst/>
          </a:prstGeom>
        </p:spPr>
      </p:pic>
    </p:spTree>
    <p:extLst>
      <p:ext uri="{BB962C8B-B14F-4D97-AF65-F5344CB8AC3E}">
        <p14:creationId xmlns:p14="http://schemas.microsoft.com/office/powerpoint/2010/main" val="385475289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769938"/>
            <a:ext cx="837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lvl="0" eaLnBrk="1" hangingPunct="1">
              <a:spcBef>
                <a:spcPct val="50000"/>
              </a:spcBef>
              <a:defRPr/>
            </a:pPr>
            <a:r>
              <a:rPr lang="de-DE" sz="2400" b="1">
                <a:solidFill>
                  <a:srgbClr val="C00000"/>
                </a:solidFill>
              </a:rPr>
              <a:t>Zersplitterung der instanzlichen Rechtsprechung (1)</a:t>
            </a:r>
            <a:endParaRPr kumimoji="0" lang="de-DE" sz="2400" b="1" i="0" u="none" strike="noStrike" kern="1200" cap="none" spc="0" normalizeH="0" baseline="0" noProof="0">
              <a:ln>
                <a:noFill/>
              </a:ln>
              <a:solidFill>
                <a:srgbClr val="C00000"/>
              </a:solidFill>
              <a:effectLst/>
              <a:uLnTx/>
              <a:uFillTx/>
              <a:latin typeface="Arial"/>
              <a:ea typeface="+mn-ea"/>
              <a:cs typeface="Arial"/>
            </a:endParaRPr>
          </a:p>
        </p:txBody>
      </p:sp>
      <p:sp>
        <p:nvSpPr>
          <p:cNvPr id="12" name="Textfeld 8"/>
          <p:cNvSpPr txBox="1">
            <a:spLocks noChangeArrowheads="1"/>
          </p:cNvSpPr>
          <p:nvPr/>
        </p:nvSpPr>
        <p:spPr bwMode="auto">
          <a:xfrm>
            <a:off x="445513" y="1691907"/>
            <a:ext cx="837813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342900" lvl="0" indent="-342900" algn="just" eaLnBrk="1" hangingPunct="1">
              <a:buClr>
                <a:srgbClr val="C00000"/>
              </a:buClr>
              <a:buSzPct val="105000"/>
              <a:buFont typeface="Wingdings" pitchFamily="2" charset="2"/>
              <a:buChar char="§"/>
            </a:pPr>
            <a:r>
              <a:rPr lang="de-DE" smtClean="0">
                <a:solidFill>
                  <a:srgbClr val="000000"/>
                </a:solidFill>
                <a:latin typeface="Arial"/>
                <a:cs typeface="Arial"/>
              </a:rPr>
              <a:t>Strafrechtliche Ermittlungen </a:t>
            </a:r>
            <a:r>
              <a:rPr lang="de-DE">
                <a:solidFill>
                  <a:srgbClr val="000000"/>
                </a:solidFill>
                <a:latin typeface="Arial"/>
                <a:cs typeface="Arial"/>
              </a:rPr>
              <a:t>gegen Schuldner und Organe (sogar wenn Ermittlungsverfahren aus zeitlichen Gründen noch nicht eingeleitet wurde) und unzureichender Buchhaltung: </a:t>
            </a:r>
            <a:r>
              <a:rPr lang="de-DE" i="1">
                <a:solidFill>
                  <a:srgbClr val="000000"/>
                </a:solidFill>
                <a:latin typeface="Arial"/>
                <a:cs typeface="Arial"/>
              </a:rPr>
              <a:t>AG Essen, B. v. 01.09.2015 - 163 IN 14/15  </a:t>
            </a:r>
          </a:p>
          <a:p>
            <a:pPr marL="342900" lvl="0" indent="-342900" algn="just" eaLnBrk="1" hangingPunct="1">
              <a:buClr>
                <a:srgbClr val="C00000"/>
              </a:buClr>
              <a:buSzPct val="105000"/>
              <a:buFont typeface="Wingdings" pitchFamily="2" charset="2"/>
              <a:buChar char="§"/>
            </a:pPr>
            <a:endParaRPr lang="de-DE">
              <a:solidFill>
                <a:srgbClr val="000000"/>
              </a:solidFill>
              <a:latin typeface="Arial"/>
              <a:cs typeface="Arial"/>
            </a:endParaRPr>
          </a:p>
          <a:p>
            <a:pPr marL="342900" lvl="0" indent="-342900" algn="just" eaLnBrk="1" hangingPunct="1">
              <a:buClr>
                <a:srgbClr val="C00000"/>
              </a:buClr>
              <a:buSzPct val="105000"/>
              <a:buFont typeface="Wingdings" pitchFamily="2" charset="2"/>
              <a:buChar char="§"/>
            </a:pPr>
            <a:r>
              <a:rPr lang="de-DE">
                <a:solidFill>
                  <a:srgbClr val="000000"/>
                </a:solidFill>
                <a:latin typeface="Arial"/>
                <a:cs typeface="Arial"/>
              </a:rPr>
              <a:t>Kritisch bei fehlender Aufklärung: </a:t>
            </a:r>
            <a:r>
              <a:rPr lang="de-DE" i="1">
                <a:solidFill>
                  <a:srgbClr val="000000"/>
                </a:solidFill>
                <a:latin typeface="Arial"/>
                <a:cs typeface="Arial"/>
              </a:rPr>
              <a:t>Anm. Hofmann zu AG Hamburg, B. v. 18.12.2013 - 67c IN 410/13; siehe auch Vallender DB 2015, 231</a:t>
            </a:r>
          </a:p>
          <a:p>
            <a:pPr marL="342900" lvl="0" indent="-342900" algn="just" eaLnBrk="1" hangingPunct="1">
              <a:buClr>
                <a:srgbClr val="C00000"/>
              </a:buClr>
              <a:buSzPct val="105000"/>
              <a:buFont typeface="Wingdings" pitchFamily="2" charset="2"/>
              <a:buChar char="§"/>
            </a:pPr>
            <a:endParaRPr lang="de-DE">
              <a:solidFill>
                <a:srgbClr val="000000"/>
              </a:solidFill>
              <a:latin typeface="Arial"/>
              <a:cs typeface="Arial"/>
            </a:endParaRPr>
          </a:p>
          <a:p>
            <a:pPr marL="342900" lvl="0" indent="-342900" algn="just" eaLnBrk="1" hangingPunct="1">
              <a:buClr>
                <a:srgbClr val="C00000"/>
              </a:buClr>
              <a:buSzPct val="105000"/>
              <a:buFont typeface="Wingdings" pitchFamily="2" charset="2"/>
              <a:buChar char="§"/>
            </a:pPr>
            <a:r>
              <a:rPr lang="de-DE">
                <a:solidFill>
                  <a:srgbClr val="000000"/>
                </a:solidFill>
                <a:latin typeface="Arial"/>
                <a:cs typeface="Arial"/>
              </a:rPr>
              <a:t>Zweifel an der Zuverlässigkeit bei seit Jahren bestehender Insolvenzreife, die der Schuldner nicht überblickt und nicht aus eigenem Antrieb zu beenden versucht: </a:t>
            </a:r>
            <a:r>
              <a:rPr lang="de-DE" i="1">
                <a:solidFill>
                  <a:srgbClr val="000000"/>
                </a:solidFill>
                <a:latin typeface="Arial"/>
                <a:cs typeface="Arial"/>
              </a:rPr>
              <a:t>AG Köln, B. v. 09.02.2017 - 72 IN 496/16  </a:t>
            </a:r>
          </a:p>
          <a:p>
            <a:pPr marL="342900" lvl="0" indent="-342900" algn="just" eaLnBrk="1" hangingPunct="1">
              <a:buClr>
                <a:srgbClr val="C00000"/>
              </a:buClr>
              <a:buSzPct val="105000"/>
              <a:buFont typeface="Wingdings" pitchFamily="2" charset="2"/>
              <a:buChar char="§"/>
            </a:pPr>
            <a:endParaRPr lang="de-DE" i="1">
              <a:solidFill>
                <a:srgbClr val="000000"/>
              </a:solidFill>
              <a:latin typeface="Arial"/>
              <a:cs typeface="Arial"/>
            </a:endParaRPr>
          </a:p>
          <a:p>
            <a:pPr marL="342900" lvl="0" indent="-342900" algn="just" eaLnBrk="1" hangingPunct="1">
              <a:buClr>
                <a:srgbClr val="C00000"/>
              </a:buClr>
              <a:buSzPct val="105000"/>
              <a:buFont typeface="Wingdings" pitchFamily="2" charset="2"/>
              <a:buChar char="§"/>
            </a:pPr>
            <a:r>
              <a:rPr lang="de-DE">
                <a:solidFill>
                  <a:srgbClr val="000000"/>
                </a:solidFill>
                <a:latin typeface="Arial"/>
                <a:cs typeface="Arial"/>
              </a:rPr>
              <a:t>„Gewisse Wahrscheinlichkeit“ spricht für den Eintritt von Nachteilen, Eigenverwaltung ist nicht der Regelfall, aber Anordnungsvoraussetzungen sind herabgesetzt: </a:t>
            </a:r>
            <a:r>
              <a:rPr lang="de-DE" i="1">
                <a:solidFill>
                  <a:srgbClr val="000000"/>
                </a:solidFill>
                <a:latin typeface="Arial"/>
                <a:cs typeface="Arial"/>
              </a:rPr>
              <a:t>AG Hamburg, B. v. 28.02.2014 - 67c IN 1/1  </a:t>
            </a:r>
          </a:p>
          <a:p>
            <a:pPr marL="0" lvl="0" indent="0" algn="just" eaLnBrk="1" hangingPunct="1">
              <a:buClr>
                <a:srgbClr val="C00000"/>
              </a:buClr>
              <a:buSzPct val="105000"/>
            </a:pPr>
            <a:endParaRPr lang="de-DE">
              <a:solidFill>
                <a:srgbClr val="000000"/>
              </a:solidFill>
              <a:latin typeface="Arial"/>
              <a:cs typeface="Arial"/>
            </a:endParaRP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4</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Tree>
    <p:extLst>
      <p:ext uri="{BB962C8B-B14F-4D97-AF65-F5344CB8AC3E}">
        <p14:creationId xmlns:p14="http://schemas.microsoft.com/office/powerpoint/2010/main" val="25902296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1" fill="hold" nodeType="clickEffec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22" presetClass="entr" presetSubtype="1" fill="hold" nodeType="clickEffec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wipe(up)">
                                      <p:cBhvr>
                                        <p:cTn id="13" dur="500"/>
                                        <p:tgtEl>
                                          <p:spTgt spid="12">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22" presetClass="entr" presetSubtype="1" fill="hold" nodeType="clickEffec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wipe(up)">
                                      <p:cBhvr>
                                        <p:cTn id="19" dur="500"/>
                                        <p:tgtEl>
                                          <p:spTgt spid="12">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indefinite"/>
                            </p:stCondLst>
                          </p:cTn>
                        </p:par>
                        <p:par>
                          <p:cTn id="22" fill="hold" nodeType="afterGroup">
                            <p:stCondLst>
                              <p:cond delay="0"/>
                            </p:stCondLst>
                            <p:childTnLst>
                              <p:par>
                                <p:cTn id="23" presetID="22" presetClass="entr" presetSubtype="1" fill="hold" nodeType="clickEffect">
                                  <p:childTnLst>
                                    <p:set>
                                      <p:cBhvr>
                                        <p:cTn id="24" dur="1" fill="hold">
                                          <p:stCondLst>
                                            <p:cond delay="0"/>
                                          </p:stCondLst>
                                        </p:cTn>
                                        <p:tgtEl>
                                          <p:spTgt spid="12">
                                            <p:txEl>
                                              <p:pRg st="6" end="6"/>
                                            </p:txEl>
                                          </p:spTgt>
                                        </p:tgtEl>
                                        <p:attrNameLst>
                                          <p:attrName>style.visibility</p:attrName>
                                        </p:attrNameLst>
                                      </p:cBhvr>
                                      <p:to>
                                        <p:strVal val="visible"/>
                                      </p:to>
                                    </p:set>
                                    <p:animEffect transition="in" filter="wipe(up)">
                                      <p:cBhvr>
                                        <p:cTn id="25"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769938"/>
            <a:ext cx="837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lvl="0" eaLnBrk="1" hangingPunct="1">
              <a:spcBef>
                <a:spcPct val="50000"/>
              </a:spcBef>
              <a:defRPr/>
            </a:pPr>
            <a:r>
              <a:rPr lang="de-DE" sz="2400" b="1" smtClean="0">
                <a:solidFill>
                  <a:srgbClr val="C00000"/>
                </a:solidFill>
              </a:rPr>
              <a:t>Exkurs: § 15b Abs. 8 InsO </a:t>
            </a:r>
            <a:endParaRPr kumimoji="0" lang="de-DE" sz="2400" b="1" i="1" u="none" strike="noStrike" kern="1200" cap="none" spc="0" normalizeH="0" baseline="0" noProof="0">
              <a:ln>
                <a:noFill/>
              </a:ln>
              <a:solidFill>
                <a:srgbClr val="C00000"/>
              </a:solidFill>
              <a:effectLst/>
              <a:uLnTx/>
              <a:uFillTx/>
            </a:endParaRPr>
          </a:p>
        </p:txBody>
      </p:sp>
      <p:sp>
        <p:nvSpPr>
          <p:cNvPr id="12" name="Textfeld 8"/>
          <p:cNvSpPr txBox="1">
            <a:spLocks noChangeArrowheads="1"/>
          </p:cNvSpPr>
          <p:nvPr/>
        </p:nvSpPr>
        <p:spPr bwMode="auto">
          <a:xfrm>
            <a:off x="445513" y="1691907"/>
            <a:ext cx="837813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342900" lvl="1" indent="-342900" algn="just">
              <a:buSzTx/>
              <a:buFont typeface="+mj-lt"/>
              <a:buAutoNum type="arabicParenBoth" startAt="8"/>
            </a:pPr>
            <a:r>
              <a:rPr lang="de-DE" sz="1600"/>
              <a:t>Eine Verletzung steuerrechtlicher Zahlungspflichten liegt nicht vor, wenn zwischen dem Eintritt der Zahlungsunfähigkeit … oder der Überschuldung … und der Entscheidung des Insolvenzgerichts über den Insolvenzantrag Ansprüche aus dem Steuerschuldverhältnis nicht oder nicht rechtzeitig erfüllt werden, sofern die Antragspflichtigen ihren Verpflichtungen nach § 15a nachkommen. Wird entgegen der Verpflichtung nach § 15a ein Insolvenzantrag verspätet gestellt, gilt dies nur für die nach Bestellung eines vorläufigen Insolvenzverwalters </a:t>
            </a:r>
            <a:r>
              <a:rPr lang="de-DE" sz="1600" b="1"/>
              <a:t>oder Anordnung der vorläufigen Eigenverwaltung </a:t>
            </a:r>
            <a:r>
              <a:rPr lang="de-DE" sz="1600"/>
              <a:t>fällig werdenden Ansprüche aus dem Steuerschuldverhältnis. Wird das Insolvenzverfahren nicht eröffnet und ist dies auf eine Pflichtverletzung der Antragspflichtigen zurückzuführen, gelten die Sätze 1 und 2 nicht</a:t>
            </a:r>
            <a:r>
              <a:rPr lang="de-DE" sz="1600" smtClean="0"/>
              <a:t>.</a:t>
            </a:r>
          </a:p>
          <a:p>
            <a:pPr marL="342900" lvl="1" indent="-342900" algn="just">
              <a:buSzTx/>
              <a:buFont typeface="+mj-lt"/>
              <a:buAutoNum type="arabicParenBoth" startAt="8"/>
            </a:pPr>
            <a:endParaRPr lang="de-DE" sz="2400"/>
          </a:p>
          <a:p>
            <a:pPr marL="342900" lvl="1" indent="-342900" algn="just">
              <a:buClr>
                <a:srgbClr val="C00000"/>
              </a:buClr>
              <a:buSzPct val="105000"/>
              <a:buFont typeface="Wingdings" pitchFamily="2" charset="2"/>
              <a:buChar char="§"/>
            </a:pPr>
            <a:r>
              <a:rPr lang="de-DE" smtClean="0"/>
              <a:t>Lösung </a:t>
            </a:r>
            <a:r>
              <a:rPr lang="de-DE"/>
              <a:t>des Konflikts zwischen Massesicherungspflicht bei Insolvenzreife und haftungsbewehrter </a:t>
            </a:r>
            <a:r>
              <a:rPr lang="de-DE" smtClean="0"/>
              <a:t>Steuerzahlungspflicht</a:t>
            </a:r>
          </a:p>
          <a:p>
            <a:pPr marL="342900" lvl="1" indent="-342900" algn="just">
              <a:buClr>
                <a:srgbClr val="C00000"/>
              </a:buClr>
              <a:buSzPct val="105000"/>
              <a:buFont typeface="Wingdings" pitchFamily="2" charset="2"/>
              <a:buChar char="§"/>
            </a:pPr>
            <a:endParaRPr lang="de-DE"/>
          </a:p>
          <a:p>
            <a:pPr marL="342900" lvl="1" indent="-342900" algn="just">
              <a:buClr>
                <a:srgbClr val="C00000"/>
              </a:buClr>
              <a:buSzPct val="105000"/>
              <a:buFont typeface="Wingdings" pitchFamily="2" charset="2"/>
              <a:buChar char="§"/>
            </a:pPr>
            <a:r>
              <a:rPr lang="de-DE" smtClean="0"/>
              <a:t>Aber</a:t>
            </a:r>
            <a:r>
              <a:rPr lang="de-DE"/>
              <a:t>: Mittelvorsorgepflicht mit der Gefahr der Haftung nach §§ 34, 69 AO (BFH, Urt. v. 20.05.2014 </a:t>
            </a:r>
            <a:r>
              <a:rPr lang="de-DE" smtClean="0"/>
              <a:t>- </a:t>
            </a:r>
            <a:r>
              <a:rPr lang="de-DE"/>
              <a:t>VII R 12/12; Urt. v. 28.11.2002 </a:t>
            </a:r>
            <a:r>
              <a:rPr lang="de-DE" smtClean="0"/>
              <a:t>-  </a:t>
            </a:r>
            <a:r>
              <a:rPr lang="de-DE"/>
              <a:t>VII R 41/01; </a:t>
            </a:r>
          </a:p>
          <a:p>
            <a:pPr marL="342900" lvl="1" indent="-342900" algn="just">
              <a:buSzTx/>
              <a:buFont typeface="+mj-lt"/>
              <a:buAutoNum type="arabicParenBoth" startAt="8"/>
            </a:pPr>
            <a:endParaRPr lang="de-DE"/>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40</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Tree>
    <p:extLst>
      <p:ext uri="{BB962C8B-B14F-4D97-AF65-F5344CB8AC3E}">
        <p14:creationId xmlns:p14="http://schemas.microsoft.com/office/powerpoint/2010/main" val="39722613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769938"/>
            <a:ext cx="837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de-DE" sz="2400" b="1" i="0" u="none" strike="noStrike" kern="1200" cap="none" spc="0" normalizeH="0" baseline="0" noProof="0" smtClean="0">
                <a:ln>
                  <a:noFill/>
                </a:ln>
                <a:solidFill>
                  <a:srgbClr val="C00000"/>
                </a:solidFill>
                <a:effectLst/>
                <a:uLnTx/>
                <a:uFillTx/>
                <a:latin typeface="Arial"/>
                <a:ea typeface="+mn-ea"/>
                <a:cs typeface="Arial"/>
              </a:rPr>
              <a:t>Fazit und Ausblick</a:t>
            </a:r>
            <a:endParaRPr kumimoji="0" lang="de-DE" sz="2400" b="1" i="0" u="none" strike="noStrike" kern="1200" cap="none" spc="0" normalizeH="0" baseline="0" noProof="0">
              <a:ln>
                <a:noFill/>
              </a:ln>
              <a:solidFill>
                <a:srgbClr val="C00000"/>
              </a:solidFill>
              <a:effectLst/>
              <a:uLnTx/>
              <a:uFillTx/>
              <a:latin typeface="Arial"/>
              <a:ea typeface="+mn-ea"/>
              <a:cs typeface="Arial"/>
            </a:endParaRPr>
          </a:p>
        </p:txBody>
      </p:sp>
      <p:sp>
        <p:nvSpPr>
          <p:cNvPr id="12" name="Textfeld 8"/>
          <p:cNvSpPr txBox="1">
            <a:spLocks noChangeArrowheads="1"/>
          </p:cNvSpPr>
          <p:nvPr/>
        </p:nvSpPr>
        <p:spPr bwMode="auto">
          <a:xfrm>
            <a:off x="445513" y="1691907"/>
            <a:ext cx="837813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342900" lvl="1" indent="-342900" algn="just">
              <a:buClr>
                <a:srgbClr val="C00000"/>
              </a:buClr>
              <a:buSzPct val="105000"/>
              <a:buFont typeface="Wingdings" pitchFamily="2" charset="2"/>
              <a:buChar char="§"/>
            </a:pPr>
            <a:r>
              <a:rPr lang="de-DE" smtClean="0"/>
              <a:t>Verbesserung </a:t>
            </a:r>
            <a:r>
              <a:rPr lang="de-DE"/>
              <a:t>der Planbarkeit und Berechenbarkeit von </a:t>
            </a:r>
            <a:r>
              <a:rPr lang="de-DE" smtClean="0"/>
              <a:t>Eigenverwaltungs-verfahren</a:t>
            </a:r>
            <a:endParaRPr lang="de-DE"/>
          </a:p>
          <a:p>
            <a:pPr marL="342900" lvl="1" indent="-342900" algn="just">
              <a:buClr>
                <a:srgbClr val="C00000"/>
              </a:buClr>
              <a:buSzPct val="105000"/>
              <a:buFont typeface="Wingdings" pitchFamily="2" charset="2"/>
              <a:buChar char="§"/>
            </a:pPr>
            <a:endParaRPr lang="de-DE" smtClean="0"/>
          </a:p>
          <a:p>
            <a:pPr marL="342900" lvl="1" indent="-342900" algn="just">
              <a:buClr>
                <a:srgbClr val="C00000"/>
              </a:buClr>
              <a:buSzPct val="105000"/>
              <a:buFont typeface="Wingdings" pitchFamily="2" charset="2"/>
              <a:buChar char="§"/>
            </a:pPr>
            <a:r>
              <a:rPr lang="de-DE" smtClean="0"/>
              <a:t>Liquidationsverfahren </a:t>
            </a:r>
            <a:r>
              <a:rPr lang="de-DE"/>
              <a:t>nicht ausgeschlossen</a:t>
            </a:r>
          </a:p>
          <a:p>
            <a:pPr marL="342900" lvl="1" indent="-342900" algn="just">
              <a:buClr>
                <a:srgbClr val="C00000"/>
              </a:buClr>
              <a:buSzPct val="105000"/>
              <a:buFont typeface="Wingdings" pitchFamily="2" charset="2"/>
              <a:buChar char="§"/>
            </a:pPr>
            <a:endParaRPr lang="de-DE" smtClean="0"/>
          </a:p>
          <a:p>
            <a:pPr marL="342900" lvl="1" indent="-342900" algn="just">
              <a:buClr>
                <a:srgbClr val="C00000"/>
              </a:buClr>
              <a:buSzPct val="105000"/>
              <a:buFont typeface="Wingdings" pitchFamily="2" charset="2"/>
              <a:buChar char="§"/>
            </a:pPr>
            <a:r>
              <a:rPr lang="de-DE" smtClean="0"/>
              <a:t>Unterstützung </a:t>
            </a:r>
            <a:r>
              <a:rPr lang="de-DE"/>
              <a:t>kleinerer Insolvenzgerichte</a:t>
            </a:r>
          </a:p>
          <a:p>
            <a:pPr marL="342900" lvl="1" indent="-342900" algn="just">
              <a:buClr>
                <a:srgbClr val="C00000"/>
              </a:buClr>
              <a:buSzPct val="105000"/>
              <a:buFont typeface="Wingdings" pitchFamily="2" charset="2"/>
              <a:buChar char="§"/>
            </a:pPr>
            <a:endParaRPr lang="de-DE" smtClean="0"/>
          </a:p>
          <a:p>
            <a:pPr marL="342900" lvl="1" indent="-342900" algn="just">
              <a:buClr>
                <a:srgbClr val="C00000"/>
              </a:buClr>
              <a:buSzPct val="105000"/>
              <a:buFont typeface="Wingdings" pitchFamily="2" charset="2"/>
              <a:buChar char="§"/>
            </a:pPr>
            <a:r>
              <a:rPr lang="de-DE" smtClean="0"/>
              <a:t>Unterstützung </a:t>
            </a:r>
            <a:r>
              <a:rPr lang="de-DE"/>
              <a:t>nachhaltiger Sanierungen und Vermeidung von </a:t>
            </a:r>
            <a:r>
              <a:rPr lang="de-DE" err="1" smtClean="0"/>
              <a:t>Folgeinsol-venzen </a:t>
            </a:r>
            <a:r>
              <a:rPr lang="de-DE"/>
              <a:t>wahrscheinlicher</a:t>
            </a:r>
          </a:p>
          <a:p>
            <a:pPr marL="342900" lvl="1" indent="-342900" algn="just">
              <a:buClr>
                <a:srgbClr val="C00000"/>
              </a:buClr>
              <a:buSzPct val="105000"/>
              <a:buFont typeface="Wingdings" pitchFamily="2" charset="2"/>
              <a:buChar char="§"/>
            </a:pPr>
            <a:endParaRPr lang="de-DE" smtClean="0"/>
          </a:p>
          <a:p>
            <a:pPr marL="342900" lvl="1" indent="-342900" algn="just">
              <a:buClr>
                <a:srgbClr val="C00000"/>
              </a:buClr>
              <a:buSzPct val="105000"/>
              <a:buFont typeface="Wingdings" pitchFamily="2" charset="2"/>
              <a:buChar char="§"/>
            </a:pPr>
            <a:r>
              <a:rPr lang="de-DE" smtClean="0"/>
              <a:t>Pandemiebedingte </a:t>
            </a:r>
            <a:r>
              <a:rPr lang="de-DE"/>
              <a:t>Sonderfälle sind über die Sonderregelungen des COVInsAG zu </a:t>
            </a:r>
            <a:r>
              <a:rPr lang="de-DE" smtClean="0"/>
              <a:t>lösen</a:t>
            </a:r>
            <a:endParaRPr lang="de-DE"/>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41</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Tree>
    <p:extLst>
      <p:ext uri="{BB962C8B-B14F-4D97-AF65-F5344CB8AC3E}">
        <p14:creationId xmlns:p14="http://schemas.microsoft.com/office/powerpoint/2010/main" val="232819963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769938"/>
            <a:ext cx="837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de-DE" sz="2400" b="1" i="0" u="none" strike="noStrike" kern="1200" cap="none" spc="0" normalizeH="0" baseline="0" noProof="0" smtClean="0">
                <a:ln>
                  <a:noFill/>
                </a:ln>
                <a:solidFill>
                  <a:srgbClr val="C00000"/>
                </a:solidFill>
                <a:effectLst/>
                <a:uLnTx/>
                <a:uFillTx/>
                <a:latin typeface="Arial"/>
                <a:ea typeface="+mn-ea"/>
                <a:cs typeface="Arial"/>
              </a:rPr>
              <a:t>Fragen und Diskussion</a:t>
            </a:r>
            <a:endParaRPr kumimoji="0" lang="de-DE" sz="2400" b="1" i="0" u="none" strike="noStrike" kern="1200" cap="none" spc="0" normalizeH="0" baseline="0" noProof="0">
              <a:ln>
                <a:noFill/>
              </a:ln>
              <a:solidFill>
                <a:srgbClr val="C00000"/>
              </a:solidFill>
              <a:effectLst/>
              <a:uLnTx/>
              <a:uFillTx/>
              <a:latin typeface="Arial"/>
              <a:ea typeface="+mn-ea"/>
              <a:cs typeface="Arial"/>
            </a:endParaRP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42</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1412776"/>
            <a:ext cx="4941168" cy="4941168"/>
          </a:xfrm>
          <a:prstGeom prst="rect">
            <a:avLst/>
          </a:prstGeom>
        </p:spPr>
      </p:pic>
    </p:spTree>
    <p:extLst>
      <p:ext uri="{BB962C8B-B14F-4D97-AF65-F5344CB8AC3E}">
        <p14:creationId xmlns:p14="http://schemas.microsoft.com/office/powerpoint/2010/main" val="423048301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769938"/>
            <a:ext cx="837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de-DE" sz="2400" b="1" i="0" u="none" strike="noStrike" kern="1200" cap="none" spc="0" normalizeH="0" baseline="0" noProof="0" smtClean="0">
                <a:ln>
                  <a:noFill/>
                </a:ln>
                <a:solidFill>
                  <a:srgbClr val="C00000"/>
                </a:solidFill>
                <a:effectLst/>
                <a:uLnTx/>
                <a:uFillTx/>
                <a:latin typeface="Arial"/>
                <a:ea typeface="+mn-ea"/>
                <a:cs typeface="Arial"/>
              </a:rPr>
              <a:t>Literatur</a:t>
            </a:r>
            <a:endParaRPr kumimoji="0" lang="de-DE" sz="2400" b="1" i="0" u="none" strike="noStrike" kern="1200" cap="none" spc="0" normalizeH="0" baseline="0" noProof="0">
              <a:ln>
                <a:noFill/>
              </a:ln>
              <a:solidFill>
                <a:srgbClr val="C00000"/>
              </a:solidFill>
              <a:effectLst/>
              <a:uLnTx/>
              <a:uFillTx/>
              <a:latin typeface="Arial"/>
              <a:ea typeface="+mn-ea"/>
              <a:cs typeface="Arial"/>
            </a:endParaRPr>
          </a:p>
        </p:txBody>
      </p:sp>
      <p:sp>
        <p:nvSpPr>
          <p:cNvPr id="12" name="Textfeld 8"/>
          <p:cNvSpPr txBox="1">
            <a:spLocks noChangeArrowheads="1"/>
          </p:cNvSpPr>
          <p:nvPr/>
        </p:nvSpPr>
        <p:spPr bwMode="auto">
          <a:xfrm>
            <a:off x="445513" y="1691907"/>
            <a:ext cx="837813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0" lvl="1" indent="0" algn="just">
              <a:buClr>
                <a:srgbClr val="C00000"/>
              </a:buClr>
              <a:buSzPct val="105000"/>
            </a:pPr>
            <a:r>
              <a:rPr lang="de-DE" sz="1400" i="1" err="1"/>
              <a:t>Blersch, Die Neuregelungen des insolvenzrechtlichen Vergütungsrechts, Beil. 1/2021 zu NZI Heft 5/2021, S. </a:t>
            </a:r>
            <a:r>
              <a:rPr lang="de-DE" sz="1400" i="1" smtClean="0"/>
              <a:t>94</a:t>
            </a:r>
          </a:p>
          <a:p>
            <a:pPr marL="0" lvl="1" indent="0" algn="just">
              <a:buClr>
                <a:srgbClr val="C00000"/>
              </a:buClr>
              <a:buSzPct val="105000"/>
            </a:pPr>
            <a:endParaRPr lang="de-DE" sz="600" i="1"/>
          </a:p>
          <a:p>
            <a:pPr marL="0" lvl="1" indent="0" algn="just">
              <a:buClr>
                <a:srgbClr val="C00000"/>
              </a:buClr>
              <a:buSzPct val="105000"/>
            </a:pPr>
            <a:r>
              <a:rPr lang="de-DE" sz="1400" i="1"/>
              <a:t>Brinkmann, Die Haftung der Geschäftsleiter in der Krise nach dem Gesetz zur Fortentwicklung des Sanierungs- und Insolvenzrechts, ZIP 2020, 2361</a:t>
            </a:r>
          </a:p>
          <a:p>
            <a:pPr marL="0" lvl="1" indent="0" algn="just">
              <a:buClr>
                <a:srgbClr val="C00000"/>
              </a:buClr>
              <a:buSzPct val="105000"/>
            </a:pPr>
            <a:endParaRPr lang="de-DE" sz="600" i="1" smtClean="0"/>
          </a:p>
          <a:p>
            <a:pPr marL="0" lvl="1" indent="0" algn="just">
              <a:buClr>
                <a:srgbClr val="C00000"/>
              </a:buClr>
              <a:buSzPct val="105000"/>
            </a:pPr>
            <a:r>
              <a:rPr lang="de-DE" sz="1400" i="1" err="1" smtClean="0"/>
              <a:t>Frind</a:t>
            </a:r>
            <a:r>
              <a:rPr lang="de-DE" sz="1400" i="1"/>
              <a:t>, Neuregelung der Eigenverwaltung gemäß SanInsFoG: Mehr Qualität oder „sanierungsfeindlicher Hürdenlauf“?, ZIP 2021, 171</a:t>
            </a:r>
          </a:p>
          <a:p>
            <a:pPr marL="0" lvl="1" indent="0" algn="just">
              <a:buClr>
                <a:srgbClr val="C00000"/>
              </a:buClr>
              <a:buSzPct val="105000"/>
            </a:pPr>
            <a:endParaRPr lang="de-DE" sz="600" i="1" smtClean="0"/>
          </a:p>
          <a:p>
            <a:pPr marL="0" lvl="1" indent="0" algn="just">
              <a:buClr>
                <a:srgbClr val="C00000"/>
              </a:buClr>
              <a:buSzPct val="105000"/>
            </a:pPr>
            <a:r>
              <a:rPr lang="de-DE" sz="1400" i="1" smtClean="0"/>
              <a:t>Jacoby</a:t>
            </a:r>
            <a:r>
              <a:rPr lang="de-DE" sz="1400" i="1"/>
              <a:t>, Madaus, Sack, Schmidt, Thole: Evaluierung des ESUG, Forschungsbericht, 2018: https://www.bmjv.de/SharedDocs/Downloads/DE/News/Artikel/101018_Gesamtbericht_Evaluierung_ESUG.pdf;jsessionid=5F65F76590A5616811B25898D7DEAF09.2_cid289?__blob=publicationFile&amp;v=2</a:t>
            </a:r>
          </a:p>
          <a:p>
            <a:pPr marL="0" lvl="1" indent="0" algn="just">
              <a:buClr>
                <a:srgbClr val="C00000"/>
              </a:buClr>
              <a:buSzPct val="105000"/>
            </a:pPr>
            <a:endParaRPr lang="de-DE" sz="600" i="1" smtClean="0"/>
          </a:p>
          <a:p>
            <a:pPr marL="0" lvl="1" indent="0" algn="just">
              <a:buClr>
                <a:srgbClr val="C00000"/>
              </a:buClr>
              <a:buSzPct val="105000"/>
            </a:pPr>
            <a:r>
              <a:rPr lang="de-DE" sz="1400" i="1" smtClean="0"/>
              <a:t>Kreutz/Ellers</a:t>
            </a:r>
            <a:r>
              <a:rPr lang="de-DE" sz="1400" i="1"/>
              <a:t>, Kommentierung zu § 270a, BeckOKInsO, 22. Edition, Stand 15.02.2021</a:t>
            </a:r>
          </a:p>
          <a:p>
            <a:pPr marL="0" lvl="1" indent="0" algn="just">
              <a:buClr>
                <a:srgbClr val="C00000"/>
              </a:buClr>
              <a:buSzPct val="105000"/>
            </a:pPr>
            <a:endParaRPr lang="de-DE" sz="600" i="1" smtClean="0"/>
          </a:p>
          <a:p>
            <a:pPr marL="0" lvl="1" indent="0" algn="just">
              <a:buClr>
                <a:srgbClr val="C00000"/>
              </a:buClr>
              <a:buSzPct val="105000"/>
            </a:pPr>
            <a:r>
              <a:rPr lang="de-DE" sz="1400" i="1" smtClean="0"/>
              <a:t>Proske</a:t>
            </a:r>
            <a:r>
              <a:rPr lang="de-DE" sz="1400" i="1"/>
              <a:t>, Zur Überarbeitung der Eigenverwaltung durch das SanInsFoG, ZRI 2020, 641</a:t>
            </a:r>
          </a:p>
          <a:p>
            <a:pPr marL="0" lvl="1" indent="0" algn="just">
              <a:buClr>
                <a:srgbClr val="C00000"/>
              </a:buClr>
              <a:buSzPct val="105000"/>
            </a:pPr>
            <a:endParaRPr lang="de-DE" sz="600" i="1" smtClean="0"/>
          </a:p>
          <a:p>
            <a:pPr marL="0" lvl="1" indent="0" algn="just">
              <a:buClr>
                <a:srgbClr val="C00000"/>
              </a:buClr>
              <a:buSzPct val="105000"/>
            </a:pPr>
            <a:r>
              <a:rPr lang="de-DE" sz="1400" i="1" smtClean="0"/>
              <a:t>Schäfer</a:t>
            </a:r>
            <a:r>
              <a:rPr lang="de-DE" sz="1400" i="1"/>
              <a:t>, Kompetenzabgrenzung und Organhaftung bei der Eigenverwaltung (unter Berücksichtigung der GmbH &amp; Co. KG), ZRI 2020, 20. </a:t>
            </a:r>
          </a:p>
          <a:p>
            <a:pPr marL="0" lvl="1" indent="0" algn="just">
              <a:buClr>
                <a:srgbClr val="C00000"/>
              </a:buClr>
              <a:buSzPct val="105000"/>
            </a:pPr>
            <a:endParaRPr lang="de-DE" sz="600" i="1" smtClean="0"/>
          </a:p>
          <a:p>
            <a:pPr marL="0" lvl="1" indent="0" algn="just">
              <a:buClr>
                <a:srgbClr val="C00000"/>
              </a:buClr>
              <a:buSzPct val="105000"/>
            </a:pPr>
            <a:r>
              <a:rPr lang="de-DE" sz="1400" i="1" err="1" smtClean="0"/>
              <a:t>Schmittmann</a:t>
            </a:r>
            <a:r>
              <a:rPr lang="de-DE" sz="1400" i="1"/>
              <a:t>, Steuerliche Privilegierung der vorläufigen Eigenverwaltung, Haftung der Geschäftsleiter für Steuerzahlungen und Haftung von Berufsträgern nach dem SanInsFoG-RegE, ZRI 2020, 649.</a:t>
            </a:r>
          </a:p>
          <a:p>
            <a:pPr marL="0" lvl="1" indent="0" algn="just">
              <a:buClr>
                <a:srgbClr val="C00000"/>
              </a:buClr>
              <a:buSzPct val="105000"/>
            </a:pPr>
            <a:endParaRPr lang="de-DE" sz="600" i="1" smtClean="0"/>
          </a:p>
          <a:p>
            <a:pPr marL="0" lvl="1" indent="0" algn="just">
              <a:buClr>
                <a:srgbClr val="C00000"/>
              </a:buClr>
              <a:buSzPct val="105000"/>
            </a:pPr>
            <a:r>
              <a:rPr lang="de-DE" sz="1400" i="1" err="1" smtClean="0"/>
              <a:t>Thole</a:t>
            </a:r>
            <a:r>
              <a:rPr lang="de-DE" sz="1400" i="1"/>
              <a:t>, Die Reform der Eigenverwaltung: Eine Umsetzung der ESUG-Evaluation?, Beil. 1/2021 zu NZI Heft 5/2021, S. 90</a:t>
            </a:r>
          </a:p>
          <a:p>
            <a:pPr marL="0" lvl="1" indent="0" algn="just">
              <a:buClr>
                <a:srgbClr val="C00000"/>
              </a:buClr>
              <a:buSzPct val="105000"/>
            </a:pPr>
            <a:endParaRPr lang="de-DE" sz="1400" i="1" smtClean="0"/>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43</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Tree>
    <p:extLst>
      <p:ext uri="{BB962C8B-B14F-4D97-AF65-F5344CB8AC3E}">
        <p14:creationId xmlns:p14="http://schemas.microsoft.com/office/powerpoint/2010/main" val="297374151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769942"/>
            <a:ext cx="770448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eaLnBrk="1" hangingPunct="1"/>
            <a:r>
              <a:rPr lang="de-DE" sz="2400" b="1">
                <a:solidFill>
                  <a:srgbClr val="CC0000"/>
                </a:solidFill>
              </a:rPr>
              <a:t>Vielen Dank für Ihre Aufmerksamkeit ! </a:t>
            </a:r>
          </a:p>
          <a:p>
            <a:pPr eaLnBrk="1" hangingPunct="1">
              <a:spcBef>
                <a:spcPct val="50000"/>
              </a:spcBef>
            </a:pPr>
            <a:endParaRPr lang="de-DE" sz="2400" b="1">
              <a:solidFill>
                <a:srgbClr val="CC0000"/>
              </a:solidFill>
            </a:endParaRPr>
          </a:p>
          <a:p>
            <a:pPr eaLnBrk="1" hangingPunct="1">
              <a:spcBef>
                <a:spcPct val="50000"/>
              </a:spcBef>
            </a:pPr>
            <a:endParaRPr lang="de-DE" sz="2400" b="1">
              <a:solidFill>
                <a:srgbClr val="CC0000"/>
              </a:solidFill>
            </a:endParaRPr>
          </a:p>
        </p:txBody>
      </p:sp>
      <p:sp>
        <p:nvSpPr>
          <p:cNvPr id="5" name="Textfeld 4"/>
          <p:cNvSpPr txBox="1"/>
          <p:nvPr/>
        </p:nvSpPr>
        <p:spPr>
          <a:xfrm>
            <a:off x="119861" y="1484784"/>
            <a:ext cx="6696744" cy="4201150"/>
          </a:xfrm>
          <a:prstGeom prst="rect">
            <a:avLst/>
          </a:prstGeom>
          <a:noFill/>
        </p:spPr>
        <p:txBody>
          <a:bodyPr wrap="square">
            <a:spAutoFit/>
          </a:bodyPr>
          <a:lstStyle>
            <a:lvl1pPr marL="450850" indent="-450850" defTabSz="180975">
              <a:tabLst>
                <a:tab pos="360363" algn="l"/>
              </a:tabLst>
              <a:defRPr>
                <a:solidFill>
                  <a:schemeClr val="tx1"/>
                </a:solidFill>
                <a:latin typeface="Arial"/>
                <a:cs typeface="Arial"/>
              </a:defRPr>
            </a:lvl1pPr>
            <a:lvl2pPr marL="973138" indent="-342900" defTabSz="180975">
              <a:tabLst>
                <a:tab pos="360363" algn="l"/>
              </a:tabLst>
              <a:defRPr>
                <a:solidFill>
                  <a:schemeClr val="tx1"/>
                </a:solidFill>
                <a:latin typeface="Arial"/>
                <a:cs typeface="Arial"/>
              </a:defRPr>
            </a:lvl2pPr>
            <a:lvl3pPr marL="1946275" indent="-342900" defTabSz="180975">
              <a:tabLst>
                <a:tab pos="360363" algn="l"/>
              </a:tabLst>
              <a:defRPr>
                <a:solidFill>
                  <a:schemeClr val="tx1"/>
                </a:solidFill>
                <a:latin typeface="Arial"/>
                <a:cs typeface="Arial"/>
              </a:defRPr>
            </a:lvl3pPr>
            <a:lvl4pPr marL="2481263" indent="-355600" defTabSz="180975">
              <a:tabLst>
                <a:tab pos="360363" algn="l"/>
              </a:tabLst>
              <a:defRPr>
                <a:solidFill>
                  <a:schemeClr val="tx1"/>
                </a:solidFill>
                <a:latin typeface="Arial"/>
                <a:cs typeface="Arial"/>
              </a:defRPr>
            </a:lvl4pPr>
            <a:lvl5pPr marL="3003550" indent="-342900" defTabSz="180975">
              <a:tabLst>
                <a:tab pos="360363" algn="l"/>
              </a:tabLst>
              <a:defRPr>
                <a:solidFill>
                  <a:schemeClr val="tx1"/>
                </a:solidFill>
                <a:latin typeface="Arial"/>
                <a:cs typeface="Arial"/>
              </a:defRPr>
            </a:lvl5pPr>
            <a:lvl6pPr marL="3460750" indent="-342900" defTabSz="180975" fontAlgn="base">
              <a:spcBef>
                <a:spcPct val="0"/>
              </a:spcBef>
              <a:spcAft>
                <a:spcPct val="0"/>
              </a:spcAft>
              <a:tabLst>
                <a:tab pos="360363" algn="l"/>
              </a:tabLst>
              <a:defRPr>
                <a:solidFill>
                  <a:schemeClr val="tx1"/>
                </a:solidFill>
                <a:latin typeface="Arial"/>
                <a:cs typeface="Arial"/>
              </a:defRPr>
            </a:lvl6pPr>
            <a:lvl7pPr marL="3917950" indent="-342900" defTabSz="180975" fontAlgn="base">
              <a:spcBef>
                <a:spcPct val="0"/>
              </a:spcBef>
              <a:spcAft>
                <a:spcPct val="0"/>
              </a:spcAft>
              <a:tabLst>
                <a:tab pos="360363" algn="l"/>
              </a:tabLst>
              <a:defRPr>
                <a:solidFill>
                  <a:schemeClr val="tx1"/>
                </a:solidFill>
                <a:latin typeface="Arial"/>
                <a:cs typeface="Arial"/>
              </a:defRPr>
            </a:lvl7pPr>
            <a:lvl8pPr marL="4375150" indent="-342900" defTabSz="180975" fontAlgn="base">
              <a:spcBef>
                <a:spcPct val="0"/>
              </a:spcBef>
              <a:spcAft>
                <a:spcPct val="0"/>
              </a:spcAft>
              <a:tabLst>
                <a:tab pos="360363" algn="l"/>
              </a:tabLst>
              <a:defRPr>
                <a:solidFill>
                  <a:schemeClr val="tx1"/>
                </a:solidFill>
                <a:latin typeface="Arial"/>
                <a:cs typeface="Arial"/>
              </a:defRPr>
            </a:lvl8pPr>
            <a:lvl9pPr marL="4832350" indent="-342900" defTabSz="180975" fontAlgn="base">
              <a:spcBef>
                <a:spcPct val="0"/>
              </a:spcBef>
              <a:spcAft>
                <a:spcPct val="0"/>
              </a:spcAft>
              <a:tabLst>
                <a:tab pos="360363" algn="l"/>
              </a:tabLst>
              <a:defRPr>
                <a:solidFill>
                  <a:schemeClr val="tx1"/>
                </a:solidFill>
                <a:latin typeface="Arial"/>
                <a:cs typeface="Arial"/>
              </a:defRPr>
            </a:lvl9pPr>
          </a:lstStyle>
          <a:p>
            <a:pPr indent="-95250" fontAlgn="base">
              <a:spcAft>
                <a:spcPct val="0"/>
              </a:spcAft>
            </a:pPr>
            <a:endParaRPr lang="de-DE" sz="1200" b="1">
              <a:solidFill>
                <a:srgbClr val="808080"/>
              </a:solidFill>
            </a:endParaRPr>
          </a:p>
          <a:p>
            <a:pPr indent="-95250" fontAlgn="base">
              <a:spcAft>
                <a:spcPct val="0"/>
              </a:spcAft>
              <a:buFont typeface="Arial"/>
              <a:buNone/>
            </a:pPr>
            <a:endParaRPr lang="de-DE" b="1">
              <a:solidFill>
                <a:srgbClr val="808080"/>
              </a:solidFill>
            </a:endParaRPr>
          </a:p>
          <a:p>
            <a:pPr indent="-95250" fontAlgn="base">
              <a:spcAft>
                <a:spcPct val="0"/>
              </a:spcAft>
              <a:buFont typeface="Arial"/>
              <a:buNone/>
            </a:pPr>
            <a:r>
              <a:rPr lang="de-DE" b="1">
                <a:solidFill>
                  <a:srgbClr val="808080"/>
                </a:solidFill>
              </a:rPr>
              <a:t>Prof. Dr. Torsten Martini</a:t>
            </a:r>
          </a:p>
          <a:p>
            <a:pPr marL="355600" indent="0" defTabSz="161925" fontAlgn="base">
              <a:spcBef>
                <a:spcPct val="0"/>
              </a:spcBef>
              <a:spcAft>
                <a:spcPct val="0"/>
              </a:spcAft>
            </a:pPr>
            <a:r>
              <a:rPr lang="de-DE" sz="1600">
                <a:solidFill>
                  <a:srgbClr val="808080"/>
                </a:solidFill>
              </a:rPr>
              <a:t>Rechtsanwalt | Geschäftsführender Partner </a:t>
            </a:r>
          </a:p>
          <a:p>
            <a:pPr marL="355600" indent="0" defTabSz="161925" fontAlgn="base">
              <a:spcBef>
                <a:spcPct val="0"/>
              </a:spcBef>
              <a:spcAft>
                <a:spcPct val="0"/>
              </a:spcAft>
            </a:pPr>
            <a:r>
              <a:rPr lang="de-DE" sz="1600">
                <a:solidFill>
                  <a:srgbClr val="808080"/>
                </a:solidFill>
              </a:rPr>
              <a:t>Insolvenzverwalter | Fachanwalt für Insolvenzrecht</a:t>
            </a:r>
          </a:p>
          <a:p>
            <a:pPr marL="355600" indent="0" defTabSz="161925" fontAlgn="base">
              <a:spcBef>
                <a:spcPct val="0"/>
              </a:spcBef>
              <a:spcAft>
                <a:spcPct val="0"/>
              </a:spcAft>
            </a:pPr>
            <a:r>
              <a:rPr lang="de-DE" sz="1600">
                <a:solidFill>
                  <a:srgbClr val="808080"/>
                </a:solidFill>
              </a:rPr>
              <a:t>Honorarprofessor an der Hochschule für Wirtschaft und Recht Berlin</a:t>
            </a:r>
          </a:p>
          <a:p>
            <a:pPr marL="355600" indent="0" defTabSz="161925" fontAlgn="base">
              <a:spcBef>
                <a:spcPct val="0"/>
              </a:spcBef>
              <a:spcAft>
                <a:spcPct val="0"/>
              </a:spcAft>
            </a:pPr>
            <a:endParaRPr lang="de-DE" sz="1600">
              <a:solidFill>
                <a:srgbClr val="808080"/>
              </a:solidFill>
            </a:endParaRPr>
          </a:p>
          <a:p>
            <a:pPr marL="355600" indent="0" defTabSz="161925" fontAlgn="base">
              <a:spcBef>
                <a:spcPct val="0"/>
              </a:spcBef>
              <a:spcAft>
                <a:spcPct val="0"/>
              </a:spcAft>
            </a:pPr>
            <a:endParaRPr lang="de-DE" sz="1600">
              <a:solidFill>
                <a:srgbClr val="808080"/>
              </a:solidFill>
            </a:endParaRPr>
          </a:p>
          <a:p>
            <a:pPr marL="355600" indent="0" defTabSz="161925" fontAlgn="base">
              <a:spcBef>
                <a:spcPct val="0"/>
              </a:spcBef>
              <a:spcAft>
                <a:spcPct val="0"/>
              </a:spcAft>
            </a:pPr>
            <a:endParaRPr lang="de-DE" sz="1600">
              <a:solidFill>
                <a:srgbClr val="808080"/>
              </a:solidFill>
            </a:endParaRPr>
          </a:p>
          <a:p>
            <a:pPr indent="-95250" fontAlgn="base">
              <a:spcBef>
                <a:spcPct val="0"/>
              </a:spcBef>
              <a:spcAft>
                <a:spcPct val="0"/>
              </a:spcAft>
            </a:pPr>
            <a:r>
              <a:rPr lang="de-DE" b="1" cap="small">
                <a:solidFill>
                  <a:srgbClr val="808080"/>
                </a:solidFill>
              </a:rPr>
              <a:t>LEONHARDT  RATTUNDE</a:t>
            </a:r>
          </a:p>
          <a:p>
            <a:pPr indent="-95250" fontAlgn="base">
              <a:spcBef>
                <a:spcPct val="0"/>
              </a:spcBef>
              <a:spcAft>
                <a:spcPct val="0"/>
              </a:spcAft>
            </a:pPr>
            <a:endParaRPr lang="de-DE" sz="900" b="1" cap="small">
              <a:solidFill>
                <a:srgbClr val="808080"/>
              </a:solidFill>
            </a:endParaRPr>
          </a:p>
          <a:p>
            <a:pPr indent="-95250" fontAlgn="base">
              <a:spcBef>
                <a:spcPct val="0"/>
              </a:spcBef>
              <a:spcAft>
                <a:spcPct val="0"/>
              </a:spcAft>
            </a:pPr>
            <a:r>
              <a:rPr lang="de-DE" sz="1600">
                <a:solidFill>
                  <a:srgbClr val="808080"/>
                </a:solidFill>
              </a:rPr>
              <a:t>Kurfürstendamm 26a | 10719 Berlin</a:t>
            </a:r>
          </a:p>
          <a:p>
            <a:pPr indent="-95250" fontAlgn="base">
              <a:spcBef>
                <a:spcPct val="0"/>
              </a:spcBef>
              <a:spcAft>
                <a:spcPct val="0"/>
              </a:spcAft>
            </a:pPr>
            <a:r>
              <a:rPr lang="de-DE" sz="1600">
                <a:solidFill>
                  <a:srgbClr val="808080"/>
                </a:solidFill>
              </a:rPr>
              <a:t>T +49 (0)30 885 90 3-0 </a:t>
            </a:r>
          </a:p>
          <a:p>
            <a:pPr indent="-95250" fontAlgn="base">
              <a:spcBef>
                <a:spcPct val="0"/>
              </a:spcBef>
              <a:spcAft>
                <a:spcPct val="0"/>
              </a:spcAft>
            </a:pPr>
            <a:r>
              <a:rPr lang="de-DE" sz="1600">
                <a:solidFill>
                  <a:srgbClr val="808080"/>
                </a:solidFill>
              </a:rPr>
              <a:t>F +49 (0)30 885 90 3-100</a:t>
            </a:r>
          </a:p>
          <a:p>
            <a:pPr indent="-95250" fontAlgn="base">
              <a:spcBef>
                <a:spcPct val="0"/>
              </a:spcBef>
              <a:spcAft>
                <a:spcPct val="0"/>
              </a:spcAft>
            </a:pPr>
            <a:endParaRPr lang="de-DE" sz="1600">
              <a:solidFill>
                <a:srgbClr val="808080"/>
              </a:solidFill>
            </a:endParaRPr>
          </a:p>
          <a:p>
            <a:pPr indent="-95250" fontAlgn="base">
              <a:spcBef>
                <a:spcPct val="0"/>
              </a:spcBef>
              <a:spcAft>
                <a:spcPct val="0"/>
              </a:spcAft>
            </a:pPr>
            <a:r>
              <a:rPr lang="de-DE" sz="1600">
                <a:solidFill>
                  <a:srgbClr val="808080"/>
                </a:solidFill>
              </a:rPr>
              <a:t>E t.martini@leonhardt-rattunde.de</a:t>
            </a:r>
          </a:p>
          <a:p>
            <a:pPr indent="-95250" fontAlgn="base">
              <a:spcBef>
                <a:spcPct val="0"/>
              </a:spcBef>
              <a:spcAft>
                <a:spcPct val="0"/>
              </a:spcAft>
            </a:pPr>
            <a:r>
              <a:rPr lang="de-DE" sz="1600">
                <a:solidFill>
                  <a:srgbClr val="808080"/>
                </a:solidFill>
              </a:rPr>
              <a:t>www.leonhardt-rattunde.de</a:t>
            </a:r>
          </a:p>
        </p:txBody>
      </p:sp>
      <p:sp>
        <p:nvSpPr>
          <p:cNvPr id="3" name="Textfeld 2"/>
          <p:cNvSpPr txBox="1"/>
          <p:nvPr/>
        </p:nvSpPr>
        <p:spPr>
          <a:xfrm>
            <a:off x="4788024" y="4257824"/>
            <a:ext cx="4248472" cy="1107996"/>
          </a:xfrm>
          <a:prstGeom prst="rect">
            <a:avLst/>
          </a:prstGeom>
          <a:noFill/>
        </p:spPr>
        <p:txBody>
          <a:bodyPr wrap="square" rtlCol="0">
            <a:spAutoFit/>
          </a:bodyPr>
          <a:lstStyle/>
          <a:p>
            <a:r>
              <a:rPr lang="de-DE" sz="1600">
                <a:solidFill>
                  <a:srgbClr val="808080"/>
                </a:solidFill>
              </a:rPr>
              <a:t>Aachener Straße 75 | 50931 Köln</a:t>
            </a:r>
          </a:p>
          <a:p>
            <a:r>
              <a:rPr lang="de-DE" sz="1600">
                <a:solidFill>
                  <a:srgbClr val="808080"/>
                </a:solidFill>
              </a:rPr>
              <a:t>T +49 (0)221 292 561-0 </a:t>
            </a:r>
          </a:p>
          <a:p>
            <a:r>
              <a:rPr lang="de-DE" sz="1600">
                <a:solidFill>
                  <a:srgbClr val="808080"/>
                </a:solidFill>
              </a:rPr>
              <a:t>F +49 (0)221 292 561-20</a:t>
            </a:r>
          </a:p>
          <a:p>
            <a:r>
              <a:rPr lang="de-DE">
                <a:solidFill>
                  <a:srgbClr val="000000"/>
                </a:solidFill>
              </a:rPr>
              <a:t>      </a:t>
            </a:r>
          </a:p>
        </p:txBody>
      </p:sp>
      <p:sp>
        <p:nvSpPr>
          <p:cNvPr id="2" name="Foliennummernplatzhalter 1"/>
          <p:cNvSpPr>
            <a:spLocks noGrp="1"/>
          </p:cNvSpPr>
          <p:nvPr>
            <p:ph type="sldNum" sz="quarter" idx="4"/>
          </p:nvPr>
        </p:nvSpPr>
        <p:spPr/>
        <p:txBody>
          <a:bodyPr/>
          <a:lstStyle/>
          <a:p>
            <a:pPr fontAlgn="base">
              <a:spcBef>
                <a:spcPct val="0"/>
              </a:spcBef>
              <a:spcAft>
                <a:spcPct val="0"/>
              </a:spcAft>
              <a:defRPr/>
            </a:pPr>
            <a:fld id="{066E9C3F-6B3F-4001-9AA0-AC88C63F69AA}" type="slidenum">
              <a:rPr lang="de-DE" smtClean="0">
                <a:solidFill>
                  <a:srgbClr val="808080"/>
                </a:solidFill>
              </a:rPr>
              <a:pPr fontAlgn="base">
                <a:spcBef>
                  <a:spcPct val="0"/>
                </a:spcBef>
                <a:spcAft>
                  <a:spcPct val="0"/>
                </a:spcAft>
                <a:defRPr/>
              </a:pPr>
              <a:t>44</a:t>
            </a:fld>
            <a:endParaRPr lang="de-DE">
              <a:solidFill>
                <a:srgbClr val="808080"/>
              </a:solidFill>
            </a:endParaRPr>
          </a:p>
        </p:txBody>
      </p:sp>
    </p:spTree>
    <p:extLst>
      <p:ext uri="{BB962C8B-B14F-4D97-AF65-F5344CB8AC3E}">
        <p14:creationId xmlns:p14="http://schemas.microsoft.com/office/powerpoint/2010/main" val="388625115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769938"/>
            <a:ext cx="837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de-DE" sz="2400" b="1" i="0" u="none" strike="noStrike" kern="1200" cap="none" spc="0" normalizeH="0" baseline="0" noProof="0">
                <a:ln>
                  <a:noFill/>
                </a:ln>
                <a:solidFill>
                  <a:srgbClr val="C00000"/>
                </a:solidFill>
                <a:effectLst/>
                <a:uLnTx/>
                <a:uFillTx/>
                <a:latin typeface="Arial"/>
                <a:ea typeface="+mn-ea"/>
                <a:cs typeface="Arial"/>
              </a:rPr>
              <a:t>Zersplitterung der </a:t>
            </a:r>
            <a:r>
              <a:rPr kumimoji="0" lang="de-DE" sz="2400" b="1" i="0" u="none" strike="noStrike" kern="1200" cap="none" spc="0" normalizeH="0" baseline="0" noProof="0" err="1">
                <a:ln>
                  <a:noFill/>
                </a:ln>
                <a:solidFill>
                  <a:srgbClr val="C00000"/>
                </a:solidFill>
                <a:effectLst/>
                <a:uLnTx/>
                <a:uFillTx/>
                <a:latin typeface="Arial"/>
                <a:ea typeface="+mn-ea"/>
                <a:cs typeface="Arial"/>
              </a:rPr>
              <a:t>instanzlichen</a:t>
            </a:r>
            <a:r>
              <a:rPr kumimoji="0" lang="de-DE" sz="2400" b="1" i="0" u="none" strike="noStrike" kern="1200" cap="none" spc="0" normalizeH="0" baseline="0" noProof="0">
                <a:ln>
                  <a:noFill/>
                </a:ln>
                <a:solidFill>
                  <a:srgbClr val="C00000"/>
                </a:solidFill>
                <a:effectLst/>
                <a:uLnTx/>
                <a:uFillTx/>
                <a:latin typeface="Arial"/>
                <a:ea typeface="+mn-ea"/>
                <a:cs typeface="Arial"/>
              </a:rPr>
              <a:t> Rechtsprechung (2)</a:t>
            </a:r>
          </a:p>
        </p:txBody>
      </p:sp>
      <p:sp>
        <p:nvSpPr>
          <p:cNvPr id="12" name="Textfeld 8"/>
          <p:cNvSpPr txBox="1">
            <a:spLocks noChangeArrowheads="1"/>
          </p:cNvSpPr>
          <p:nvPr/>
        </p:nvSpPr>
        <p:spPr bwMode="auto">
          <a:xfrm>
            <a:off x="445513" y="1691907"/>
            <a:ext cx="837813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342900" marR="0" lvl="0" indent="-342900" algn="just" defTabSz="914400" rtl="0" eaLnBrk="1" fontAlgn="auto" latinLnBrk="0" hangingPunct="1">
              <a:lnSpc>
                <a:spcPct val="100000"/>
              </a:lnSpc>
              <a:spcBef>
                <a:spcPct val="0"/>
              </a:spcBef>
              <a:spcAft>
                <a:spcPct val="0"/>
              </a:spcAft>
              <a:buClr>
                <a:srgbClr val="C00000"/>
              </a:buClr>
              <a:buSzPct val="105000"/>
              <a:buFont typeface="Wingdings" pitchFamily="2" charset="2"/>
              <a:buChar char="§"/>
              <a:defRPr/>
            </a:pPr>
            <a:r>
              <a:rPr kumimoji="0" lang="de-DE" sz="1800" b="0" i="0" u="none" strike="noStrike" kern="1200" cap="none" spc="0" normalizeH="0" baseline="0" noProof="0">
                <a:ln>
                  <a:noFill/>
                </a:ln>
                <a:solidFill>
                  <a:srgbClr val="000000"/>
                </a:solidFill>
                <a:effectLst/>
                <a:uLnTx/>
                <a:uFillTx/>
                <a:latin typeface="Arial"/>
                <a:ea typeface="+mn-ea"/>
                <a:cs typeface="Arial"/>
              </a:rPr>
              <a:t>Eigenverwaltung nur bei konkreter Sanierungsaussicht: </a:t>
            </a:r>
            <a:r>
              <a:rPr kumimoji="0" lang="de-DE" sz="1800" b="0" i="1" u="none" strike="noStrike" kern="1200" cap="none" spc="0" normalizeH="0" baseline="0" noProof="0">
                <a:ln>
                  <a:noFill/>
                </a:ln>
                <a:solidFill>
                  <a:srgbClr val="000000"/>
                </a:solidFill>
                <a:effectLst/>
                <a:uLnTx/>
                <a:uFillTx/>
                <a:latin typeface="Arial"/>
                <a:ea typeface="+mn-ea"/>
                <a:cs typeface="Arial"/>
              </a:rPr>
              <a:t>AG Hamburg, B. v. 28.02.2014 - 67c IN 1/14 </a:t>
            </a:r>
          </a:p>
          <a:p>
            <a:pPr marL="342900" marR="0" lvl="0" indent="-342900" algn="just" defTabSz="914400" rtl="0" eaLnBrk="1" fontAlgn="auto" latinLnBrk="0" hangingPunct="1">
              <a:lnSpc>
                <a:spcPct val="100000"/>
              </a:lnSpc>
              <a:spcBef>
                <a:spcPct val="0"/>
              </a:spcBef>
              <a:spcAft>
                <a:spcPct val="0"/>
              </a:spcAft>
              <a:buClr>
                <a:srgbClr val="C00000"/>
              </a:buClr>
              <a:buSzPct val="105000"/>
              <a:buFont typeface="Wingdings" pitchFamily="2" charset="2"/>
              <a:buChar char="§"/>
              <a:defRPr/>
            </a:pPr>
            <a:endParaRPr kumimoji="0" lang="de-DE" sz="1800" b="0" i="1" u="none" strike="noStrike" kern="1200" cap="none" spc="0" normalizeH="0" baseline="0" noProof="0">
              <a:ln>
                <a:noFill/>
              </a:ln>
              <a:solidFill>
                <a:srgbClr val="000000"/>
              </a:solidFill>
              <a:effectLst/>
              <a:uLnTx/>
              <a:uFillTx/>
              <a:latin typeface="Arial"/>
              <a:ea typeface="+mn-ea"/>
              <a:cs typeface="Arial"/>
            </a:endParaRPr>
          </a:p>
          <a:p>
            <a:pPr marL="342900" marR="0" lvl="0" indent="-342900" algn="just" defTabSz="914400" rtl="0" eaLnBrk="1" fontAlgn="auto" latinLnBrk="0" hangingPunct="1">
              <a:lnSpc>
                <a:spcPct val="100000"/>
              </a:lnSpc>
              <a:spcBef>
                <a:spcPct val="0"/>
              </a:spcBef>
              <a:spcAft>
                <a:spcPct val="0"/>
              </a:spcAft>
              <a:buClr>
                <a:srgbClr val="C00000"/>
              </a:buClr>
              <a:buSzPct val="105000"/>
              <a:buFont typeface="Wingdings" pitchFamily="2" charset="2"/>
              <a:buChar char="§"/>
              <a:defRPr/>
            </a:pPr>
            <a:r>
              <a:rPr kumimoji="0" lang="de-DE" sz="1800" b="0" i="0" u="none" strike="noStrike" kern="1200" cap="none" spc="0" normalizeH="0" baseline="0" noProof="0" err="1">
                <a:ln>
                  <a:noFill/>
                </a:ln>
                <a:solidFill>
                  <a:srgbClr val="000000"/>
                </a:solidFill>
                <a:effectLst/>
                <a:uLnTx/>
                <a:uFillTx/>
                <a:latin typeface="Arial"/>
                <a:ea typeface="+mn-ea"/>
                <a:cs typeface="Arial"/>
              </a:rPr>
              <a:t>Beachtlichkeit</a:t>
            </a:r>
            <a:r>
              <a:rPr kumimoji="0" lang="de-DE" sz="1800" b="0" i="0" u="none" strike="noStrike" kern="1200" cap="none" spc="0" normalizeH="0" baseline="0" noProof="0">
                <a:ln>
                  <a:noFill/>
                </a:ln>
                <a:solidFill>
                  <a:srgbClr val="000000"/>
                </a:solidFill>
                <a:effectLst/>
                <a:uLnTx/>
                <a:uFillTx/>
                <a:latin typeface="Arial"/>
                <a:ea typeface="+mn-ea"/>
                <a:cs typeface="Arial"/>
              </a:rPr>
              <a:t> des Widerspruchs maßgeblicher Gläubiger: </a:t>
            </a:r>
            <a:r>
              <a:rPr kumimoji="0" lang="de-DE" sz="1800" b="0" i="1" u="none" strike="noStrike" kern="1200" cap="none" spc="0" normalizeH="0" baseline="0" noProof="0">
                <a:ln>
                  <a:noFill/>
                </a:ln>
                <a:solidFill>
                  <a:srgbClr val="000000"/>
                </a:solidFill>
                <a:effectLst/>
                <a:uLnTx/>
                <a:uFillTx/>
                <a:latin typeface="Arial"/>
                <a:ea typeface="+mn-ea"/>
                <a:cs typeface="Arial"/>
              </a:rPr>
              <a:t>AG Köln, B. v. 01.07.2013 - 72 IN 211/13 </a:t>
            </a:r>
          </a:p>
          <a:p>
            <a:pPr marL="342900" marR="0" lvl="0" indent="-342900" algn="just" defTabSz="914400" rtl="0" eaLnBrk="1" fontAlgn="auto" latinLnBrk="0" hangingPunct="1">
              <a:lnSpc>
                <a:spcPct val="100000"/>
              </a:lnSpc>
              <a:spcBef>
                <a:spcPct val="0"/>
              </a:spcBef>
              <a:spcAft>
                <a:spcPct val="0"/>
              </a:spcAft>
              <a:buClr>
                <a:srgbClr val="C00000"/>
              </a:buClr>
              <a:buSzPct val="105000"/>
              <a:buFont typeface="Wingdings" pitchFamily="2" charset="2"/>
              <a:buChar char="§"/>
              <a:defRPr/>
            </a:pPr>
            <a:endParaRPr kumimoji="0" lang="de-DE" sz="1800" b="0" i="1" u="none" strike="noStrike" kern="1200" cap="none" spc="0" normalizeH="0" baseline="0" noProof="0">
              <a:ln>
                <a:noFill/>
              </a:ln>
              <a:solidFill>
                <a:srgbClr val="000000"/>
              </a:solidFill>
              <a:effectLst/>
              <a:uLnTx/>
              <a:uFillTx/>
              <a:latin typeface="Arial"/>
              <a:ea typeface="+mn-ea"/>
              <a:cs typeface="Arial"/>
            </a:endParaRPr>
          </a:p>
          <a:p>
            <a:pPr marL="342900" marR="0" lvl="0" indent="-342900" algn="just" defTabSz="914400" rtl="0" eaLnBrk="1" fontAlgn="auto" latinLnBrk="0" hangingPunct="1">
              <a:lnSpc>
                <a:spcPct val="100000"/>
              </a:lnSpc>
              <a:spcBef>
                <a:spcPct val="0"/>
              </a:spcBef>
              <a:spcAft>
                <a:spcPct val="0"/>
              </a:spcAft>
              <a:buClr>
                <a:srgbClr val="C00000"/>
              </a:buClr>
              <a:buSzPct val="105000"/>
              <a:buFont typeface="Wingdings" pitchFamily="2" charset="2"/>
              <a:buChar char="§"/>
              <a:defRPr/>
            </a:pPr>
            <a:r>
              <a:rPr kumimoji="0" lang="de-DE" sz="1800" b="0" i="0" u="none" strike="noStrike" kern="1200" cap="none" spc="0" normalizeH="0" baseline="0" noProof="0">
                <a:ln>
                  <a:noFill/>
                </a:ln>
                <a:solidFill>
                  <a:srgbClr val="000000"/>
                </a:solidFill>
                <a:effectLst/>
                <a:uLnTx/>
                <a:uFillTx/>
                <a:latin typeface="Arial"/>
                <a:ea typeface="+mn-ea"/>
                <a:cs typeface="Arial"/>
              </a:rPr>
              <a:t>Gesellschafterstreit: </a:t>
            </a:r>
            <a:r>
              <a:rPr kumimoji="0" lang="de-DE" sz="1800" b="0" i="1" u="none" strike="noStrike" kern="1200" cap="none" spc="0" normalizeH="0" baseline="0" noProof="0">
                <a:ln>
                  <a:noFill/>
                </a:ln>
                <a:solidFill>
                  <a:srgbClr val="000000"/>
                </a:solidFill>
                <a:effectLst/>
                <a:uLnTx/>
                <a:uFillTx/>
                <a:latin typeface="Arial"/>
                <a:ea typeface="+mn-ea"/>
                <a:cs typeface="Arial"/>
              </a:rPr>
              <a:t>AG Mannheim, B. v. 21.02.2014 - 4 IN 115/14 </a:t>
            </a:r>
          </a:p>
          <a:p>
            <a:pPr marL="342900" marR="0" lvl="0" indent="-342900" algn="just" defTabSz="914400" rtl="0" eaLnBrk="1" fontAlgn="auto" latinLnBrk="0" hangingPunct="1">
              <a:lnSpc>
                <a:spcPct val="100000"/>
              </a:lnSpc>
              <a:spcBef>
                <a:spcPct val="0"/>
              </a:spcBef>
              <a:spcAft>
                <a:spcPct val="0"/>
              </a:spcAft>
              <a:buClr>
                <a:srgbClr val="C00000"/>
              </a:buClr>
              <a:buSzPct val="105000"/>
              <a:buFont typeface="Wingdings" pitchFamily="2" charset="2"/>
              <a:buChar char="§"/>
              <a:defRPr/>
            </a:pPr>
            <a:endParaRPr kumimoji="0" lang="de-DE" sz="1800" b="0" i="1" u="none" strike="noStrike" kern="1200" cap="none" spc="0" normalizeH="0" baseline="0" noProof="0">
              <a:ln>
                <a:noFill/>
              </a:ln>
              <a:solidFill>
                <a:srgbClr val="000000"/>
              </a:solidFill>
              <a:effectLst/>
              <a:uLnTx/>
              <a:uFillTx/>
              <a:latin typeface="Arial"/>
              <a:ea typeface="+mn-ea"/>
              <a:cs typeface="Arial"/>
            </a:endParaRPr>
          </a:p>
          <a:p>
            <a:pPr marL="342900" marR="0" lvl="0" indent="-342900" algn="just" defTabSz="914400" rtl="0" eaLnBrk="1" fontAlgn="auto" latinLnBrk="0" hangingPunct="1">
              <a:lnSpc>
                <a:spcPct val="100000"/>
              </a:lnSpc>
              <a:spcBef>
                <a:spcPct val="0"/>
              </a:spcBef>
              <a:spcAft>
                <a:spcPct val="0"/>
              </a:spcAft>
              <a:buClr>
                <a:srgbClr val="C00000"/>
              </a:buClr>
              <a:buSzPct val="105000"/>
              <a:buFont typeface="Wingdings" pitchFamily="2" charset="2"/>
              <a:buChar char="§"/>
              <a:defRPr/>
            </a:pPr>
            <a:r>
              <a:rPr kumimoji="0" lang="de-DE" sz="1800" b="0" i="0" u="none" strike="noStrike" kern="1200" cap="none" spc="0" normalizeH="0" baseline="0" noProof="0">
                <a:ln>
                  <a:noFill/>
                </a:ln>
                <a:solidFill>
                  <a:srgbClr val="000000"/>
                </a:solidFill>
                <a:effectLst/>
                <a:uLnTx/>
                <a:uFillTx/>
                <a:latin typeface="Arial"/>
                <a:ea typeface="+mn-ea"/>
                <a:cs typeface="Arial"/>
              </a:rPr>
              <a:t>Notwendige Liquidation durch </a:t>
            </a:r>
            <a:r>
              <a:rPr kumimoji="0" lang="de-DE" sz="1800" b="0" i="0" u="none" strike="noStrike" kern="1200" cap="none" spc="0" normalizeH="0" baseline="0" noProof="0" err="1">
                <a:ln>
                  <a:noFill/>
                </a:ln>
                <a:solidFill>
                  <a:srgbClr val="000000"/>
                </a:solidFill>
                <a:effectLst/>
                <a:uLnTx/>
                <a:uFillTx/>
                <a:latin typeface="Arial"/>
                <a:ea typeface="+mn-ea"/>
                <a:cs typeface="Arial"/>
              </a:rPr>
              <a:t>Insolve</a:t>
            </a:r>
            <a:r>
              <a:rPr lang="de-DE" err="1">
                <a:solidFill>
                  <a:srgbClr val="000000"/>
                </a:solidFill>
                <a:latin typeface="Arial"/>
                <a:cs typeface="Arial"/>
              </a:rPr>
              <a:t>nzverwalter</a:t>
            </a:r>
            <a:r>
              <a:rPr kumimoji="0" lang="de-DE" sz="1800" b="0" i="0" u="none" strike="noStrike" kern="1200" cap="none" spc="0" normalizeH="0" baseline="0" noProof="0">
                <a:ln>
                  <a:noFill/>
                </a:ln>
                <a:solidFill>
                  <a:srgbClr val="000000"/>
                </a:solidFill>
                <a:effectLst/>
                <a:uLnTx/>
                <a:uFillTx/>
                <a:latin typeface="Arial"/>
                <a:ea typeface="+mn-ea"/>
                <a:cs typeface="Arial"/>
              </a:rPr>
              <a:t> günstiger: </a:t>
            </a:r>
            <a:r>
              <a:rPr kumimoji="0" lang="de-DE" sz="1800" b="0" i="1" u="none" strike="noStrike" kern="1200" cap="none" spc="0" normalizeH="0" baseline="0" noProof="0">
                <a:ln>
                  <a:noFill/>
                </a:ln>
                <a:solidFill>
                  <a:srgbClr val="000000"/>
                </a:solidFill>
                <a:effectLst/>
                <a:uLnTx/>
                <a:uFillTx/>
                <a:latin typeface="Arial"/>
                <a:ea typeface="+mn-ea"/>
                <a:cs typeface="Arial"/>
              </a:rPr>
              <a:t>AG Aachen, B. v. 01.12.2017 - 92 IN 187/17 </a:t>
            </a: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5</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Tree>
    <p:extLst>
      <p:ext uri="{BB962C8B-B14F-4D97-AF65-F5344CB8AC3E}">
        <p14:creationId xmlns:p14="http://schemas.microsoft.com/office/powerpoint/2010/main" val="29872238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1" fill="hold" nodeType="clickEffec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22" presetClass="entr" presetSubtype="1" fill="hold" nodeType="clickEffec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wipe(up)">
                                      <p:cBhvr>
                                        <p:cTn id="13" dur="500"/>
                                        <p:tgtEl>
                                          <p:spTgt spid="12">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22" presetClass="entr" presetSubtype="1" fill="hold" nodeType="clickEffec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wipe(up)">
                                      <p:cBhvr>
                                        <p:cTn id="19" dur="500"/>
                                        <p:tgtEl>
                                          <p:spTgt spid="12">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indefinite"/>
                            </p:stCondLst>
                          </p:cTn>
                        </p:par>
                        <p:par>
                          <p:cTn id="22" fill="hold" nodeType="afterGroup">
                            <p:stCondLst>
                              <p:cond delay="0"/>
                            </p:stCondLst>
                            <p:childTnLst>
                              <p:par>
                                <p:cTn id="23" presetID="22" presetClass="entr" presetSubtype="1" fill="hold" nodeType="clickEffect">
                                  <p:childTnLst>
                                    <p:set>
                                      <p:cBhvr>
                                        <p:cTn id="24" dur="1" fill="hold">
                                          <p:stCondLst>
                                            <p:cond delay="0"/>
                                          </p:stCondLst>
                                        </p:cTn>
                                        <p:tgtEl>
                                          <p:spTgt spid="12">
                                            <p:txEl>
                                              <p:pRg st="6" end="6"/>
                                            </p:txEl>
                                          </p:spTgt>
                                        </p:tgtEl>
                                        <p:attrNameLst>
                                          <p:attrName>style.visibility</p:attrName>
                                        </p:attrNameLst>
                                      </p:cBhvr>
                                      <p:to>
                                        <p:strVal val="visible"/>
                                      </p:to>
                                    </p:set>
                                    <p:animEffect transition="in" filter="wipe(up)">
                                      <p:cBhvr>
                                        <p:cTn id="25"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769938"/>
            <a:ext cx="837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lvl="0" eaLnBrk="1" hangingPunct="1">
              <a:spcBef>
                <a:spcPct val="50000"/>
              </a:spcBef>
              <a:defRPr/>
            </a:pPr>
            <a:r>
              <a:rPr lang="de-DE" sz="2400" b="1">
                <a:solidFill>
                  <a:srgbClr val="C00000"/>
                </a:solidFill>
              </a:rPr>
              <a:t>… führte zum Ruf nach Anpassung</a:t>
            </a:r>
            <a:endParaRPr kumimoji="0" lang="de-DE" sz="2400" b="1" i="0" u="none" strike="noStrike" kern="1200" cap="none" spc="0" normalizeH="0" baseline="0" noProof="0">
              <a:ln>
                <a:noFill/>
              </a:ln>
              <a:solidFill>
                <a:srgbClr val="C00000"/>
              </a:solidFill>
              <a:effectLst/>
              <a:uLnTx/>
              <a:uFillTx/>
              <a:latin typeface="Arial"/>
              <a:ea typeface="+mn-ea"/>
              <a:cs typeface="Arial"/>
            </a:endParaRPr>
          </a:p>
        </p:txBody>
      </p:sp>
      <p:sp>
        <p:nvSpPr>
          <p:cNvPr id="12" name="Textfeld 8"/>
          <p:cNvSpPr txBox="1">
            <a:spLocks noChangeArrowheads="1"/>
          </p:cNvSpPr>
          <p:nvPr/>
        </p:nvSpPr>
        <p:spPr bwMode="auto">
          <a:xfrm>
            <a:off x="445513" y="1691907"/>
            <a:ext cx="8378130"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342900" lvl="0" indent="-342900" eaLnBrk="1" hangingPunct="1">
              <a:buClr>
                <a:srgbClr val="C00000"/>
              </a:buClr>
              <a:buSzPct val="105000"/>
              <a:buFont typeface="Wingdings" pitchFamily="2" charset="2"/>
              <a:buChar char="§"/>
            </a:pPr>
            <a:r>
              <a:rPr lang="de-DE">
                <a:solidFill>
                  <a:srgbClr val="000000"/>
                </a:solidFill>
                <a:latin typeface="Arial"/>
                <a:cs typeface="Arial"/>
              </a:rPr>
              <a:t>Bessere Planbarkeit</a:t>
            </a:r>
          </a:p>
          <a:p>
            <a:pPr marL="342900" lvl="0" indent="-342900" eaLnBrk="1" hangingPunct="1">
              <a:buClr>
                <a:srgbClr val="C00000"/>
              </a:buClr>
              <a:buSzPct val="105000"/>
              <a:buFont typeface="Wingdings" pitchFamily="2" charset="2"/>
              <a:buChar char="§"/>
            </a:pPr>
            <a:endParaRPr lang="de-DE">
              <a:solidFill>
                <a:srgbClr val="000000"/>
              </a:solidFill>
              <a:latin typeface="Arial"/>
              <a:cs typeface="Arial"/>
            </a:endParaRPr>
          </a:p>
          <a:p>
            <a:pPr marL="342900" lvl="0" indent="-342900" eaLnBrk="1" hangingPunct="1">
              <a:buClr>
                <a:srgbClr val="C00000"/>
              </a:buClr>
              <a:buSzPct val="105000"/>
              <a:buFont typeface="Wingdings" pitchFamily="2" charset="2"/>
              <a:buChar char="§"/>
            </a:pPr>
            <a:r>
              <a:rPr lang="de-DE">
                <a:solidFill>
                  <a:srgbClr val="000000"/>
                </a:solidFill>
                <a:latin typeface="Arial"/>
                <a:cs typeface="Arial"/>
              </a:rPr>
              <a:t>Forderung nach „Negativ-Katalog“</a:t>
            </a:r>
          </a:p>
          <a:p>
            <a:pPr marL="342900" lvl="0" indent="-342900" eaLnBrk="1" hangingPunct="1">
              <a:buClr>
                <a:srgbClr val="C00000"/>
              </a:buClr>
              <a:buSzPct val="105000"/>
              <a:buFont typeface="Wingdings" pitchFamily="2" charset="2"/>
              <a:buChar char="§"/>
            </a:pPr>
            <a:endParaRPr lang="de-DE">
              <a:solidFill>
                <a:srgbClr val="000000"/>
              </a:solidFill>
              <a:latin typeface="Arial"/>
              <a:cs typeface="Arial"/>
            </a:endParaRPr>
          </a:p>
          <a:p>
            <a:pPr marL="342900" lvl="0" indent="-342900" eaLnBrk="1" hangingPunct="1">
              <a:buClr>
                <a:srgbClr val="C00000"/>
              </a:buClr>
              <a:buSzPct val="105000"/>
              <a:buFont typeface="Wingdings" pitchFamily="2" charset="2"/>
              <a:buChar char="§"/>
            </a:pPr>
            <a:r>
              <a:rPr lang="de-DE">
                <a:solidFill>
                  <a:srgbClr val="000000"/>
                </a:solidFill>
                <a:latin typeface="Arial"/>
                <a:cs typeface="Arial"/>
              </a:rPr>
              <a:t>Erfolgsfaktoren lt. Evaluierung u.a.: </a:t>
            </a:r>
          </a:p>
          <a:p>
            <a:pPr marL="342900" lvl="0" indent="-342900" eaLnBrk="1" hangingPunct="1">
              <a:buClr>
                <a:srgbClr val="C00000"/>
              </a:buClr>
              <a:buSzPct val="105000"/>
              <a:buFont typeface="Wingdings" pitchFamily="2" charset="2"/>
              <a:buChar char="§"/>
            </a:pPr>
            <a:endParaRPr lang="de-DE" sz="900">
              <a:solidFill>
                <a:srgbClr val="000000"/>
              </a:solidFill>
              <a:latin typeface="Arial"/>
              <a:cs typeface="Arial"/>
            </a:endParaRPr>
          </a:p>
          <a:p>
            <a:pPr marL="719138" indent="-365125" algn="just" eaLnBrk="1" hangingPunct="1">
              <a:buClr>
                <a:srgbClr val="808080"/>
              </a:buClr>
              <a:buSzPct val="105000"/>
              <a:buFont typeface="Wingdings" pitchFamily="2" charset="2"/>
              <a:buChar char="§"/>
            </a:pPr>
            <a:r>
              <a:rPr lang="de-DE" sz="1600">
                <a:solidFill>
                  <a:srgbClr val="000000"/>
                </a:solidFill>
                <a:latin typeface="Arial"/>
                <a:cs typeface="Arial"/>
              </a:rPr>
              <a:t>Vorabstimmung mit dem Gericht</a:t>
            </a:r>
          </a:p>
          <a:p>
            <a:pPr marL="719138" indent="-365125" algn="just" eaLnBrk="1" hangingPunct="1">
              <a:buClr>
                <a:srgbClr val="808080"/>
              </a:buClr>
              <a:buSzPct val="105000"/>
              <a:buFont typeface="Wingdings" pitchFamily="2" charset="2"/>
              <a:buChar char="§"/>
            </a:pPr>
            <a:r>
              <a:rPr lang="de-DE" sz="1600">
                <a:solidFill>
                  <a:srgbClr val="000000"/>
                </a:solidFill>
                <a:latin typeface="Arial"/>
                <a:cs typeface="Arial"/>
              </a:rPr>
              <a:t>Plausibles Sanierungskonzept </a:t>
            </a:r>
          </a:p>
          <a:p>
            <a:pPr marL="719138" indent="-365125" algn="just" eaLnBrk="1" hangingPunct="1">
              <a:buClr>
                <a:srgbClr val="808080"/>
              </a:buClr>
              <a:buSzPct val="105000"/>
              <a:buFont typeface="Wingdings" pitchFamily="2" charset="2"/>
              <a:buChar char="§"/>
            </a:pPr>
            <a:r>
              <a:rPr lang="de-DE" sz="1600">
                <a:solidFill>
                  <a:srgbClr val="000000"/>
                </a:solidFill>
                <a:latin typeface="Arial"/>
                <a:cs typeface="Arial"/>
              </a:rPr>
              <a:t>Liquiditätsplanung</a:t>
            </a:r>
          </a:p>
          <a:p>
            <a:pPr marL="719138" indent="-365125" algn="just" eaLnBrk="1" hangingPunct="1">
              <a:buClr>
                <a:srgbClr val="808080"/>
              </a:buClr>
              <a:buSzPct val="105000"/>
              <a:buFont typeface="Wingdings" pitchFamily="2" charset="2"/>
              <a:buChar char="§"/>
            </a:pPr>
            <a:r>
              <a:rPr lang="de-DE" sz="1600">
                <a:solidFill>
                  <a:srgbClr val="000000"/>
                </a:solidFill>
                <a:latin typeface="Arial"/>
                <a:cs typeface="Arial"/>
              </a:rPr>
              <a:t>Unterstützung wesentlicher Gläubiger und sonst. Stakeholder </a:t>
            </a:r>
            <a:r>
              <a:rPr lang="de-DE" sz="1600" i="1">
                <a:solidFill>
                  <a:srgbClr val="000000"/>
                </a:solidFill>
                <a:latin typeface="Arial"/>
                <a:cs typeface="Arial"/>
              </a:rPr>
              <a:t>(Bericht zur ESUG-Evaluation S. 55 ff., 71, 6, 261)</a:t>
            </a:r>
            <a:r>
              <a:rPr lang="de-DE" sz="1600">
                <a:solidFill>
                  <a:srgbClr val="000000"/>
                </a:solidFill>
                <a:latin typeface="Arial"/>
                <a:cs typeface="Arial"/>
              </a:rPr>
              <a:t> </a:t>
            </a:r>
          </a:p>
          <a:p>
            <a:pPr marL="719138" indent="-365125" algn="just" eaLnBrk="1" hangingPunct="1">
              <a:buClr>
                <a:srgbClr val="808080"/>
              </a:buClr>
              <a:buSzPct val="105000"/>
              <a:buFont typeface="Wingdings" pitchFamily="2" charset="2"/>
              <a:buChar char="§"/>
            </a:pPr>
            <a:endParaRPr lang="de-DE" sz="1600">
              <a:solidFill>
                <a:srgbClr val="000000"/>
              </a:solidFill>
              <a:latin typeface="Arial"/>
              <a:cs typeface="Arial"/>
            </a:endParaRPr>
          </a:p>
          <a:p>
            <a:pPr marL="342900" lvl="0" indent="-342900" eaLnBrk="1" hangingPunct="1">
              <a:buClr>
                <a:srgbClr val="C00000"/>
              </a:buClr>
              <a:buSzPct val="105000"/>
              <a:buFont typeface="Wingdings" pitchFamily="2" charset="2"/>
              <a:buChar char="§"/>
            </a:pPr>
            <a:r>
              <a:rPr lang="de-DE">
                <a:solidFill>
                  <a:srgbClr val="000000"/>
                </a:solidFill>
                <a:latin typeface="Arial"/>
                <a:cs typeface="Arial"/>
              </a:rPr>
              <a:t>Falscher Zeitpunkt? </a:t>
            </a:r>
          </a:p>
          <a:p>
            <a:pPr marL="354013" indent="0" algn="just" eaLnBrk="1" hangingPunct="1">
              <a:buClr>
                <a:srgbClr val="808080"/>
              </a:buClr>
              <a:buSzPct val="105000"/>
            </a:pPr>
            <a:endParaRPr lang="de-DE" sz="1600">
              <a:solidFill>
                <a:srgbClr val="000000"/>
              </a:solidFill>
              <a:latin typeface="Arial"/>
              <a:cs typeface="Arial"/>
            </a:endParaRPr>
          </a:p>
          <a:p>
            <a:pPr marL="719138" indent="-365125" algn="just" eaLnBrk="1" hangingPunct="1">
              <a:buClr>
                <a:srgbClr val="808080"/>
              </a:buClr>
              <a:buSzPct val="105000"/>
              <a:buFont typeface="Wingdings" pitchFamily="2" charset="2"/>
              <a:buChar char="§"/>
            </a:pPr>
            <a:endParaRPr lang="de-DE" sz="1600" i="1">
              <a:solidFill>
                <a:srgbClr val="000000"/>
              </a:solidFill>
              <a:latin typeface="Arial"/>
              <a:cs typeface="Arial"/>
            </a:endParaRP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6</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Tree>
    <p:extLst>
      <p:ext uri="{BB962C8B-B14F-4D97-AF65-F5344CB8AC3E}">
        <p14:creationId xmlns:p14="http://schemas.microsoft.com/office/powerpoint/2010/main" val="24210549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769938"/>
            <a:ext cx="837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lvl="0" eaLnBrk="1" hangingPunct="1">
              <a:spcBef>
                <a:spcPct val="50000"/>
              </a:spcBef>
              <a:defRPr/>
            </a:pPr>
            <a:r>
              <a:rPr lang="de-DE" sz="2400" b="1">
                <a:solidFill>
                  <a:srgbClr val="C00000"/>
                </a:solidFill>
                <a:latin typeface="Arial"/>
                <a:cs typeface="Arial"/>
              </a:rPr>
              <a:t>Pandemiebedingter Geltungsbereich, § 5 COVInsAG (1)</a:t>
            </a:r>
            <a:endParaRPr kumimoji="0" lang="de-DE" sz="2400" b="1" i="0" u="none" strike="noStrike" kern="1200" cap="none" spc="0" normalizeH="0" baseline="0" noProof="0">
              <a:ln>
                <a:noFill/>
              </a:ln>
              <a:solidFill>
                <a:srgbClr val="C00000"/>
              </a:solidFill>
              <a:effectLst/>
              <a:uLnTx/>
              <a:uFillTx/>
              <a:latin typeface="Arial"/>
              <a:ea typeface="+mn-ea"/>
              <a:cs typeface="Arial"/>
            </a:endParaRPr>
          </a:p>
        </p:txBody>
      </p:sp>
      <p:sp>
        <p:nvSpPr>
          <p:cNvPr id="12" name="Textfeld 8"/>
          <p:cNvSpPr txBox="1">
            <a:spLocks noChangeArrowheads="1"/>
          </p:cNvSpPr>
          <p:nvPr/>
        </p:nvSpPr>
        <p:spPr bwMode="auto">
          <a:xfrm>
            <a:off x="445513" y="1691907"/>
            <a:ext cx="837813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357188" lvl="0" indent="-357188" algn="just" eaLnBrk="1" fontAlgn="base" hangingPunct="1">
              <a:spcBef>
                <a:spcPct val="0"/>
              </a:spcBef>
              <a:spcAft>
                <a:spcPct val="0"/>
              </a:spcAft>
              <a:buClr>
                <a:srgbClr val="C00000"/>
              </a:buClr>
              <a:buSzPct val="105000"/>
              <a:buFont typeface="Wingdings" pitchFamily="2" charset="2"/>
              <a:buChar char="§"/>
              <a:defRPr/>
            </a:pPr>
            <a:r>
              <a:rPr lang="de-DE">
                <a:solidFill>
                  <a:srgbClr val="000000"/>
                </a:solidFill>
                <a:latin typeface="Arial"/>
                <a:cs typeface="Arial"/>
              </a:rPr>
              <a:t>Abs. 1: Anträge 01.01.2021 bis 31.12.2021: Anwendbarkeit des alten Rechts, wenn Insolvenzreife auf die Pandemie zurückzuführen ist </a:t>
            </a:r>
          </a:p>
          <a:p>
            <a:pPr marL="357188" lvl="0" indent="-357188" algn="just" eaLnBrk="1" fontAlgn="base" hangingPunct="1">
              <a:spcBef>
                <a:spcPct val="0"/>
              </a:spcBef>
              <a:spcAft>
                <a:spcPct val="0"/>
              </a:spcAft>
              <a:buClr>
                <a:srgbClr val="C00000"/>
              </a:buClr>
              <a:buSzPct val="105000"/>
              <a:buFont typeface="Wingdings" pitchFamily="2" charset="2"/>
              <a:buChar char="§"/>
              <a:defRPr/>
            </a:pPr>
            <a:endParaRPr lang="de-DE">
              <a:solidFill>
                <a:srgbClr val="000000"/>
              </a:solidFill>
              <a:latin typeface="Arial"/>
              <a:cs typeface="Arial"/>
            </a:endParaRPr>
          </a:p>
          <a:p>
            <a:pPr marL="357188" lvl="0" indent="-357188" algn="just" eaLnBrk="1" fontAlgn="base" hangingPunct="1">
              <a:spcBef>
                <a:spcPct val="0"/>
              </a:spcBef>
              <a:spcAft>
                <a:spcPct val="0"/>
              </a:spcAft>
              <a:buClr>
                <a:srgbClr val="C00000"/>
              </a:buClr>
              <a:buSzPct val="105000"/>
              <a:buFont typeface="Wingdings" pitchFamily="2" charset="2"/>
              <a:buChar char="§"/>
              <a:defRPr/>
            </a:pPr>
            <a:r>
              <a:rPr lang="de-DE">
                <a:solidFill>
                  <a:srgbClr val="000000"/>
                </a:solidFill>
                <a:latin typeface="Arial"/>
                <a:cs typeface="Arial"/>
              </a:rPr>
              <a:t>Abs. 2: Vermutung der Rückführbarkeit bei Testat der dort genannten Berufsgruppen von</a:t>
            </a:r>
          </a:p>
          <a:p>
            <a:pPr marL="357188" lvl="0" indent="-357188" algn="just" eaLnBrk="1" fontAlgn="base" hangingPunct="1">
              <a:spcBef>
                <a:spcPct val="0"/>
              </a:spcBef>
              <a:spcAft>
                <a:spcPct val="0"/>
              </a:spcAft>
              <a:buClr>
                <a:srgbClr val="C00000"/>
              </a:buClr>
              <a:buSzPct val="105000"/>
              <a:buFont typeface="Wingdings" pitchFamily="2" charset="2"/>
              <a:buChar char="§"/>
              <a:defRPr/>
            </a:pPr>
            <a:endParaRPr lang="de-DE" sz="900">
              <a:solidFill>
                <a:srgbClr val="000000"/>
              </a:solidFill>
              <a:latin typeface="Arial"/>
              <a:cs typeface="Arial"/>
            </a:endParaRPr>
          </a:p>
          <a:p>
            <a:pPr marL="625475" lvl="0" indent="-263525" algn="just" eaLnBrk="1" fontAlgn="base" hangingPunct="1">
              <a:spcBef>
                <a:spcPct val="0"/>
              </a:spcBef>
              <a:spcAft>
                <a:spcPct val="0"/>
              </a:spcAft>
              <a:buSzTx/>
              <a:buFont typeface="+mj-lt"/>
              <a:buAutoNum type="arabicPeriod"/>
              <a:defRPr/>
            </a:pPr>
            <a:r>
              <a:rPr lang="de-DE" sz="1600">
                <a:solidFill>
                  <a:srgbClr val="000000"/>
                </a:solidFill>
                <a:latin typeface="Arial"/>
                <a:cs typeface="Arial"/>
              </a:rPr>
              <a:t>des Fehlens von Zahlungsunfähigkeit und Überschuldung am 31.12.2019</a:t>
            </a:r>
          </a:p>
          <a:p>
            <a:pPr marL="625475" lvl="0" indent="-263525" algn="just" eaLnBrk="1" fontAlgn="base" hangingPunct="1">
              <a:spcBef>
                <a:spcPct val="0"/>
              </a:spcBef>
              <a:spcAft>
                <a:spcPct val="0"/>
              </a:spcAft>
              <a:buSzTx/>
              <a:buFont typeface="+mj-lt"/>
              <a:buAutoNum type="arabicPeriod"/>
              <a:defRPr/>
            </a:pPr>
            <a:r>
              <a:rPr lang="de-DE" sz="1600">
                <a:solidFill>
                  <a:srgbClr val="000000"/>
                </a:solidFill>
                <a:latin typeface="Arial"/>
                <a:cs typeface="Arial"/>
              </a:rPr>
              <a:t>Positives Ergebnis im letzten Geschäftsjahr vor dem 01.01.2020</a:t>
            </a:r>
          </a:p>
          <a:p>
            <a:pPr marL="625475" lvl="0" indent="-263525" algn="just" eaLnBrk="1" fontAlgn="base" hangingPunct="1">
              <a:spcBef>
                <a:spcPct val="0"/>
              </a:spcBef>
              <a:spcAft>
                <a:spcPct val="0"/>
              </a:spcAft>
              <a:buSzTx/>
              <a:buFont typeface="+mj-lt"/>
              <a:buAutoNum type="arabicPeriod"/>
              <a:defRPr/>
            </a:pPr>
            <a:r>
              <a:rPr lang="de-DE" sz="1600">
                <a:solidFill>
                  <a:srgbClr val="000000"/>
                </a:solidFill>
                <a:latin typeface="Arial"/>
                <a:cs typeface="Arial"/>
              </a:rPr>
              <a:t>Umsatzeinbruch in 2020 mindestens 30% gegenüber Vorjahr</a:t>
            </a:r>
          </a:p>
          <a:p>
            <a:pPr marL="342900" lvl="0" indent="-342900" algn="just" eaLnBrk="1" fontAlgn="base" hangingPunct="1">
              <a:spcBef>
                <a:spcPct val="0"/>
              </a:spcBef>
              <a:spcAft>
                <a:spcPct val="0"/>
              </a:spcAft>
              <a:buSzTx/>
              <a:buFont typeface="+mj-lt"/>
              <a:buAutoNum type="arabicPeriod"/>
              <a:defRPr/>
            </a:pPr>
            <a:endParaRPr lang="de-DE" sz="900">
              <a:solidFill>
                <a:srgbClr val="000000"/>
              </a:solidFill>
              <a:latin typeface="Arial"/>
              <a:cs typeface="Arial"/>
            </a:endParaRPr>
          </a:p>
          <a:p>
            <a:pPr marL="0" lvl="0" indent="361950" algn="just" eaLnBrk="1" fontAlgn="base" hangingPunct="1">
              <a:spcBef>
                <a:spcPct val="0"/>
              </a:spcBef>
              <a:spcAft>
                <a:spcPct val="0"/>
              </a:spcAft>
              <a:buClr>
                <a:srgbClr val="C00000"/>
              </a:buClr>
              <a:buSzPct val="105000"/>
              <a:defRPr/>
            </a:pPr>
            <a:r>
              <a:rPr lang="de-DE">
                <a:solidFill>
                  <a:srgbClr val="000000"/>
                </a:solidFill>
                <a:latin typeface="Arial"/>
                <a:cs typeface="Arial"/>
                <a:sym typeface="Wingdings 3" panose="05040102010807070707" pitchFamily="18" charset="2"/>
              </a:rPr>
              <a:t> </a:t>
            </a:r>
            <a:r>
              <a:rPr lang="de-DE">
                <a:solidFill>
                  <a:srgbClr val="000000"/>
                </a:solidFill>
                <a:latin typeface="Arial"/>
                <a:cs typeface="Arial"/>
              </a:rPr>
              <a:t>Nrn. 2 und 3 können durch Bestätigung substituiert werden</a:t>
            </a:r>
          </a:p>
          <a:p>
            <a:pPr marL="0" lvl="0" indent="0" algn="just" eaLnBrk="1" fontAlgn="base" hangingPunct="1">
              <a:spcBef>
                <a:spcPct val="0"/>
              </a:spcBef>
              <a:spcAft>
                <a:spcPct val="0"/>
              </a:spcAft>
              <a:buClr>
                <a:srgbClr val="C00000"/>
              </a:buClr>
              <a:buSzPct val="105000"/>
              <a:defRPr/>
            </a:pPr>
            <a:endParaRPr lang="de-DE">
              <a:solidFill>
                <a:srgbClr val="000000"/>
              </a:solidFill>
              <a:latin typeface="Arial"/>
              <a:cs typeface="Arial"/>
            </a:endParaRPr>
          </a:p>
          <a:p>
            <a:pPr marL="357188" lvl="0" indent="-357188" algn="just" eaLnBrk="1" fontAlgn="base" hangingPunct="1">
              <a:spcBef>
                <a:spcPct val="0"/>
              </a:spcBef>
              <a:spcAft>
                <a:spcPct val="0"/>
              </a:spcAft>
              <a:buClr>
                <a:srgbClr val="C00000"/>
              </a:buClr>
              <a:buSzPct val="105000"/>
              <a:buFont typeface="Wingdings" pitchFamily="2" charset="2"/>
              <a:buChar char="§"/>
              <a:defRPr/>
            </a:pPr>
            <a:r>
              <a:rPr lang="de-DE">
                <a:solidFill>
                  <a:srgbClr val="000000"/>
                </a:solidFill>
                <a:latin typeface="Arial"/>
                <a:cs typeface="Arial"/>
              </a:rPr>
              <a:t>Abs. 3: Vermutung auch bei Darlegung und Versicherung des Fehlens fälliger Verbindlichkeiten am 31.12.2019  </a:t>
            </a:r>
          </a:p>
          <a:p>
            <a:pPr marL="0" lvl="0" indent="0" algn="just" eaLnBrk="1" fontAlgn="base" hangingPunct="1">
              <a:spcBef>
                <a:spcPct val="0"/>
              </a:spcBef>
              <a:spcAft>
                <a:spcPct val="0"/>
              </a:spcAft>
              <a:buClr>
                <a:srgbClr val="C00000"/>
              </a:buClr>
              <a:buSzPct val="105000"/>
              <a:defRPr/>
            </a:pPr>
            <a:endParaRPr lang="de-DE">
              <a:solidFill>
                <a:srgbClr val="000000"/>
              </a:solidFill>
              <a:latin typeface="Arial"/>
              <a:cs typeface="Arial"/>
            </a:endParaRP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7</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Tree>
    <p:extLst>
      <p:ext uri="{BB962C8B-B14F-4D97-AF65-F5344CB8AC3E}">
        <p14:creationId xmlns:p14="http://schemas.microsoft.com/office/powerpoint/2010/main" val="294613389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769938"/>
            <a:ext cx="837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lvl="0" eaLnBrk="1" hangingPunct="1">
              <a:spcBef>
                <a:spcPct val="50000"/>
              </a:spcBef>
              <a:defRPr/>
            </a:pPr>
            <a:r>
              <a:rPr lang="de-DE" sz="2400" b="1">
                <a:solidFill>
                  <a:srgbClr val="C00000"/>
                </a:solidFill>
                <a:latin typeface="Arial"/>
                <a:cs typeface="Arial"/>
              </a:rPr>
              <a:t>Pandemiebedingter Geltungsbereich, § 5 COVInsAG (2)</a:t>
            </a:r>
            <a:endParaRPr kumimoji="0" lang="de-DE" sz="2400" b="1" i="0" u="none" strike="noStrike" kern="1200" cap="none" spc="0" normalizeH="0" baseline="0" noProof="0">
              <a:ln>
                <a:noFill/>
              </a:ln>
              <a:solidFill>
                <a:srgbClr val="C00000"/>
              </a:solidFill>
              <a:effectLst/>
              <a:uLnTx/>
              <a:uFillTx/>
              <a:latin typeface="Arial"/>
              <a:ea typeface="+mn-ea"/>
              <a:cs typeface="Arial"/>
            </a:endParaRPr>
          </a:p>
        </p:txBody>
      </p:sp>
      <p:sp>
        <p:nvSpPr>
          <p:cNvPr id="12" name="Textfeld 8"/>
          <p:cNvSpPr txBox="1">
            <a:spLocks noChangeArrowheads="1"/>
          </p:cNvSpPr>
          <p:nvPr/>
        </p:nvSpPr>
        <p:spPr bwMode="auto">
          <a:xfrm>
            <a:off x="445513" y="1691907"/>
            <a:ext cx="8378130"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357188" indent="-357188" algn="just" eaLnBrk="1" fontAlgn="base" hangingPunct="1">
              <a:spcBef>
                <a:spcPct val="0"/>
              </a:spcBef>
              <a:spcAft>
                <a:spcPct val="0"/>
              </a:spcAft>
              <a:buClr>
                <a:srgbClr val="C00000"/>
              </a:buClr>
              <a:buSzPct val="105000"/>
              <a:buFont typeface="Wingdings" pitchFamily="2" charset="2"/>
              <a:buChar char="§"/>
              <a:defRPr/>
            </a:pPr>
            <a:r>
              <a:rPr lang="de-DE">
                <a:solidFill>
                  <a:srgbClr val="000000"/>
                </a:solidFill>
                <a:latin typeface="Arial"/>
                <a:cs typeface="Arial"/>
              </a:rPr>
              <a:t>Abs. 4: Aufhebungsmöglichkeit, wenn Prämissen falsch</a:t>
            </a:r>
          </a:p>
          <a:p>
            <a:pPr marL="0" lvl="0" indent="0" algn="just" eaLnBrk="1" fontAlgn="base" hangingPunct="1">
              <a:spcBef>
                <a:spcPct val="0"/>
              </a:spcBef>
              <a:spcAft>
                <a:spcPct val="0"/>
              </a:spcAft>
              <a:buClr>
                <a:srgbClr val="C00000"/>
              </a:buClr>
              <a:buSzPct val="105000"/>
              <a:defRPr/>
            </a:pPr>
            <a:endParaRPr lang="de-DE">
              <a:solidFill>
                <a:srgbClr val="000000"/>
              </a:solidFill>
              <a:latin typeface="Arial"/>
              <a:cs typeface="Arial"/>
            </a:endParaRPr>
          </a:p>
          <a:p>
            <a:pPr marL="357188" lvl="0" indent="-357188" eaLnBrk="1" fontAlgn="base" hangingPunct="1">
              <a:spcBef>
                <a:spcPct val="0"/>
              </a:spcBef>
              <a:spcAft>
                <a:spcPct val="0"/>
              </a:spcAft>
              <a:buClr>
                <a:srgbClr val="C00000"/>
              </a:buClr>
              <a:buSzPct val="105000"/>
              <a:buFont typeface="Wingdings" pitchFamily="2" charset="2"/>
              <a:buChar char="§"/>
              <a:defRPr/>
            </a:pPr>
            <a:r>
              <a:rPr lang="de-DE">
                <a:solidFill>
                  <a:srgbClr val="000000"/>
                </a:solidFill>
                <a:latin typeface="Arial"/>
                <a:cs typeface="Arial"/>
              </a:rPr>
              <a:t>Abs. 5: Nachteile können nicht darauf gestützt werden, dass keine Vorkehrungen zur Sicherstellung der Fähigkeit zur Erfüllung insolvenz-rechtlicher Pflichten getroffen wurden</a:t>
            </a:r>
          </a:p>
          <a:p>
            <a:pPr marL="357188" lvl="0" indent="-357188" algn="just" eaLnBrk="1" fontAlgn="base" hangingPunct="1">
              <a:spcBef>
                <a:spcPct val="0"/>
              </a:spcBef>
              <a:spcAft>
                <a:spcPct val="0"/>
              </a:spcAft>
              <a:buClr>
                <a:srgbClr val="C00000"/>
              </a:buClr>
              <a:buSzPct val="105000"/>
              <a:buFont typeface="Wingdings" pitchFamily="2" charset="2"/>
              <a:buChar char="§"/>
              <a:defRPr/>
            </a:pPr>
            <a:endParaRPr lang="de-DE" sz="900">
              <a:solidFill>
                <a:srgbClr val="000000"/>
              </a:solidFill>
              <a:latin typeface="Arial"/>
              <a:cs typeface="Arial"/>
            </a:endParaRPr>
          </a:p>
          <a:p>
            <a:pPr marL="719138" lvl="0"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Befreiung von Beratung, nicht von </a:t>
            </a:r>
            <a:r>
              <a:rPr lang="de-DE" sz="1600" smtClean="0">
                <a:solidFill>
                  <a:srgbClr val="000000"/>
                </a:solidFill>
                <a:latin typeface="Arial"/>
                <a:cs typeface="Arial"/>
              </a:rPr>
              <a:t>der Erfüllung der Pflichten selbst</a:t>
            </a:r>
            <a:endParaRPr lang="de-DE" sz="1600">
              <a:solidFill>
                <a:srgbClr val="000000"/>
              </a:solidFill>
              <a:latin typeface="Arial"/>
              <a:cs typeface="Arial"/>
            </a:endParaRPr>
          </a:p>
          <a:p>
            <a:pPr marL="719138" lvl="0"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Verlagerung auf (vorl.) Sachwalter? Hierzu </a:t>
            </a:r>
            <a:r>
              <a:rPr lang="de-DE" sz="1600" i="1">
                <a:solidFill>
                  <a:srgbClr val="000000"/>
                </a:solidFill>
                <a:latin typeface="Arial"/>
                <a:cs typeface="Arial"/>
              </a:rPr>
              <a:t>Ellers BeckOK-InSO, § 5 COVInsAG, Rn. 40</a:t>
            </a: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8</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spTree>
    <p:extLst>
      <p:ext uri="{BB962C8B-B14F-4D97-AF65-F5344CB8AC3E}">
        <p14:creationId xmlns:p14="http://schemas.microsoft.com/office/powerpoint/2010/main" val="407198884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67916" y="769938"/>
            <a:ext cx="837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lvl="0" eaLnBrk="1" hangingPunct="1">
              <a:spcBef>
                <a:spcPct val="50000"/>
              </a:spcBef>
              <a:defRPr/>
            </a:pPr>
            <a:r>
              <a:rPr lang="de-DE" sz="2400" b="1">
                <a:solidFill>
                  <a:srgbClr val="C00000"/>
                </a:solidFill>
                <a:latin typeface="Arial"/>
                <a:cs typeface="Arial"/>
              </a:rPr>
              <a:t>Pandemiebedingter Schutzschirm, § 6 COVInsAG</a:t>
            </a:r>
            <a:endParaRPr kumimoji="0" lang="de-DE" sz="2400" b="1" i="0" u="none" strike="noStrike" kern="1200" cap="none" spc="0" normalizeH="0" baseline="0" noProof="0">
              <a:ln>
                <a:noFill/>
              </a:ln>
              <a:solidFill>
                <a:srgbClr val="C00000"/>
              </a:solidFill>
              <a:effectLst/>
              <a:uLnTx/>
              <a:uFillTx/>
              <a:latin typeface="Arial"/>
              <a:ea typeface="+mn-ea"/>
              <a:cs typeface="Arial"/>
            </a:endParaRPr>
          </a:p>
        </p:txBody>
      </p:sp>
      <p:sp>
        <p:nvSpPr>
          <p:cNvPr id="12" name="Textfeld 8"/>
          <p:cNvSpPr txBox="1">
            <a:spLocks noChangeArrowheads="1"/>
          </p:cNvSpPr>
          <p:nvPr/>
        </p:nvSpPr>
        <p:spPr bwMode="auto">
          <a:xfrm>
            <a:off x="3491879" y="2382267"/>
            <a:ext cx="5331763" cy="284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marL="357188" lvl="0" indent="-357188" algn="just" eaLnBrk="1" fontAlgn="base" hangingPunct="1">
              <a:spcBef>
                <a:spcPct val="0"/>
              </a:spcBef>
              <a:spcAft>
                <a:spcPct val="0"/>
              </a:spcAft>
              <a:buClr>
                <a:srgbClr val="C00000"/>
              </a:buClr>
              <a:buSzPct val="105000"/>
              <a:buFont typeface="Wingdings" pitchFamily="2" charset="2"/>
              <a:buChar char="§"/>
              <a:defRPr/>
            </a:pPr>
            <a:r>
              <a:rPr lang="de-DE">
                <a:solidFill>
                  <a:srgbClr val="000000"/>
                </a:solidFill>
                <a:latin typeface="Arial"/>
                <a:cs typeface="Arial"/>
              </a:rPr>
              <a:t>Schutzschirm nach altem Recht 2021 auch bei eingetretener Zahlungsunfähigkeit, wenn </a:t>
            </a:r>
          </a:p>
          <a:p>
            <a:pPr marL="357188" lvl="0" indent="-357188" algn="just" eaLnBrk="1" fontAlgn="base" hangingPunct="1">
              <a:spcBef>
                <a:spcPct val="0"/>
              </a:spcBef>
              <a:spcAft>
                <a:spcPct val="0"/>
              </a:spcAft>
              <a:buClr>
                <a:srgbClr val="C00000"/>
              </a:buClr>
              <a:buSzPct val="105000"/>
              <a:buFont typeface="Wingdings" pitchFamily="2" charset="2"/>
              <a:buChar char="§"/>
              <a:defRPr/>
            </a:pPr>
            <a:endParaRPr lang="de-DE" sz="900">
              <a:solidFill>
                <a:srgbClr val="000000"/>
              </a:solidFill>
              <a:latin typeface="Arial"/>
              <a:cs typeface="Arial"/>
            </a:endParaRPr>
          </a:p>
          <a:p>
            <a:pPr marL="719138"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keine Zahlungsunfähigkeit am 31.12.2019</a:t>
            </a:r>
          </a:p>
          <a:p>
            <a:pPr marL="719138"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positives Ergebnis im letzten Geschäftsjahr vor dem 01.01.2020</a:t>
            </a:r>
          </a:p>
          <a:p>
            <a:pPr marL="719138" indent="-365125" algn="just" eaLnBrk="1" fontAlgn="base" hangingPunct="1">
              <a:spcBef>
                <a:spcPct val="0"/>
              </a:spcBef>
              <a:spcAft>
                <a:spcPct val="0"/>
              </a:spcAft>
              <a:buClr>
                <a:srgbClr val="808080"/>
              </a:buClr>
              <a:buSzPct val="105000"/>
              <a:buFont typeface="Wingdings" pitchFamily="2" charset="2"/>
              <a:buChar char="§"/>
              <a:defRPr/>
            </a:pPr>
            <a:r>
              <a:rPr lang="de-DE" sz="1600">
                <a:solidFill>
                  <a:srgbClr val="000000"/>
                </a:solidFill>
                <a:latin typeface="Arial"/>
                <a:cs typeface="Arial"/>
              </a:rPr>
              <a:t>Umsatzeinbruch in 2020 mindestens 30% gegenüber Vorjahr</a:t>
            </a:r>
          </a:p>
          <a:p>
            <a:pPr marL="357188" lvl="0" indent="-357188" algn="just" eaLnBrk="1" fontAlgn="base" hangingPunct="1">
              <a:spcBef>
                <a:spcPct val="0"/>
              </a:spcBef>
              <a:spcAft>
                <a:spcPct val="0"/>
              </a:spcAft>
              <a:buClr>
                <a:srgbClr val="C00000"/>
              </a:buClr>
              <a:buSzPct val="105000"/>
              <a:buFont typeface="Wingdings" pitchFamily="2" charset="2"/>
              <a:buChar char="§"/>
              <a:defRPr/>
            </a:pPr>
            <a:endParaRPr lang="de-DE">
              <a:solidFill>
                <a:srgbClr val="000000"/>
              </a:solidFill>
              <a:latin typeface="Arial"/>
              <a:cs typeface="Arial"/>
            </a:endParaRPr>
          </a:p>
          <a:p>
            <a:pPr marL="357188" lvl="0" indent="-357188" algn="just" eaLnBrk="1" fontAlgn="base" hangingPunct="1">
              <a:spcBef>
                <a:spcPct val="0"/>
              </a:spcBef>
              <a:spcAft>
                <a:spcPct val="0"/>
              </a:spcAft>
              <a:buClr>
                <a:srgbClr val="C00000"/>
              </a:buClr>
              <a:buSzPct val="105000"/>
              <a:buFont typeface="Wingdings" pitchFamily="2" charset="2"/>
              <a:buChar char="§"/>
              <a:defRPr/>
            </a:pPr>
            <a:r>
              <a:rPr lang="de-DE" b="1">
                <a:solidFill>
                  <a:srgbClr val="000000"/>
                </a:solidFill>
                <a:latin typeface="Arial"/>
                <a:cs typeface="Arial"/>
                <a:sym typeface="Wingdings 3" panose="05040102010807070707" pitchFamily="18" charset="2"/>
              </a:rPr>
              <a:t></a:t>
            </a:r>
            <a:r>
              <a:rPr lang="de-DE" b="1">
                <a:solidFill>
                  <a:srgbClr val="000000"/>
                </a:solidFill>
                <a:latin typeface="Arial"/>
                <a:cs typeface="Arial"/>
              </a:rPr>
              <a:t> </a:t>
            </a:r>
            <a:r>
              <a:rPr lang="de-DE">
                <a:solidFill>
                  <a:srgbClr val="000000"/>
                </a:solidFill>
                <a:latin typeface="Arial"/>
                <a:cs typeface="Arial"/>
              </a:rPr>
              <a:t>Nrn. 2 und 3 können durch Bestätigung substituiert werden</a:t>
            </a:r>
          </a:p>
        </p:txBody>
      </p:sp>
      <p:sp>
        <p:nvSpPr>
          <p:cNvPr id="4" name="Foliennummernplatzhalt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6E9C3F-6B3F-4001-9AA0-AC88C63F69AA}" type="slidenum">
              <a:rPr kumimoji="0" lang="de-DE" sz="1200" b="0" i="0" u="none" strike="noStrike" kern="1200" cap="none" spc="0" normalizeH="0" baseline="0" noProof="0" smtClean="0">
                <a:ln>
                  <a:noFill/>
                </a:ln>
                <a:solidFill>
                  <a:srgbClr val="80808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9</a:t>
            </a:fld>
            <a:endParaRPr kumimoji="0" lang="de-DE" sz="1200" b="0" i="0" u="none" strike="noStrike" kern="1200" cap="none" spc="0" normalizeH="0" baseline="0" noProof="0">
              <a:ln>
                <a:noFill/>
              </a:ln>
              <a:solidFill>
                <a:srgbClr val="808080"/>
              </a:solidFill>
              <a:effectLst/>
              <a:uLnTx/>
              <a:uFillTx/>
              <a:latin typeface="Arial"/>
              <a:ea typeface="+mn-ea"/>
              <a:cs typeface="Arial"/>
            </a:endParaRP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628800"/>
            <a:ext cx="3435846" cy="4581128"/>
          </a:xfrm>
          <a:prstGeom prst="rect">
            <a:avLst/>
          </a:prstGeom>
        </p:spPr>
      </p:pic>
    </p:spTree>
    <p:extLst>
      <p:ext uri="{BB962C8B-B14F-4D97-AF65-F5344CB8AC3E}">
        <p14:creationId xmlns:p14="http://schemas.microsoft.com/office/powerpoint/2010/main" val="88197187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8363.0"/>
  <p:tag name="AS_RELEASE_DATE" val="2017.03.22"/>
  <p:tag name="AS_TITLE" val="Aspose.Slides for .NET 4.0"/>
  <p:tag name="AS_VERSION" val="17.3"/>
</p:tagLst>
</file>

<file path=ppt/theme/theme1.xml><?xml version="1.0" encoding="utf-8"?>
<a:theme xmlns:a="http://schemas.openxmlformats.org/drawingml/2006/main" name="12_Standarddesign">
  <a:themeElements>
    <a:clrScheme name="Benutzerdefiniert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00000"/>
      </a:hlink>
      <a:folHlink>
        <a:srgbClr val="C00000"/>
      </a:folHlink>
    </a:clrScheme>
    <a:fontScheme name="Standarddesign">
      <a:majorFont>
        <a:latin typeface="Arial"/>
        <a:ea typeface="Arial"/>
        <a:cs typeface="Arial"/>
      </a:majorFont>
      <a:minorFont>
        <a:latin typeface="Arial"/>
        <a:ea typeface="Arial"/>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4216</Words>
  <Application>Microsoft Office PowerPoint</Application>
  <PresentationFormat>Bildschirmpräsentation (4:3)</PresentationFormat>
  <Paragraphs>648</Paragraphs>
  <Slides>44</Slides>
  <Notes>44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44</vt:i4>
      </vt:variant>
    </vt:vector>
  </HeadingPairs>
  <TitlesOfParts>
    <vt:vector size="50" baseType="lpstr">
      <vt:lpstr>Arial</vt:lpstr>
      <vt:lpstr>Calibri</vt:lpstr>
      <vt:lpstr>Courier New</vt:lpstr>
      <vt:lpstr>Wingdings</vt:lpstr>
      <vt:lpstr>Wingdings 3</vt:lpstr>
      <vt:lpstr>12_Standarddesign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Böhm</dc:creator>
  <cp:lastModifiedBy>Böhm</cp:lastModifiedBy>
  <cp:revision>2</cp:revision>
  <cp:lastPrinted>1601-01-01T00:00:00Z</cp:lastPrinted>
  <dcterms:created xsi:type="dcterms:W3CDTF">1601-01-01T00:00:00Z</dcterms:created>
  <dcterms:modified xsi:type="dcterms:W3CDTF">2021-04-20T10:54:18Z</dcterms:modified>
</cp:coreProperties>
</file>