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51"/>
  </p:notesMasterIdLst>
  <p:handoutMasterIdLst>
    <p:handoutMasterId r:id="rId52"/>
  </p:handoutMasterIdLst>
  <p:sldIdLst>
    <p:sldId id="256" r:id="rId2"/>
    <p:sldId id="482" r:id="rId3"/>
    <p:sldId id="483" r:id="rId4"/>
    <p:sldId id="484" r:id="rId5"/>
    <p:sldId id="485" r:id="rId6"/>
    <p:sldId id="486" r:id="rId7"/>
    <p:sldId id="506" r:id="rId8"/>
    <p:sldId id="507" r:id="rId9"/>
    <p:sldId id="508" r:id="rId10"/>
    <p:sldId id="511" r:id="rId11"/>
    <p:sldId id="512" r:id="rId12"/>
    <p:sldId id="513" r:id="rId13"/>
    <p:sldId id="514" r:id="rId14"/>
    <p:sldId id="515" r:id="rId15"/>
    <p:sldId id="516" r:id="rId16"/>
    <p:sldId id="517" r:id="rId17"/>
    <p:sldId id="518" r:id="rId18"/>
    <p:sldId id="519" r:id="rId19"/>
    <p:sldId id="520" r:id="rId20"/>
    <p:sldId id="521" r:id="rId21"/>
    <p:sldId id="522" r:id="rId22"/>
    <p:sldId id="523" r:id="rId23"/>
    <p:sldId id="526" r:id="rId24"/>
    <p:sldId id="527" r:id="rId25"/>
    <p:sldId id="528" r:id="rId26"/>
    <p:sldId id="489" r:id="rId27"/>
    <p:sldId id="490" r:id="rId28"/>
    <p:sldId id="491" r:id="rId29"/>
    <p:sldId id="492" r:id="rId30"/>
    <p:sldId id="493" r:id="rId31"/>
    <p:sldId id="494" r:id="rId32"/>
    <p:sldId id="495" r:id="rId33"/>
    <p:sldId id="496" r:id="rId34"/>
    <p:sldId id="497" r:id="rId35"/>
    <p:sldId id="498" r:id="rId36"/>
    <p:sldId id="499" r:id="rId37"/>
    <p:sldId id="500" r:id="rId38"/>
    <p:sldId id="320" r:id="rId39"/>
    <p:sldId id="415" r:id="rId40"/>
    <p:sldId id="451" r:id="rId41"/>
    <p:sldId id="452" r:id="rId42"/>
    <p:sldId id="455" r:id="rId43"/>
    <p:sldId id="424" r:id="rId44"/>
    <p:sldId id="414" r:id="rId45"/>
    <p:sldId id="397" r:id="rId46"/>
    <p:sldId id="413" r:id="rId47"/>
    <p:sldId id="501" r:id="rId48"/>
    <p:sldId id="503" r:id="rId49"/>
    <p:sldId id="504" r:id="rId50"/>
  </p:sldIdLst>
  <p:sldSz cx="9144000" cy="6858000" type="screen4x3"/>
  <p:notesSz cx="6888163" cy="100218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279" autoAdjust="0"/>
  </p:normalViewPr>
  <p:slideViewPr>
    <p:cSldViewPr>
      <p:cViewPr varScale="1">
        <p:scale>
          <a:sx n="65" d="100"/>
          <a:sy n="65" d="100"/>
        </p:scale>
        <p:origin x="84" y="1350"/>
      </p:cViewPr>
      <p:guideLst>
        <p:guide orient="horz" pos="2160"/>
        <p:guide pos="2880"/>
      </p:guideLst>
    </p:cSldViewPr>
  </p:slideViewPr>
  <p:outlineViewPr>
    <p:cViewPr>
      <p:scale>
        <a:sx n="33" d="100"/>
        <a:sy n="33" d="100"/>
      </p:scale>
      <p:origin x="0" y="-7356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510" y="-90"/>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1094"/>
          </a:xfrm>
          <a:prstGeom prst="rect">
            <a:avLst/>
          </a:prstGeom>
        </p:spPr>
        <p:txBody>
          <a:bodyPr vert="horz" lIns="96625" tIns="48312" rIns="96625" bIns="48312" rtlCol="0"/>
          <a:lstStyle>
            <a:lvl1pPr algn="r">
              <a:defRPr sz="1300"/>
            </a:lvl1pPr>
          </a:lstStyle>
          <a:p>
            <a:fld id="{56F2EB7D-DE94-4A22-9D79-34BF4AB2EDA6}" type="datetimeFigureOut">
              <a:rPr lang="de-DE" smtClean="0"/>
              <a:t>09.02.2022</a:t>
            </a:fld>
            <a:endParaRPr lang="de-DE"/>
          </a:p>
        </p:txBody>
      </p:sp>
      <p:sp>
        <p:nvSpPr>
          <p:cNvPr id="4" name="Fußzeilenplatzhalter 3"/>
          <p:cNvSpPr>
            <a:spLocks noGrp="1"/>
          </p:cNvSpPr>
          <p:nvPr>
            <p:ph type="ftr" sz="quarter" idx="2"/>
          </p:nvPr>
        </p:nvSpPr>
        <p:spPr>
          <a:xfrm>
            <a:off x="0" y="9519054"/>
            <a:ext cx="2984871" cy="501094"/>
          </a:xfrm>
          <a:prstGeom prst="rect">
            <a:avLst/>
          </a:prstGeom>
        </p:spPr>
        <p:txBody>
          <a:bodyPr vert="horz" lIns="96625" tIns="48312" rIns="96625" bIns="48312"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9054"/>
            <a:ext cx="2984871" cy="501094"/>
          </a:xfrm>
          <a:prstGeom prst="rect">
            <a:avLst/>
          </a:prstGeom>
        </p:spPr>
        <p:txBody>
          <a:bodyPr vert="horz" lIns="96625" tIns="48312" rIns="96625" bIns="48312" rtlCol="0" anchor="b"/>
          <a:lstStyle>
            <a:lvl1pPr algn="r">
              <a:defRPr sz="1300"/>
            </a:lvl1pPr>
          </a:lstStyle>
          <a:p>
            <a:fld id="{10AD304D-BA0E-4DE7-A00D-B66434712EB7}" type="slidenum">
              <a:rPr lang="de-DE" smtClean="0"/>
              <a:t>‹Nr.›</a:t>
            </a:fld>
            <a:endParaRPr lang="de-DE"/>
          </a:p>
        </p:txBody>
      </p:sp>
    </p:spTree>
    <p:extLst>
      <p:ext uri="{BB962C8B-B14F-4D97-AF65-F5344CB8AC3E}">
        <p14:creationId xmlns:p14="http://schemas.microsoft.com/office/powerpoint/2010/main" val="2620670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de-DE"/>
          </a:p>
        </p:txBody>
      </p:sp>
      <p:sp>
        <p:nvSpPr>
          <p:cNvPr id="3" name="Datumsplatzhalter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830A4CE6-C5DA-4ECF-9396-472F93A848BC}" type="datetimeFigureOut">
              <a:rPr lang="de-DE" smtClean="0"/>
              <a:t>09.02.2022</a:t>
            </a:fld>
            <a:endParaRPr lang="de-DE"/>
          </a:p>
        </p:txBody>
      </p:sp>
      <p:sp>
        <p:nvSpPr>
          <p:cNvPr id="4" name="Folienbildplatzhalt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de-DE"/>
          </a:p>
        </p:txBody>
      </p:sp>
      <p:sp>
        <p:nvSpPr>
          <p:cNvPr id="5" name="Notizenplatzhalter 4"/>
          <p:cNvSpPr>
            <a:spLocks noGrp="1"/>
          </p:cNvSpPr>
          <p:nvPr>
            <p:ph type="body" sz="quarter" idx="3"/>
          </p:nvPr>
        </p:nvSpPr>
        <p:spPr>
          <a:xfrm>
            <a:off x="688817" y="4760397"/>
            <a:ext cx="5510530" cy="4509850"/>
          </a:xfrm>
          <a:prstGeom prst="rect">
            <a:avLst/>
          </a:prstGeom>
        </p:spPr>
        <p:txBody>
          <a:bodyPr vert="horz" lIns="96625" tIns="48312" rIns="96625" bIns="48312"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lang="de-DE"/>
          </a:p>
        </p:txBody>
      </p:sp>
      <p:sp>
        <p:nvSpPr>
          <p:cNvPr id="7" name="Foliennummernplatzhalter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F2F05A6D-20BE-4D58-8BE5-49ACAED7E88D}" type="slidenum">
              <a:rPr lang="de-DE" smtClean="0"/>
              <a:t>‹Nr.›</a:t>
            </a:fld>
            <a:endParaRPr lang="de-DE"/>
          </a:p>
        </p:txBody>
      </p:sp>
    </p:spTree>
    <p:extLst>
      <p:ext uri="{BB962C8B-B14F-4D97-AF65-F5344CB8AC3E}">
        <p14:creationId xmlns:p14="http://schemas.microsoft.com/office/powerpoint/2010/main" val="1616189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1</a:t>
            </a:fld>
            <a:endParaRPr lang="de-DE"/>
          </a:p>
        </p:txBody>
      </p:sp>
    </p:spTree>
    <p:extLst>
      <p:ext uri="{BB962C8B-B14F-4D97-AF65-F5344CB8AC3E}">
        <p14:creationId xmlns:p14="http://schemas.microsoft.com/office/powerpoint/2010/main" val="909143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38</a:t>
            </a:fld>
            <a:endParaRPr lang="de-DE"/>
          </a:p>
        </p:txBody>
      </p:sp>
    </p:spTree>
    <p:extLst>
      <p:ext uri="{BB962C8B-B14F-4D97-AF65-F5344CB8AC3E}">
        <p14:creationId xmlns:p14="http://schemas.microsoft.com/office/powerpoint/2010/main" val="3145732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40</a:t>
            </a:fld>
            <a:endParaRPr lang="de-DE"/>
          </a:p>
        </p:txBody>
      </p:sp>
    </p:spTree>
    <p:extLst>
      <p:ext uri="{BB962C8B-B14F-4D97-AF65-F5344CB8AC3E}">
        <p14:creationId xmlns:p14="http://schemas.microsoft.com/office/powerpoint/2010/main" val="2279724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48</a:t>
            </a:fld>
            <a:endParaRPr lang="de-DE"/>
          </a:p>
        </p:txBody>
      </p:sp>
    </p:spTree>
    <p:extLst>
      <p:ext uri="{BB962C8B-B14F-4D97-AF65-F5344CB8AC3E}">
        <p14:creationId xmlns:p14="http://schemas.microsoft.com/office/powerpoint/2010/main" val="415052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2</a:t>
            </a:fld>
            <a:endParaRPr lang="de-DE"/>
          </a:p>
        </p:txBody>
      </p:sp>
    </p:spTree>
    <p:extLst>
      <p:ext uri="{BB962C8B-B14F-4D97-AF65-F5344CB8AC3E}">
        <p14:creationId xmlns:p14="http://schemas.microsoft.com/office/powerpoint/2010/main" val="4160009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7</a:t>
            </a:fld>
            <a:endParaRPr lang="de-DE"/>
          </a:p>
        </p:txBody>
      </p:sp>
    </p:spTree>
    <p:extLst>
      <p:ext uri="{BB962C8B-B14F-4D97-AF65-F5344CB8AC3E}">
        <p14:creationId xmlns:p14="http://schemas.microsoft.com/office/powerpoint/2010/main" val="28415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8</a:t>
            </a:fld>
            <a:endParaRPr lang="de-DE"/>
          </a:p>
        </p:txBody>
      </p:sp>
    </p:spTree>
    <p:extLst>
      <p:ext uri="{BB962C8B-B14F-4D97-AF65-F5344CB8AC3E}">
        <p14:creationId xmlns:p14="http://schemas.microsoft.com/office/powerpoint/2010/main" val="422880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9</a:t>
            </a:fld>
            <a:endParaRPr lang="de-DE"/>
          </a:p>
        </p:txBody>
      </p:sp>
    </p:spTree>
    <p:extLst>
      <p:ext uri="{BB962C8B-B14F-4D97-AF65-F5344CB8AC3E}">
        <p14:creationId xmlns:p14="http://schemas.microsoft.com/office/powerpoint/2010/main" val="2472921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11</a:t>
            </a:fld>
            <a:endParaRPr lang="de-DE"/>
          </a:p>
        </p:txBody>
      </p:sp>
    </p:spTree>
    <p:extLst>
      <p:ext uri="{BB962C8B-B14F-4D97-AF65-F5344CB8AC3E}">
        <p14:creationId xmlns:p14="http://schemas.microsoft.com/office/powerpoint/2010/main" val="948917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16</a:t>
            </a:fld>
            <a:endParaRPr lang="de-DE"/>
          </a:p>
        </p:txBody>
      </p:sp>
    </p:spTree>
    <p:extLst>
      <p:ext uri="{BB962C8B-B14F-4D97-AF65-F5344CB8AC3E}">
        <p14:creationId xmlns:p14="http://schemas.microsoft.com/office/powerpoint/2010/main" val="196675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21</a:t>
            </a:fld>
            <a:endParaRPr lang="de-DE"/>
          </a:p>
        </p:txBody>
      </p:sp>
    </p:spTree>
    <p:extLst>
      <p:ext uri="{BB962C8B-B14F-4D97-AF65-F5344CB8AC3E}">
        <p14:creationId xmlns:p14="http://schemas.microsoft.com/office/powerpoint/2010/main" val="2720959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2F05A6D-20BE-4D58-8BE5-49ACAED7E88D}" type="slidenum">
              <a:rPr lang="de-DE" smtClean="0"/>
              <a:t>26</a:t>
            </a:fld>
            <a:endParaRPr lang="de-DE"/>
          </a:p>
        </p:txBody>
      </p:sp>
    </p:spTree>
    <p:extLst>
      <p:ext uri="{BB962C8B-B14F-4D97-AF65-F5344CB8AC3E}">
        <p14:creationId xmlns:p14="http://schemas.microsoft.com/office/powerpoint/2010/main" val="81943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6A92C31-0A0F-4DDE-B39D-1A075B95786B}" type="datetime1">
              <a:rPr lang="de-DE" smtClean="0"/>
              <a:t>09.02.2022</a:t>
            </a:fld>
            <a:endParaRPr lang="de-DE"/>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e-DE"/>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B4A0FF-9ED4-48F6-9219-690E55A38736}"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8218B4BE-5A5A-4A50-990E-F64726EDF82F}" type="datetime1">
              <a:rPr lang="de-DE" smtClean="0"/>
              <a:t>09.02.2022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9B4A0FF-9ED4-48F6-9219-690E55A3873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6FCDCF14-8150-4BBD-8683-B97DB08043D3}" type="datetime1">
              <a:rPr lang="de-DE" smtClean="0"/>
              <a:t>09.02.2022</a:t>
            </a:fld>
            <a:endParaRPr lang="de-DE"/>
          </a:p>
        </p:txBody>
      </p:sp>
      <p:sp>
        <p:nvSpPr>
          <p:cNvPr id="5" name="Fußzeilenplatzhalter 4"/>
          <p:cNvSpPr>
            <a:spLocks noGrp="1"/>
          </p:cNvSpPr>
          <p:nvPr>
            <p:ph type="ftr" sz="quarter" idx="11"/>
          </p:nvPr>
        </p:nvSpPr>
        <p:spPr>
          <a:xfrm>
            <a:off x="457201" y="6248207"/>
            <a:ext cx="5573483" cy="365125"/>
          </a:xfrm>
        </p:spPr>
        <p:txBody>
          <a:bodyPr/>
          <a:lstStyle/>
          <a:p>
            <a:endParaRPr lang="de-DE"/>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39B4A0FF-9ED4-48F6-9219-690E55A38736}"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Zwei Überschriften">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95" name="think-cell Slide" r:id="rId4" imgW="360" imgH="360" progId="">
                  <p:embed/>
                </p:oleObj>
              </mc:Choice>
              <mc:Fallback>
                <p:oleObj name="think-cell Slide" r:id="rId4" imgW="360" imgH="360" progId="">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Placeholder 2"/>
          <p:cNvSpPr>
            <a:spLocks noGrp="1"/>
          </p:cNvSpPr>
          <p:nvPr>
            <p:ph type="body" idx="1"/>
          </p:nvPr>
        </p:nvSpPr>
        <p:spPr>
          <a:xfrm>
            <a:off x="468313" y="1627188"/>
            <a:ext cx="8207374" cy="4530725"/>
          </a:xfrm>
        </p:spPr>
        <p:txBody>
          <a:bodyPr/>
          <a:lstStyle>
            <a:lvl1pPr marL="363538" indent="-363538">
              <a:buClr>
                <a:srgbClr val="5A5A5A"/>
              </a:buClr>
              <a:buSzPct val="100000"/>
              <a:buFont typeface="+mj-lt"/>
              <a:buAutoNum type="arabicPeriod"/>
              <a:defRPr>
                <a:solidFill>
                  <a:schemeClr val="tx1"/>
                </a:solidFill>
              </a:defRPr>
            </a:lvl1pPr>
            <a:lvl2pPr>
              <a:buClr>
                <a:schemeClr val="accent6"/>
              </a:buClr>
              <a:defRPr>
                <a:solidFill>
                  <a:schemeClr val="tx1"/>
                </a:solidFill>
              </a:defRPr>
            </a:lvl2pPr>
            <a:lvl3pPr marL="542925" indent="-179388">
              <a:buClr>
                <a:srgbClr val="5A5A5A"/>
              </a:buClr>
              <a:buSzPct val="100000"/>
              <a:buFont typeface="Wingdings" pitchFamily="2" charset="2"/>
              <a:buChar char="§"/>
              <a:defRPr>
                <a:solidFill>
                  <a:schemeClr val="tx1"/>
                </a:solidFill>
              </a:defRPr>
            </a:lvl3pPr>
            <a:lvl4pPr marL="809625" indent="-271463">
              <a:buClr>
                <a:srgbClr val="5A5A5A"/>
              </a:buClr>
              <a:buSzPct val="100000"/>
              <a:buFont typeface="Wingdings" pitchFamily="2" charset="2"/>
              <a:buChar char="§"/>
              <a:defRPr/>
            </a:lvl4pPr>
            <a:lvl5pPr>
              <a:defRPr/>
            </a:lvl5pPr>
            <a:lvl9pPr marL="228600" indent="-228600" algn="l">
              <a:buNone/>
              <a:tabLst/>
              <a:defRPr/>
            </a:lvl9pPr>
          </a:lstStyle>
          <a:p>
            <a:pPr lvl="8"/>
            <a:endParaRPr lang="de-DE" noProof="0" dirty="0" smtClean="0"/>
          </a:p>
        </p:txBody>
      </p:sp>
      <p:sp>
        <p:nvSpPr>
          <p:cNvPr id="14" name="Titel 13"/>
          <p:cNvSpPr>
            <a:spLocks noGrp="1"/>
          </p:cNvSpPr>
          <p:nvPr>
            <p:ph type="title"/>
          </p:nvPr>
        </p:nvSpPr>
        <p:spPr/>
        <p:txBody>
          <a:bodyPr/>
          <a:lstStyle/>
          <a:p>
            <a:r>
              <a:rPr lang="de-DE" dirty="0" smtClean="0"/>
              <a:t>Titelmasterformat durch Klicken bearbeiten</a:t>
            </a:r>
            <a:endParaRPr lang="de-DE" dirty="0"/>
          </a:p>
        </p:txBody>
      </p:sp>
      <p:sp>
        <p:nvSpPr>
          <p:cNvPr id="20" name="Textplatzhalter 19"/>
          <p:cNvSpPr>
            <a:spLocks noGrp="1"/>
          </p:cNvSpPr>
          <p:nvPr>
            <p:ph type="body" sz="quarter" idx="10"/>
          </p:nvPr>
        </p:nvSpPr>
        <p:spPr>
          <a:xfrm>
            <a:off x="468313" y="766746"/>
            <a:ext cx="8207375" cy="376238"/>
          </a:xfrm>
        </p:spPr>
        <p:txBody>
          <a:bodyPr/>
          <a:lstStyle>
            <a:lvl1pPr>
              <a:defRPr sz="1800"/>
            </a:lvl1pPr>
          </a:lstStyle>
          <a:p>
            <a:pPr lvl="0"/>
            <a:r>
              <a:rPr lang="de-DE" dirty="0" smtClean="0"/>
              <a:t>Textmasterformate durch Klicken bearbeiten</a:t>
            </a:r>
          </a:p>
        </p:txBody>
      </p:sp>
      <p:sp>
        <p:nvSpPr>
          <p:cNvPr id="23" name="Rechteck 22"/>
          <p:cNvSpPr/>
          <p:nvPr userDrawn="1"/>
        </p:nvSpPr>
        <p:spPr bwMode="auto">
          <a:xfrm>
            <a:off x="-12526" y="0"/>
            <a:ext cx="9156526" cy="158750"/>
          </a:xfrm>
          <a:prstGeom prst="rect">
            <a:avLst/>
          </a:prstGeom>
          <a:solidFill>
            <a:schemeClr val="accent6"/>
          </a:solidFill>
          <a:ln w="6350" algn="ctr">
            <a:noFill/>
            <a:miter lim="800000"/>
            <a:headEnd/>
            <a:tailEnd/>
          </a:ln>
          <a:effectLst/>
        </p:spPr>
        <p:txBody>
          <a:bodyPr vert="horz" wrap="square" lIns="72000" tIns="72000" rIns="72000" bIns="72000" numCol="1" rtlCol="0" anchor="t" anchorCtr="0" compatLnSpc="1">
            <a:prstTxWarp prst="textNoShape">
              <a:avLst/>
            </a:prstTxWarp>
          </a:bodyPr>
          <a:lstStyle/>
          <a:p>
            <a:pPr algn="ctr">
              <a:spcBef>
                <a:spcPct val="40000"/>
              </a:spcBef>
              <a:spcAft>
                <a:spcPct val="0"/>
              </a:spcAft>
            </a:pPr>
            <a:endParaRPr lang="de-DE" sz="1300" dirty="0" err="1" smtClean="0">
              <a:solidFill>
                <a:schemeClr val="dk1"/>
              </a:solidFill>
            </a:endParaRPr>
          </a:p>
        </p:txBody>
      </p:sp>
      <p:sp>
        <p:nvSpPr>
          <p:cNvPr id="24" name="Rechteck 23"/>
          <p:cNvSpPr/>
          <p:nvPr userDrawn="1"/>
        </p:nvSpPr>
        <p:spPr bwMode="auto">
          <a:xfrm>
            <a:off x="-13177" y="0"/>
            <a:ext cx="158400" cy="6429396"/>
          </a:xfrm>
          <a:prstGeom prst="rect">
            <a:avLst/>
          </a:prstGeom>
          <a:solidFill>
            <a:schemeClr val="accent6"/>
          </a:solidFill>
          <a:ln w="6350" algn="ctr">
            <a:noFill/>
            <a:miter lim="800000"/>
            <a:headEnd/>
            <a:tailEnd/>
          </a:ln>
          <a:effectLst/>
        </p:spPr>
        <p:txBody>
          <a:bodyPr vert="horz" wrap="square" lIns="72000" tIns="72000" rIns="72000" bIns="72000" numCol="1" rtlCol="0" anchor="t" anchorCtr="0" compatLnSpc="1">
            <a:prstTxWarp prst="textNoShape">
              <a:avLst/>
            </a:prstTxWarp>
          </a:bodyPr>
          <a:lstStyle/>
          <a:p>
            <a:pPr algn="ctr">
              <a:spcBef>
                <a:spcPct val="40000"/>
              </a:spcBef>
              <a:spcAft>
                <a:spcPct val="0"/>
              </a:spcAft>
            </a:pPr>
            <a:endParaRPr lang="de-DE" sz="1300" dirty="0" err="1" smtClean="0">
              <a:solidFill>
                <a:schemeClr val="dk1"/>
              </a:solidFill>
            </a:endParaRPr>
          </a:p>
        </p:txBody>
      </p:sp>
    </p:spTree>
    <p:extLst>
      <p:ext uri="{BB962C8B-B14F-4D97-AF65-F5344CB8AC3E}">
        <p14:creationId xmlns:p14="http://schemas.microsoft.com/office/powerpoint/2010/main" val="28124533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BF66AD19-1DB5-45B7-A372-CD8441922B45}" type="datetime1">
              <a:rPr lang="de-DE" smtClean="0"/>
              <a:t>09.02.2022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39B4A0FF-9ED4-48F6-9219-690E55A38736}" type="slidenum">
              <a:rPr lang="de-DE" smtClean="0"/>
              <a:pPr/>
              <a:t>‹Nr.›</a:t>
            </a:fld>
            <a:endParaRPr lang="de-DE"/>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E9A6F15E-FDB9-422F-AA83-AB26CBCE8DEC}" type="datetime1">
              <a:rPr lang="de-DE" smtClean="0"/>
              <a:t>09.02.2022</a:t>
            </a:fld>
            <a:endParaRPr lang="de-DE"/>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B4A0FF-9ED4-48F6-9219-690E55A38736}" type="slidenum">
              <a:rPr lang="de-DE" smtClean="0"/>
              <a:pPr/>
              <a:t>‹Nr.›</a:t>
            </a:fld>
            <a:endParaRPr lang="de-DE"/>
          </a:p>
        </p:txBody>
      </p:sp>
      <p:sp>
        <p:nvSpPr>
          <p:cNvPr id="14" name="Fußzeilenplatzhalter 13"/>
          <p:cNvSpPr>
            <a:spLocks noGrp="1"/>
          </p:cNvSpPr>
          <p:nvPr>
            <p:ph type="ftr" sz="quarter" idx="12"/>
          </p:nvPr>
        </p:nvSpPr>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52B61F43-B1DB-4FDC-8622-308E29E5344C}" type="datetime1">
              <a:rPr lang="de-DE" smtClean="0"/>
              <a:t>09.02.2022</a:t>
            </a:fld>
            <a:endParaRPr lang="de-DE"/>
          </a:p>
        </p:txBody>
      </p:sp>
      <p:sp>
        <p:nvSpPr>
          <p:cNvPr id="10" name="Foliennummernplatzhalter 9"/>
          <p:cNvSpPr>
            <a:spLocks noGrp="1"/>
          </p:cNvSpPr>
          <p:nvPr>
            <p:ph type="sldNum" sz="quarter" idx="16"/>
          </p:nvPr>
        </p:nvSpPr>
        <p:spPr/>
        <p:txBody>
          <a:bodyPr rtlCol="0"/>
          <a:lstStyle/>
          <a:p>
            <a:fld id="{39B4A0FF-9ED4-48F6-9219-690E55A38736}" type="slidenum">
              <a:rPr lang="de-DE" smtClean="0"/>
              <a:pPr/>
              <a:t>‹Nr.›</a:t>
            </a:fld>
            <a:endParaRPr lang="de-DE"/>
          </a:p>
        </p:txBody>
      </p:sp>
      <p:sp>
        <p:nvSpPr>
          <p:cNvPr id="12" name="Fußzeilenplatzhalter 11"/>
          <p:cNvSpPr>
            <a:spLocks noGrp="1"/>
          </p:cNvSpPr>
          <p:nvPr>
            <p:ph type="ftr" sz="quarter" idx="17"/>
          </p:nvPr>
        </p:nvSpPr>
        <p:spPr/>
        <p:txBody>
          <a:bodyPr rtlCol="0"/>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Titelmasterformat durch Klicken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E50CD477-87E3-4014-BD34-8FDECD69376A}" type="datetime1">
              <a:rPr lang="de-DE" smtClean="0"/>
              <a:t>09.02.2022</a:t>
            </a:fld>
            <a:endParaRPr lang="de-DE"/>
          </a:p>
        </p:txBody>
      </p:sp>
      <p:sp>
        <p:nvSpPr>
          <p:cNvPr id="12" name="Foliennummernplatzhalter 11"/>
          <p:cNvSpPr>
            <a:spLocks noGrp="1"/>
          </p:cNvSpPr>
          <p:nvPr>
            <p:ph type="sldNum" sz="quarter" idx="16"/>
          </p:nvPr>
        </p:nvSpPr>
        <p:spPr/>
        <p:txBody>
          <a:bodyPr rtlCol="0"/>
          <a:lstStyle/>
          <a:p>
            <a:fld id="{39B4A0FF-9ED4-48F6-9219-690E55A38736}" type="slidenum">
              <a:rPr lang="de-DE" smtClean="0"/>
              <a:pPr/>
              <a:t>‹Nr.›</a:t>
            </a:fld>
            <a:endParaRPr lang="de-DE"/>
          </a:p>
        </p:txBody>
      </p:sp>
      <p:sp>
        <p:nvSpPr>
          <p:cNvPr id="14" name="Fußzeilenplatzhalter 13"/>
          <p:cNvSpPr>
            <a:spLocks noGrp="1"/>
          </p:cNvSpPr>
          <p:nvPr>
            <p:ph type="ftr" sz="quarter" idx="17"/>
          </p:nvPr>
        </p:nvSpPr>
        <p:spPr/>
        <p:txBody>
          <a:bodyPr rtlCol="0"/>
          <a:lstStyle/>
          <a:p>
            <a:endParaRPr lang="de-DE"/>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F777FBC9-DD18-4981-8033-2CD867087161}" type="datetime1">
              <a:rPr lang="de-DE" smtClean="0"/>
              <a:t>09.02.2022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39B4A0FF-9ED4-48F6-9219-690E55A3873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74712BE-AD87-47BE-9B08-F0A151C21F31}" type="datetime1">
              <a:rPr lang="de-DE" smtClean="0"/>
              <a:t>09.02.2022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39B4A0FF-9ED4-48F6-9219-690E55A3873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B7690E6E-59B0-4F80-A61C-2F262F4F687C}" type="datetime1">
              <a:rPr lang="de-DE" smtClean="0"/>
              <a:t>09.02.2022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39B4A0FF-9ED4-48F6-9219-690E55A38736}" type="slidenum">
              <a:rPr lang="de-DE" smtClean="0"/>
              <a:pPr/>
              <a:t>‹Nr.›</a:t>
            </a:fld>
            <a:endParaRPr lang="de-DE"/>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Titelmasterformat durch Klicken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6B470CE9-6799-421C-AD6E-BEC7648086FD}" type="datetime1">
              <a:rPr lang="de-DE" smtClean="0"/>
              <a:t>09.02.2022</a:t>
            </a:fld>
            <a:endParaRPr lang="de-DE"/>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39B4A0FF-9ED4-48F6-9219-690E55A38736}" type="slidenum">
              <a:rPr lang="de-DE" smtClean="0"/>
              <a:pPr/>
              <a:t>‹Nr.›</a:t>
            </a:fld>
            <a:endParaRPr lang="de-DE"/>
          </a:p>
        </p:txBody>
      </p:sp>
      <p:sp>
        <p:nvSpPr>
          <p:cNvPr id="14" name="Fußzeilenplatzhalter 13"/>
          <p:cNvSpPr>
            <a:spLocks noGrp="1"/>
          </p:cNvSpPr>
          <p:nvPr>
            <p:ph type="ftr" sz="quarter" idx="12"/>
          </p:nvPr>
        </p:nvSpPr>
        <p:spPr>
          <a:xfrm>
            <a:off x="1600200" y="6248206"/>
            <a:ext cx="4572000" cy="365125"/>
          </a:xfrm>
        </p:spPr>
        <p:txBody>
          <a:bodyPr rtlCol="0"/>
          <a:lstStyle/>
          <a:p>
            <a:endParaRPr lang="de-DE"/>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501BD11-0505-4698-A103-EE8FD9CEE243}" type="datetime1">
              <a:rPr lang="de-DE" smtClean="0"/>
              <a:t>09.02.2022</a:t>
            </a:fld>
            <a:endParaRPr lang="de-DE"/>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e-DE"/>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B4A0FF-9ED4-48F6-9219-690E55A3873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3717032"/>
            <a:ext cx="7992888" cy="1224136"/>
          </a:xfrm>
        </p:spPr>
        <p:txBody>
          <a:bodyPr>
            <a:normAutofit fontScale="90000"/>
          </a:bodyPr>
          <a:lstStyle/>
          <a:p>
            <a:pPr algn="ctr"/>
            <a:r>
              <a:rPr lang="de-DE" sz="6000" dirty="0" smtClean="0">
                <a:solidFill>
                  <a:schemeClr val="tx1"/>
                </a:solidFill>
              </a:rPr>
              <a:t>Neue Entwicklungen im Anfechtungsrecht</a:t>
            </a:r>
            <a:r>
              <a:rPr lang="de-DE" sz="3600" dirty="0" smtClean="0">
                <a:solidFill>
                  <a:schemeClr val="tx1"/>
                </a:solidFill>
              </a:rPr>
              <a:t/>
            </a:r>
            <a:br>
              <a:rPr lang="de-DE" sz="3600" dirty="0" smtClean="0">
                <a:solidFill>
                  <a:schemeClr val="tx1"/>
                </a:solidFill>
              </a:rPr>
            </a:br>
            <a:r>
              <a:rPr lang="de-DE" sz="4400" kern="1200" dirty="0" smtClean="0">
                <a:solidFill>
                  <a:schemeClr val="tx1"/>
                </a:solidFill>
                <a:effectLst/>
                <a:latin typeface="+mj-lt"/>
                <a:ea typeface="+mj-ea"/>
                <a:cs typeface="+mj-cs"/>
              </a:rPr>
              <a:t/>
            </a:r>
            <a:br>
              <a:rPr lang="de-DE" sz="4400" kern="1200" dirty="0" smtClean="0">
                <a:solidFill>
                  <a:schemeClr val="tx1"/>
                </a:solidFill>
                <a:effectLst/>
                <a:latin typeface="+mj-lt"/>
                <a:ea typeface="+mj-ea"/>
                <a:cs typeface="+mj-cs"/>
              </a:rPr>
            </a:br>
            <a:r>
              <a:rPr lang="de-DE" sz="2700" cap="none" dirty="0">
                <a:solidFill>
                  <a:schemeClr val="tx1"/>
                </a:solidFill>
              </a:rPr>
              <a:t>N</a:t>
            </a:r>
            <a:r>
              <a:rPr lang="de-DE" sz="2700" kern="1200" cap="none" dirty="0" smtClean="0">
                <a:solidFill>
                  <a:schemeClr val="tx1"/>
                </a:solidFill>
                <a:effectLst/>
              </a:rPr>
              <a:t>orddeutsches Insolvenzforum Hamburg e.V.</a:t>
            </a:r>
            <a:br>
              <a:rPr lang="de-DE" sz="2700" kern="1200" cap="none" dirty="0" smtClean="0">
                <a:solidFill>
                  <a:schemeClr val="tx1"/>
                </a:solidFill>
                <a:effectLst/>
              </a:rPr>
            </a:br>
            <a:r>
              <a:rPr lang="de-DE" sz="2700" kern="1200" cap="none" dirty="0" smtClean="0">
                <a:solidFill>
                  <a:schemeClr val="tx1"/>
                </a:solidFill>
                <a:effectLst/>
              </a:rPr>
              <a:t/>
            </a:r>
            <a:br>
              <a:rPr lang="de-DE" sz="2700" kern="1200" cap="none" dirty="0" smtClean="0">
                <a:solidFill>
                  <a:schemeClr val="tx1"/>
                </a:solidFill>
                <a:effectLst/>
              </a:rPr>
            </a:br>
            <a:r>
              <a:rPr lang="de-DE" sz="2700" kern="1200" dirty="0" smtClean="0">
                <a:solidFill>
                  <a:schemeClr val="tx1"/>
                </a:solidFill>
                <a:effectLst/>
              </a:rPr>
              <a:t>14. Februar 2022</a:t>
            </a:r>
          </a:p>
        </p:txBody>
      </p:sp>
      <p:sp>
        <p:nvSpPr>
          <p:cNvPr id="3" name="Untertitel 2"/>
          <p:cNvSpPr>
            <a:spLocks noGrp="1"/>
          </p:cNvSpPr>
          <p:nvPr>
            <p:ph type="subTitle" idx="1"/>
          </p:nvPr>
        </p:nvSpPr>
        <p:spPr/>
        <p:txBody>
          <a:bodyPr/>
          <a:lstStyle/>
          <a:p>
            <a:r>
              <a:rPr lang="de-DE" dirty="0" err="1" smtClean="0">
                <a:solidFill>
                  <a:schemeClr val="tx1"/>
                </a:solidFill>
              </a:rPr>
              <a:t>RiBGH</a:t>
            </a:r>
            <a:r>
              <a:rPr lang="de-DE" dirty="0" smtClean="0">
                <a:solidFill>
                  <a:schemeClr val="tx1"/>
                </a:solidFill>
              </a:rPr>
              <a:t> Prof. Dr. Heinrich Schoppmeyer</a:t>
            </a:r>
            <a:endParaRPr lang="de-DE" dirty="0"/>
          </a:p>
        </p:txBody>
      </p:sp>
    </p:spTree>
    <p:extLst>
      <p:ext uri="{BB962C8B-B14F-4D97-AF65-F5344CB8AC3E}">
        <p14:creationId xmlns:p14="http://schemas.microsoft.com/office/powerpoint/2010/main" val="1749389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3. Leistung des Schuldners</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10</a:t>
            </a:fld>
            <a:endParaRPr lang="de-DE"/>
          </a:p>
        </p:txBody>
      </p:sp>
      <p:sp>
        <p:nvSpPr>
          <p:cNvPr id="4" name="Inhaltsplatzhalter 3"/>
          <p:cNvSpPr>
            <a:spLocks noGrp="1"/>
          </p:cNvSpPr>
          <p:nvPr>
            <p:ph sz="quarter" idx="1"/>
          </p:nvPr>
        </p:nvSpPr>
        <p:spPr>
          <a:xfrm>
            <a:off x="618944" y="1516698"/>
            <a:ext cx="8525056" cy="5341302"/>
          </a:xfrm>
        </p:spPr>
        <p:txBody>
          <a:bodyPr>
            <a:normAutofit fontScale="77500" lnSpcReduction="20000"/>
          </a:bodyPr>
          <a:lstStyle/>
          <a:p>
            <a:r>
              <a:rPr lang="de-DE" sz="3200" dirty="0">
                <a:solidFill>
                  <a:prstClr val="black"/>
                </a:solidFill>
              </a:rPr>
              <a:t>BGH v. 5.7.2018 - IX ZR 126/17, WM 2018, </a:t>
            </a:r>
            <a:r>
              <a:rPr lang="de-DE" sz="3200" dirty="0" smtClean="0">
                <a:solidFill>
                  <a:prstClr val="black"/>
                </a:solidFill>
              </a:rPr>
              <a:t>1430</a:t>
            </a:r>
          </a:p>
          <a:p>
            <a:r>
              <a:rPr lang="de-DE" sz="3200" dirty="0" smtClean="0">
                <a:solidFill>
                  <a:prstClr val="black"/>
                </a:solidFill>
              </a:rPr>
              <a:t>Sachverhalt: </a:t>
            </a:r>
            <a:r>
              <a:rPr lang="de-DE" dirty="0"/>
              <a:t>Schuldnerin ist GmbH. Beklagter zu 75,1</a:t>
            </a:r>
            <a:r>
              <a:rPr lang="de-DE" dirty="0" smtClean="0"/>
              <a:t>%, A zu 24,9% Gesellschafter. </a:t>
            </a:r>
            <a:r>
              <a:rPr lang="de-DE" dirty="0"/>
              <a:t>Bekl. und A verkaufen ihre Gesellschaftsanteile an „Investor“ für 400.000 €, davon 360.000 € sofort zahlbar auf Notaranderkonto. „Investor“ weist GF der Schuldnerin an, 360.000 € aus Gesellschaftsvermögen Schuldnerin auf Notaranderkonto zu zahlen. Notar leitet 270.000 € an Bekl. und 90.000 € an A weiter. Schuldnerin fällt in Insolvenz. </a:t>
            </a:r>
            <a:r>
              <a:rPr lang="de-DE" dirty="0" err="1"/>
              <a:t>InsVerw</a:t>
            </a:r>
            <a:r>
              <a:rPr lang="de-DE" dirty="0"/>
              <a:t>. verlangt von Bekl. 270.000 €</a:t>
            </a:r>
            <a:r>
              <a:rPr lang="de-DE" dirty="0" smtClean="0"/>
              <a:t>.</a:t>
            </a:r>
          </a:p>
          <a:p>
            <a:r>
              <a:rPr lang="de-DE" dirty="0" smtClean="0"/>
              <a:t>Lösung des BGH:</a:t>
            </a:r>
          </a:p>
          <a:p>
            <a:pPr lvl="1"/>
            <a:r>
              <a:rPr lang="de-DE" dirty="0" smtClean="0"/>
              <a:t>Überweisungen sind Rechtshandlungen der Schuldnerin</a:t>
            </a:r>
          </a:p>
          <a:p>
            <a:pPr lvl="1"/>
            <a:r>
              <a:rPr lang="de-DE" dirty="0" smtClean="0"/>
              <a:t>Leistung der Schuldnerin an den Beklagten (§ 134 Abs. 1 InsO)?</a:t>
            </a:r>
          </a:p>
          <a:p>
            <a:pPr lvl="1"/>
            <a:r>
              <a:rPr lang="de-DE" dirty="0" smtClean="0"/>
              <a:t>Bei Einschaltung Zwischenperson richtet sich Anfechtung gegen Empfänger, wenn es sich für diesen nach den objektiven Umständen erkennbar um eine Leistung des Schuldners handelt.  </a:t>
            </a:r>
          </a:p>
          <a:p>
            <a:pPr lvl="1"/>
            <a:r>
              <a:rPr lang="de-DE" dirty="0" smtClean="0"/>
              <a:t>Hier: Aus Warte Bekl. betraf die Weiterleitung des Geldes durch den Notar </a:t>
            </a:r>
            <a:r>
              <a:rPr lang="de-DE" dirty="0"/>
              <a:t>nach den objektiven Umständen </a:t>
            </a:r>
            <a:r>
              <a:rPr lang="de-DE" dirty="0" smtClean="0"/>
              <a:t>eine Zahlung des „Investors“, nicht der Schuldnerin.</a:t>
            </a:r>
            <a:endParaRPr lang="de-DE" dirty="0"/>
          </a:p>
        </p:txBody>
      </p:sp>
    </p:spTree>
    <p:extLst>
      <p:ext uri="{BB962C8B-B14F-4D97-AF65-F5344CB8AC3E}">
        <p14:creationId xmlns:p14="http://schemas.microsoft.com/office/powerpoint/2010/main" val="1032805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2486000"/>
          </a:xfrm>
        </p:spPr>
        <p:txBody>
          <a:bodyPr>
            <a:normAutofit fontScale="92500"/>
          </a:bodyPr>
          <a:lstStyle/>
          <a:p>
            <a:r>
              <a:rPr lang="de-DE" u="sng" dirty="0" smtClean="0"/>
              <a:t>II. Problemfälle der (</a:t>
            </a:r>
            <a:r>
              <a:rPr lang="de-DE" u="sng" dirty="0" err="1" smtClean="0"/>
              <a:t>Un</a:t>
            </a:r>
            <a:r>
              <a:rPr lang="de-DE" u="sng" dirty="0" smtClean="0"/>
              <a:t>-)Entgeltlichkeit:</a:t>
            </a:r>
          </a:p>
          <a:p>
            <a:r>
              <a:rPr lang="de-DE" dirty="0" smtClean="0"/>
              <a:t>1. Wertunterschiede </a:t>
            </a:r>
            <a:r>
              <a:rPr lang="de-DE" dirty="0"/>
              <a:t>zwischen Leistung und Gegenleistung</a:t>
            </a:r>
          </a:p>
          <a:p>
            <a:r>
              <a:rPr lang="de-DE" dirty="0" smtClean="0"/>
              <a:t>2. Leistungen </a:t>
            </a:r>
            <a:r>
              <a:rPr lang="de-DE" dirty="0"/>
              <a:t>ohne Rechtsgrund und Scheingewinne</a:t>
            </a:r>
          </a:p>
          <a:p>
            <a:r>
              <a:rPr lang="de-DE" dirty="0" smtClean="0"/>
              <a:t>3. Schneeballsysteme</a:t>
            </a:r>
            <a:endParaRPr lang="de-DE" dirty="0"/>
          </a:p>
        </p:txBody>
      </p:sp>
      <p:sp>
        <p:nvSpPr>
          <p:cNvPr id="2" name="Titel 1"/>
          <p:cNvSpPr>
            <a:spLocks noGrp="1"/>
          </p:cNvSpPr>
          <p:nvPr>
            <p:ph type="title"/>
          </p:nvPr>
        </p:nvSpPr>
        <p:spPr/>
        <p:txBody>
          <a:bodyPr>
            <a:normAutofit fontScale="90000"/>
          </a:bodyPr>
          <a:lstStyle/>
          <a:p>
            <a:r>
              <a:rPr lang="de-DE" dirty="0" smtClean="0"/>
              <a:t>§ 134 InsO – 2-Personen-Verhältnis</a:t>
            </a:r>
            <a:endParaRPr lang="de-DE" dirty="0"/>
          </a:p>
        </p:txBody>
      </p:sp>
    </p:spTree>
    <p:extLst>
      <p:ext uri="{BB962C8B-B14F-4D97-AF65-F5344CB8AC3E}">
        <p14:creationId xmlns:p14="http://schemas.microsoft.com/office/powerpoint/2010/main" val="1285913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err="1" smtClean="0"/>
              <a:t>Grundstücks„verkauf</a:t>
            </a:r>
            <a:r>
              <a:rPr lang="de-DE" dirty="0" smtClean="0"/>
              <a:t>“ an Sohn</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7500" lnSpcReduction="20000"/>
          </a:bodyPr>
          <a:lstStyle/>
          <a:p>
            <a:r>
              <a:rPr lang="de-DE" dirty="0" smtClean="0"/>
              <a:t>BGH, v. 22.10.2020 – IX ZR 208/18, WM 2020, 2231 </a:t>
            </a:r>
          </a:p>
          <a:p>
            <a:pPr lvl="1"/>
            <a:r>
              <a:rPr lang="de-DE" dirty="0" smtClean="0"/>
              <a:t>Der </a:t>
            </a:r>
            <a:r>
              <a:rPr lang="de-DE" dirty="0"/>
              <a:t>Fall: Schuldner veräußert Wohnhaus für 395.000 € an Sohn (Bekl.). Am Tag vor dem notariellen Kaufvertrag erstellt Sachverständiger ein Gutachten, wonach der „überschlägige Verkehrswert“ 395.000 € betrage. Kaufpreis wird durch Übernahme von Verbindlichkeiten in Höhe von 214.000 € und durch Bestellung eines lebenslänglichen Wohnrechts für Schuldner (Wert 181.000 €) beglichen. Kl. (</a:t>
            </a:r>
            <a:r>
              <a:rPr lang="de-DE" dirty="0" err="1"/>
              <a:t>InsVerw</a:t>
            </a:r>
            <a:r>
              <a:rPr lang="de-DE" dirty="0"/>
              <a:t>.) verlangt Rückübertragung des Grundstücks im Wege der Schenkungsanfechtung, weil der wahre Wert 600.000 € betragen habe.</a:t>
            </a:r>
          </a:p>
          <a:p>
            <a:pPr lvl="1"/>
            <a:r>
              <a:rPr lang="de-DE" dirty="0"/>
              <a:t>OLG weist die Klage ab, weil ein Austauschgeschäft vorliege, bei dem Parteien im guten Glauben an das Gutachten von der Gleichwertigkeit der Leistungen ausgegangen seien.</a:t>
            </a:r>
          </a:p>
          <a:p>
            <a:r>
              <a:rPr lang="de-DE" dirty="0"/>
              <a:t>Ausgangspunkt: Eine Anfechtung wegen unentgeltlicher Leistung scheidet aus, wenn beide Teile nach den objektiven Umständen von einem Austausch-Marktgeschäft ausgegangen und in gutem Glauben von der Werthaltigkeit des Kaufgegenstands überzeugt sind (BGH, v. 15.9.2016 – IX ZR 250/15, NZI 2017, 68 Rn. 22</a:t>
            </a:r>
            <a:r>
              <a:rPr lang="de-DE" dirty="0" smtClean="0"/>
              <a: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12</a:t>
            </a:fld>
            <a:endParaRPr lang="de-DE"/>
          </a:p>
        </p:txBody>
      </p:sp>
    </p:spTree>
    <p:extLst>
      <p:ext uri="{BB962C8B-B14F-4D97-AF65-F5344CB8AC3E}">
        <p14:creationId xmlns:p14="http://schemas.microsoft.com/office/powerpoint/2010/main" val="3643506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Grundsätze zur Abgrenzung</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0000" lnSpcReduction="20000"/>
          </a:bodyPr>
          <a:lstStyle/>
          <a:p>
            <a:r>
              <a:rPr lang="de-DE" dirty="0" smtClean="0"/>
              <a:t>Welche Bedeutung hat die Wertrelation zwischen Leistung und Gegenleistung?</a:t>
            </a:r>
          </a:p>
          <a:p>
            <a:pPr lvl="1"/>
            <a:r>
              <a:rPr lang="de-DE" dirty="0" smtClean="0"/>
              <a:t>„</a:t>
            </a:r>
            <a:r>
              <a:rPr lang="de-DE" dirty="0"/>
              <a:t>Objektive“ Beurteilung der Werte führt dazu, dass eine rechtsgeschäftlich erzielte Vereinbarung über einen Austauschvertrag aufgrund einer ex </a:t>
            </a:r>
            <a:r>
              <a:rPr lang="de-DE" dirty="0" err="1"/>
              <a:t>post</a:t>
            </a:r>
            <a:r>
              <a:rPr lang="de-DE" dirty="0"/>
              <a:t> Beurteilung anfechtbar ist. Schenkungsanfechtung dient aber nicht der Korrektur wirtschaftlich nachteiliger Geschäftsabschlüsse.</a:t>
            </a:r>
          </a:p>
          <a:p>
            <a:pPr lvl="1"/>
            <a:r>
              <a:rPr lang="de-DE" dirty="0"/>
              <a:t>Zur Abgrenzung zwischen unentgeltlicher Leistung und Austauschgeschäft Anknüpfung an die objektiven Umstände des Geschäftsabschlusses (Anbahnung, Vorüberlegungen, Vertragsschluss): Bei Austausch-Marktgeschäften nimmt im Regelfall jeder Vertragsteil seine eigenen Interessen bei der Bewertung von Leistung und Gegenleistung hinreichend wahr. </a:t>
            </a:r>
          </a:p>
          <a:p>
            <a:r>
              <a:rPr lang="de-DE" dirty="0"/>
              <a:t>Darlegungs- und Beweislast für die Unentgeltlichkeit des Geschäfts liegt beim Insolvenzverwalter.</a:t>
            </a:r>
          </a:p>
          <a:p>
            <a:pPr lvl="1"/>
            <a:r>
              <a:rPr lang="de-DE" dirty="0"/>
              <a:t>Objektives Missverhältnis zwischen Leistung und Gegenleistung.</a:t>
            </a:r>
          </a:p>
          <a:p>
            <a:pPr lvl="1"/>
            <a:r>
              <a:rPr lang="de-DE" dirty="0"/>
              <a:t>Erstreckt sich auch darauf, dass bei einem Austauschgeschäft keine objektiven Umstände vorgelegen haben, die die Annahme eines gleichwertigen Leistungsaustausches rechtfertigen. Insoweit sekundäre Darlegungslast Anfechtungsgegner für objektive Umstände des Geschäftsabschlusses (negative Tatsache). </a:t>
            </a:r>
            <a:endParaRPr lang="de-DE" dirty="0" smtClean="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13</a:t>
            </a:fld>
            <a:endParaRPr lang="de-DE"/>
          </a:p>
        </p:txBody>
      </p:sp>
    </p:spTree>
    <p:extLst>
      <p:ext uri="{BB962C8B-B14F-4D97-AF65-F5344CB8AC3E}">
        <p14:creationId xmlns:p14="http://schemas.microsoft.com/office/powerpoint/2010/main" val="2306511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err="1" smtClean="0"/>
              <a:t>Grundstücks„verkauf</a:t>
            </a:r>
            <a:r>
              <a:rPr lang="de-DE" dirty="0" smtClean="0"/>
              <a:t>“ – Lösung BGH</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14</a:t>
            </a:fld>
            <a:endParaRPr lang="de-DE"/>
          </a:p>
        </p:txBody>
      </p:sp>
      <p:sp>
        <p:nvSpPr>
          <p:cNvPr id="4" name="Inhaltsplatzhalter 3"/>
          <p:cNvSpPr>
            <a:spLocks noGrp="1"/>
          </p:cNvSpPr>
          <p:nvPr>
            <p:ph sz="quarter" idx="1"/>
          </p:nvPr>
        </p:nvSpPr>
        <p:spPr>
          <a:xfrm>
            <a:off x="612648" y="1600200"/>
            <a:ext cx="8153400" cy="4925144"/>
          </a:xfrm>
        </p:spPr>
        <p:txBody>
          <a:bodyPr>
            <a:normAutofit fontScale="77500" lnSpcReduction="20000"/>
          </a:bodyPr>
          <a:lstStyle/>
          <a:p>
            <a:r>
              <a:rPr lang="de-DE" dirty="0" smtClean="0"/>
              <a:t>Bei </a:t>
            </a:r>
            <a:r>
              <a:rPr lang="de-DE" dirty="0"/>
              <a:t>einem Austauschgeschäft mit Leistung und Gegenleistung ist der Sachverhalt zu würdigen, insbesondere etwa: </a:t>
            </a:r>
          </a:p>
          <a:p>
            <a:pPr lvl="1"/>
            <a:r>
              <a:rPr lang="de-DE" dirty="0" smtClean="0"/>
              <a:t>Geschäft </a:t>
            </a:r>
            <a:r>
              <a:rPr lang="de-DE" dirty="0"/>
              <a:t>unter Verwandten oder Geschäft unter Fremden („Marktgeschäft“)?</a:t>
            </a:r>
          </a:p>
          <a:p>
            <a:pPr lvl="1"/>
            <a:r>
              <a:rPr lang="de-DE" dirty="0" smtClean="0"/>
              <a:t>Bei </a:t>
            </a:r>
            <a:r>
              <a:rPr lang="de-DE" dirty="0"/>
              <a:t>gutachterlicher Bewertung der Leistung: Aussagekraft, </a:t>
            </a:r>
            <a:r>
              <a:rPr lang="de-DE" dirty="0" smtClean="0"/>
              <a:t>zutreffende </a:t>
            </a:r>
            <a:r>
              <a:rPr lang="de-DE" dirty="0"/>
              <a:t>Grundlage, Zeitablauf.</a:t>
            </a:r>
          </a:p>
          <a:p>
            <a:pPr lvl="1"/>
            <a:r>
              <a:rPr lang="de-DE" dirty="0" smtClean="0"/>
              <a:t>„</a:t>
            </a:r>
            <a:r>
              <a:rPr lang="de-DE" dirty="0"/>
              <a:t>Vorgeschichte“ des Vertrags. </a:t>
            </a:r>
          </a:p>
          <a:p>
            <a:pPr lvl="1"/>
            <a:r>
              <a:rPr lang="de-DE" dirty="0" smtClean="0"/>
              <a:t>Verschleierte </a:t>
            </a:r>
            <a:r>
              <a:rPr lang="de-DE" dirty="0"/>
              <a:t>Schenkung? =&gt; Verhalten der Parteien nach Vertragsabschluss, insb.: Sind die Gegenleistungen </a:t>
            </a:r>
            <a:r>
              <a:rPr lang="de-DE" dirty="0" smtClean="0"/>
              <a:t>tatsächlich </a:t>
            </a:r>
            <a:r>
              <a:rPr lang="de-DE" dirty="0"/>
              <a:t>erbracht worden?</a:t>
            </a:r>
          </a:p>
          <a:p>
            <a:r>
              <a:rPr lang="de-DE" dirty="0" smtClean="0"/>
              <a:t>Bei </a:t>
            </a:r>
            <a:r>
              <a:rPr lang="de-DE" dirty="0"/>
              <a:t>teilweise unentgeltlicher Leistung Anfechtung nur auf den </a:t>
            </a:r>
            <a:r>
              <a:rPr lang="de-DE" dirty="0" smtClean="0"/>
              <a:t>unentgeltlichen </a:t>
            </a:r>
            <a:r>
              <a:rPr lang="de-DE" dirty="0"/>
              <a:t>Teil gerichtet. Ist die Leistung unteilbar, Anfechtung Zug-um-Zug gegen Rückgabe der erbrachten Gegenleistung. </a:t>
            </a:r>
          </a:p>
          <a:p>
            <a:r>
              <a:rPr lang="de-DE" dirty="0" smtClean="0"/>
              <a:t>Einfach </a:t>
            </a:r>
            <a:r>
              <a:rPr lang="de-DE" dirty="0"/>
              <a:t>strukturierte Schenkungsanfechtung und Attraktivität für den Praktiker versus Nutzung der Schenkungsanfechtung in </a:t>
            </a:r>
            <a:r>
              <a:rPr lang="de-DE" dirty="0" smtClean="0"/>
              <a:t>Grenzbereichen</a:t>
            </a:r>
            <a:endParaRPr lang="de-DE" dirty="0"/>
          </a:p>
        </p:txBody>
      </p:sp>
    </p:spTree>
    <p:extLst>
      <p:ext uri="{BB962C8B-B14F-4D97-AF65-F5344CB8AC3E}">
        <p14:creationId xmlns:p14="http://schemas.microsoft.com/office/powerpoint/2010/main" val="239159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„Scheingewinne“</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15</a:t>
            </a:fld>
            <a:endParaRPr lang="de-DE"/>
          </a:p>
        </p:txBody>
      </p:sp>
      <p:sp>
        <p:nvSpPr>
          <p:cNvPr id="4" name="Inhaltsplatzhalter 3"/>
          <p:cNvSpPr>
            <a:spLocks noGrp="1"/>
          </p:cNvSpPr>
          <p:nvPr>
            <p:ph sz="quarter" idx="1"/>
          </p:nvPr>
        </p:nvSpPr>
        <p:spPr>
          <a:xfrm>
            <a:off x="612648" y="1600200"/>
            <a:ext cx="8153400" cy="4925144"/>
          </a:xfrm>
        </p:spPr>
        <p:txBody>
          <a:bodyPr>
            <a:normAutofit fontScale="77500" lnSpcReduction="20000"/>
          </a:bodyPr>
          <a:lstStyle/>
          <a:p>
            <a:r>
              <a:rPr lang="de-DE" dirty="0" smtClean="0"/>
              <a:t>Grundsätze zur Anfechtung nach § 134 InsO bei sog. Scheingewinnen: </a:t>
            </a:r>
          </a:p>
          <a:p>
            <a:pPr lvl="1"/>
            <a:r>
              <a:rPr lang="de-DE" dirty="0"/>
              <a:t>Unentgeltliche Leistung, wenn </a:t>
            </a:r>
            <a:r>
              <a:rPr lang="de-DE" dirty="0" smtClean="0"/>
              <a:t>die Zahlung </a:t>
            </a:r>
            <a:r>
              <a:rPr lang="de-DE" dirty="0"/>
              <a:t>ohne Rechtsgrund erfolgt und </a:t>
            </a:r>
            <a:r>
              <a:rPr lang="de-DE" dirty="0" smtClean="0"/>
              <a:t>der Schuldner den </a:t>
            </a:r>
            <a:r>
              <a:rPr lang="de-DE" dirty="0"/>
              <a:t>fehlenden Rechtsgrund </a:t>
            </a:r>
            <a:r>
              <a:rPr lang="de-DE" dirty="0" smtClean="0"/>
              <a:t>kannte (arg. § 814 BGB).</a:t>
            </a:r>
            <a:endParaRPr lang="de-DE" dirty="0"/>
          </a:p>
          <a:p>
            <a:pPr lvl="1"/>
            <a:r>
              <a:rPr lang="de-DE" dirty="0"/>
              <a:t>Zahlungen </a:t>
            </a:r>
            <a:r>
              <a:rPr lang="de-DE" dirty="0" smtClean="0"/>
              <a:t>eines Schuldners auf eine </a:t>
            </a:r>
            <a:r>
              <a:rPr lang="de-DE" dirty="0"/>
              <a:t>Gewinnbeteiligung sind entgeltlich, sofern tatsächlich ein </a:t>
            </a:r>
            <a:r>
              <a:rPr lang="de-DE" dirty="0" smtClean="0"/>
              <a:t>Gewinn </a:t>
            </a:r>
            <a:r>
              <a:rPr lang="de-DE" dirty="0"/>
              <a:t>erzielt worden ist oder </a:t>
            </a:r>
            <a:r>
              <a:rPr lang="de-DE" dirty="0" smtClean="0"/>
              <a:t>dem Schuldner (Gesellschaft) </a:t>
            </a:r>
            <a:r>
              <a:rPr lang="de-DE" dirty="0"/>
              <a:t>Rückzahlungsansprüche für überzahlte Gewinne zustehen. Zahlungen </a:t>
            </a:r>
            <a:r>
              <a:rPr lang="de-DE" dirty="0" smtClean="0"/>
              <a:t>sind </a:t>
            </a:r>
            <a:r>
              <a:rPr lang="de-DE" dirty="0"/>
              <a:t>unentgeltlich, wenn </a:t>
            </a:r>
            <a:r>
              <a:rPr lang="de-DE" dirty="0" smtClean="0"/>
              <a:t>tatsächlich kein Gewinn erzielt worden ist („Scheingewinn“) und der Schuldner </a:t>
            </a:r>
            <a:r>
              <a:rPr lang="de-DE" dirty="0"/>
              <a:t>wusste, dass kein Anspruch auf Gewinn besteht.</a:t>
            </a:r>
          </a:p>
          <a:p>
            <a:pPr lvl="1"/>
            <a:r>
              <a:rPr lang="de-DE" dirty="0"/>
              <a:t>Gegenüber </a:t>
            </a:r>
            <a:r>
              <a:rPr lang="de-DE" dirty="0" smtClean="0"/>
              <a:t>Empfänger (Gesellschafter) sind aber </a:t>
            </a:r>
            <a:r>
              <a:rPr lang="de-DE" dirty="0"/>
              <a:t>auch gewinnunabhängige Zahlungsversprechen möglich und zulässig</a:t>
            </a:r>
            <a:r>
              <a:rPr lang="de-DE" dirty="0" smtClean="0"/>
              <a:t>.</a:t>
            </a:r>
            <a:endParaRPr lang="de-DE" dirty="0"/>
          </a:p>
          <a:p>
            <a:r>
              <a:rPr lang="de-DE" dirty="0" smtClean="0"/>
              <a:t>Beispiele etwa: </a:t>
            </a:r>
          </a:p>
          <a:p>
            <a:pPr lvl="1"/>
            <a:r>
              <a:rPr lang="de-DE" dirty="0" smtClean="0"/>
              <a:t>BGH, v. 11.12.2008 – IX ZR 195/07, BGHZ 179, 137 (Phönix)</a:t>
            </a:r>
          </a:p>
          <a:p>
            <a:pPr lvl="1"/>
            <a:r>
              <a:rPr lang="de-DE" dirty="0" smtClean="0"/>
              <a:t>BGH, v. 22.4.2010 – IX ZR 225/09, ZIP 2010, 1455 (Einlage)</a:t>
            </a:r>
          </a:p>
          <a:p>
            <a:pPr lvl="1"/>
            <a:r>
              <a:rPr lang="de-DE" dirty="0" smtClean="0"/>
              <a:t>BGH, v. 18.7.2013 – IX ZR 189/10, ZIP 2013, 1533 (Auseinandersetzungsguthaben)</a:t>
            </a:r>
            <a:endParaRPr lang="de-DE" dirty="0"/>
          </a:p>
        </p:txBody>
      </p:sp>
    </p:spTree>
    <p:extLst>
      <p:ext uri="{BB962C8B-B14F-4D97-AF65-F5344CB8AC3E}">
        <p14:creationId xmlns:p14="http://schemas.microsoft.com/office/powerpoint/2010/main" val="3783007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Feste Zahlungsversprechen</a:t>
            </a:r>
            <a:endParaRPr lang="de-DE" dirty="0"/>
          </a:p>
        </p:txBody>
      </p:sp>
      <p:sp>
        <p:nvSpPr>
          <p:cNvPr id="3" name="Inhaltsplatzhalter 2"/>
          <p:cNvSpPr>
            <a:spLocks noGrp="1"/>
          </p:cNvSpPr>
          <p:nvPr>
            <p:ph sz="quarter" idx="1"/>
          </p:nvPr>
        </p:nvSpPr>
        <p:spPr>
          <a:xfrm>
            <a:off x="533400" y="1600200"/>
            <a:ext cx="8232648" cy="4997152"/>
          </a:xfrm>
        </p:spPr>
        <p:txBody>
          <a:bodyPr>
            <a:normAutofit fontScale="62500" lnSpcReduction="20000"/>
          </a:bodyPr>
          <a:lstStyle/>
          <a:p>
            <a:r>
              <a:rPr lang="de-DE" dirty="0" smtClean="0"/>
              <a:t>Zahlungen an den Kommanditisten:</a:t>
            </a:r>
          </a:p>
          <a:p>
            <a:pPr lvl="1"/>
            <a:r>
              <a:rPr lang="de-DE" dirty="0" smtClean="0"/>
              <a:t>BGH</a:t>
            </a:r>
            <a:r>
              <a:rPr lang="de-DE" dirty="0"/>
              <a:t>, </a:t>
            </a:r>
            <a:r>
              <a:rPr lang="de-DE" dirty="0" smtClean="0"/>
              <a:t>v. 20.4.2017 </a:t>
            </a:r>
            <a:r>
              <a:rPr lang="de-DE" dirty="0"/>
              <a:t>– IX ZR 189/16, WM 2017, 1312; v. 20.7.2017 – IX ZR 7/17, </a:t>
            </a:r>
            <a:r>
              <a:rPr lang="de-DE" dirty="0" err="1"/>
              <a:t>ZInsO</a:t>
            </a:r>
            <a:r>
              <a:rPr lang="de-DE" dirty="0"/>
              <a:t> 2017, 1843</a:t>
            </a:r>
            <a:endParaRPr lang="de-DE" dirty="0" smtClean="0"/>
          </a:p>
          <a:p>
            <a:pPr lvl="1"/>
            <a:r>
              <a:rPr lang="de-DE" dirty="0"/>
              <a:t>Die Zahlung einer Kommanditgesellschaft an ihren Kommanditisten, der ein gewinnunabhängiges Zahlungsversprechen im Gesellschaftsvertrag zugrunde liegt, ist nicht schon deswegen unentgeltlich, weil die Zahlung nicht durch Gewinne der Kommanditgesellschaft gedeckt ist</a:t>
            </a:r>
            <a:r>
              <a:rPr lang="de-DE" dirty="0" smtClean="0"/>
              <a:t>.</a:t>
            </a:r>
          </a:p>
          <a:p>
            <a:pPr lvl="1"/>
            <a:r>
              <a:rPr lang="de-DE" dirty="0" smtClean="0"/>
              <a:t>Zahlung entgeltlich, weil sie Gegenleistung zur Pflichteinlage darstellt.</a:t>
            </a:r>
          </a:p>
          <a:p>
            <a:r>
              <a:rPr lang="de-DE" dirty="0" smtClean="0"/>
              <a:t>Zahlungen an den stillen Gesellschafter:</a:t>
            </a:r>
          </a:p>
          <a:p>
            <a:pPr lvl="1"/>
            <a:r>
              <a:rPr lang="de-DE" dirty="0" smtClean="0"/>
              <a:t>BGH</a:t>
            </a:r>
            <a:r>
              <a:rPr lang="de-DE" dirty="0"/>
              <a:t>, v. 5.7.2018 – IX ZR 139/17, ZIP 2018, </a:t>
            </a:r>
            <a:r>
              <a:rPr lang="de-DE" dirty="0" smtClean="0"/>
              <a:t>1746 („Medienbriefe“): </a:t>
            </a:r>
          </a:p>
          <a:p>
            <a:pPr lvl="1"/>
            <a:r>
              <a:rPr lang="de-DE" dirty="0" smtClean="0"/>
              <a:t>Schuldnerin </a:t>
            </a:r>
            <a:r>
              <a:rPr lang="de-DE" dirty="0"/>
              <a:t>gibt kostenlose Zeitung heraus. </a:t>
            </a:r>
            <a:r>
              <a:rPr lang="de-DE" dirty="0" smtClean="0"/>
              <a:t>Private Anleger können sich </a:t>
            </a:r>
            <a:r>
              <a:rPr lang="de-DE" dirty="0"/>
              <a:t>mit einer Einlage als stille Gesellschafter beteiligen </a:t>
            </a:r>
            <a:r>
              <a:rPr lang="de-DE" dirty="0" smtClean="0"/>
              <a:t>(„Medienbrief“). </a:t>
            </a:r>
            <a:r>
              <a:rPr lang="de-DE" dirty="0"/>
              <a:t>Seit 2001 weisen die Handelsbilanzen der Schuldnerin stets einen Jahresverlust aus. Einlagen der stillen Gesellschafter werden in Form eines Schneeballsystems für Auszahlungen an stille Gesellschafter und zur Finanzierung des Geschäftsbetriebs genutzt.</a:t>
            </a:r>
          </a:p>
          <a:p>
            <a:pPr lvl="1"/>
            <a:r>
              <a:rPr lang="de-DE" dirty="0" smtClean="0"/>
              <a:t>Klausel: </a:t>
            </a:r>
            <a:r>
              <a:rPr lang="de-DE" dirty="0"/>
              <a:t>„Als Vorabvergütung zahlt der Verlag an den stillen Gesellschafter 6,25% p.a.“ </a:t>
            </a:r>
          </a:p>
          <a:p>
            <a:pPr lvl="1"/>
            <a:r>
              <a:rPr lang="de-DE" dirty="0"/>
              <a:t>Leitsatz: Zahlungen des Inhabers eines Handelsgewerbes an einen stillen Gesellschafter, denen ein gewinnunabhängiges Zahlungsversprechen im Gesellschaftsvertrag zugrunde liegt, sind entgeltliche Leistungen, wenn sie die Gegenleistung für die erbrachte Einlage darstellen. </a:t>
            </a:r>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16</a:t>
            </a:fld>
            <a:endParaRPr lang="de-DE"/>
          </a:p>
        </p:txBody>
      </p:sp>
    </p:spTree>
    <p:extLst>
      <p:ext uri="{BB962C8B-B14F-4D97-AF65-F5344CB8AC3E}">
        <p14:creationId xmlns:p14="http://schemas.microsoft.com/office/powerpoint/2010/main" val="2512038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Gewinnbeteiligung nach Bilanz als </a:t>
            </a:r>
            <a:br>
              <a:rPr lang="de-DE" dirty="0" smtClean="0"/>
            </a:br>
            <a:r>
              <a:rPr lang="de-DE" dirty="0" smtClean="0"/>
              <a:t>unentgeltliche Leistung?</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17</a:t>
            </a:fld>
            <a:endParaRPr lang="de-DE"/>
          </a:p>
        </p:txBody>
      </p:sp>
      <p:sp>
        <p:nvSpPr>
          <p:cNvPr id="4" name="Inhaltsplatzhalter 3"/>
          <p:cNvSpPr>
            <a:spLocks noGrp="1"/>
          </p:cNvSpPr>
          <p:nvPr>
            <p:ph sz="quarter" idx="1"/>
          </p:nvPr>
        </p:nvSpPr>
        <p:spPr/>
        <p:txBody>
          <a:bodyPr>
            <a:normAutofit fontScale="55000" lnSpcReduction="20000"/>
          </a:bodyPr>
          <a:lstStyle/>
          <a:p>
            <a:r>
              <a:rPr lang="de-DE" dirty="0" smtClean="0"/>
              <a:t>Schenkungsanfechtung gegenüber Anlegern der </a:t>
            </a:r>
            <a:r>
              <a:rPr lang="de-DE" dirty="0" err="1" smtClean="0"/>
              <a:t>Infinus</a:t>
            </a:r>
            <a:r>
              <a:rPr lang="de-DE" dirty="0" smtClean="0"/>
              <a:t>-Gruppe</a:t>
            </a:r>
          </a:p>
          <a:p>
            <a:pPr lvl="1"/>
            <a:r>
              <a:rPr lang="de-DE" dirty="0" smtClean="0"/>
              <a:t>Sachverhalt: Schuldnerin gibt Genussrechte aus. Nach den AGB besteht unter bestimmten Voraussetzungen ein Anspruch auf Basisdividende und „Übergewinnbeteiligung“. Beklagte zeichnet Genussrechte und erhält für die Geschäftsjahre 2009/10 bis 2012/13 jeweils eine Basisdividende und eine Übergewinnbeteiligung. </a:t>
            </a:r>
          </a:p>
          <a:p>
            <a:pPr lvl="1"/>
            <a:r>
              <a:rPr lang="de-DE" dirty="0" smtClean="0"/>
              <a:t>„Übergewinnbeteiligung“ soll Teilnahme am Jahresergebnis „nach Basisdividende vor Steuern vom Einkommen und Ertrag“ gewährleisten. </a:t>
            </a:r>
          </a:p>
          <a:p>
            <a:pPr lvl="1"/>
            <a:r>
              <a:rPr lang="de-DE" dirty="0"/>
              <a:t>Jahresabschlüsse der Schuldnerin zum 31.3.2010, 31.3.2011, 31.3.2012 und 31.3.2013 wiesen Jahresüberschüsse aus. </a:t>
            </a:r>
            <a:r>
              <a:rPr lang="de-DE" dirty="0" smtClean="0"/>
              <a:t>Insolvenzverwalter </a:t>
            </a:r>
            <a:r>
              <a:rPr lang="de-DE" dirty="0"/>
              <a:t>behauptet, dass der Jahresabschluss unzutreffend sei.</a:t>
            </a:r>
            <a:endParaRPr lang="de-DE" dirty="0" smtClean="0"/>
          </a:p>
          <a:p>
            <a:r>
              <a:rPr lang="de-DE" dirty="0" smtClean="0"/>
              <a:t>Hierzu: BGH</a:t>
            </a:r>
            <a:r>
              <a:rPr lang="de-DE" dirty="0"/>
              <a:t>, v. 1.10.2020 – IX ZR 247/19, WM 2020, </a:t>
            </a:r>
            <a:r>
              <a:rPr lang="de-DE" dirty="0" smtClean="0"/>
              <a:t>2073 (1. Leitentscheidung) und BGH, v. 22.7.2021 – IX ZR 26/20, ZIP 2021, 1768 (2. Leitentscheidung). </a:t>
            </a:r>
          </a:p>
          <a:p>
            <a:pPr lvl="1"/>
            <a:r>
              <a:rPr lang="de-DE" dirty="0" smtClean="0"/>
              <a:t>Parallelfälle (ohne weiteren Erkenntnisgewinn!): BGH, v. 22.7.2021 – IX ZR 81/20; v. 22.7.2021 – IX ZR 100/20; v. 2.12.2021 – IX ZR 110/12; v. 2.12.2021 – IX ZR 111/20; v. 2.12.2021 – IX ZR 112/20.</a:t>
            </a:r>
            <a:endParaRPr lang="de-DE" dirty="0"/>
          </a:p>
          <a:p>
            <a:r>
              <a:rPr lang="de-DE" dirty="0" smtClean="0"/>
              <a:t>Fragen: </a:t>
            </a:r>
          </a:p>
          <a:p>
            <a:pPr lvl="1"/>
            <a:r>
              <a:rPr lang="de-DE" dirty="0" smtClean="0"/>
              <a:t>Anfechtung </a:t>
            </a:r>
            <a:r>
              <a:rPr lang="de-DE" dirty="0"/>
              <a:t>nach § 134 Abs. 1 InsO setzt voraus, dass Zahlung ohne Rechtsgrund erfolgt und kein Bereicherungsanspruch Schuldnerin besteht</a:t>
            </a:r>
            <a:r>
              <a:rPr lang="de-DE" dirty="0" smtClean="0"/>
              <a:t>.</a:t>
            </a:r>
          </a:p>
          <a:p>
            <a:pPr lvl="1"/>
            <a:r>
              <a:rPr lang="de-DE" dirty="0" smtClean="0"/>
              <a:t>Wonach richtet sich der Anspruch auf die Gewinnbeteiligung?</a:t>
            </a:r>
          </a:p>
          <a:p>
            <a:pPr lvl="1"/>
            <a:r>
              <a:rPr lang="de-DE" dirty="0" smtClean="0"/>
              <a:t>Wann hat die Schuldnerin Kenntnis des fehlenden Rechtsgrundes, wenn sie im Vertrauen auf die Jahresabschlüsse „Gewinnbeteiligungen“ auszahlt?</a:t>
            </a:r>
            <a:endParaRPr lang="de-DE" dirty="0"/>
          </a:p>
        </p:txBody>
      </p:sp>
    </p:spTree>
    <p:extLst>
      <p:ext uri="{BB962C8B-B14F-4D97-AF65-F5344CB8AC3E}">
        <p14:creationId xmlns:p14="http://schemas.microsoft.com/office/powerpoint/2010/main" val="628754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Gewinnbeteiligung nach Bilanz – Lösung des BGH</a:t>
            </a:r>
            <a:endParaRPr lang="de-DE" dirty="0"/>
          </a:p>
        </p:txBody>
      </p:sp>
      <p:sp>
        <p:nvSpPr>
          <p:cNvPr id="3" name="Inhaltsplatzhalter 2"/>
          <p:cNvSpPr>
            <a:spLocks noGrp="1"/>
          </p:cNvSpPr>
          <p:nvPr>
            <p:ph sz="quarter" idx="1"/>
          </p:nvPr>
        </p:nvSpPr>
        <p:spPr>
          <a:xfrm>
            <a:off x="533400" y="1527048"/>
            <a:ext cx="8272272" cy="5142312"/>
          </a:xfrm>
        </p:spPr>
        <p:txBody>
          <a:bodyPr>
            <a:normAutofit fontScale="55000" lnSpcReduction="20000"/>
          </a:bodyPr>
          <a:lstStyle/>
          <a:p>
            <a:r>
              <a:rPr lang="de-DE" dirty="0"/>
              <a:t>„Schneeballsystem“ als solches sagt nichts darüber aus, ob eine unentgeltliche Leistung vorliegt.</a:t>
            </a:r>
          </a:p>
          <a:p>
            <a:r>
              <a:rPr lang="de-DE" dirty="0" smtClean="0"/>
              <a:t>Daher erster Schritt: Auslegung der Genussrechtsbedingungen</a:t>
            </a:r>
            <a:endParaRPr lang="de-DE" dirty="0"/>
          </a:p>
          <a:p>
            <a:pPr lvl="1"/>
            <a:r>
              <a:rPr lang="de-DE" dirty="0"/>
              <a:t>OLG: Maßstab ist der festgestellte Jahresabschluss, nicht die wahre Ertragslage.</a:t>
            </a:r>
          </a:p>
          <a:p>
            <a:pPr lvl="1"/>
            <a:r>
              <a:rPr lang="de-DE" dirty="0"/>
              <a:t>BGH: Auslegung ist nicht aus der Insolvenzsituation zu sehen, sondern allgemein zu betrachten. Daher wahre Ertragslage für Gewinnsituation maßgeblich. </a:t>
            </a:r>
          </a:p>
          <a:p>
            <a:pPr lvl="1"/>
            <a:r>
              <a:rPr lang="de-DE" dirty="0"/>
              <a:t>Jahresabschlüsse fehlerhaft, wenn bei zutreffender Anwendung der Aufstellungsregeln unter Berücksichtigung handelsrechtlich zulässiger Bewertungen der Jahresabschluss zu einem geringeren Jahresüberschuss geführt hätte</a:t>
            </a:r>
          </a:p>
          <a:p>
            <a:r>
              <a:rPr lang="de-DE" dirty="0" smtClean="0"/>
              <a:t>Zweiter Schritt: Kenntnis </a:t>
            </a:r>
            <a:r>
              <a:rPr lang="de-DE" dirty="0"/>
              <a:t>des fehlenden Rechtsgrunds, § 814 BGB?</a:t>
            </a:r>
          </a:p>
          <a:p>
            <a:pPr lvl="1"/>
            <a:r>
              <a:rPr lang="de-DE" dirty="0"/>
              <a:t>Schuldner hat Kenntnis vom fehlenden Rechtsgrund, wenn er weiß, dass er keine Gewinne, sondern im Gegenteil Verluste erwirtschaftet und ein betrügerisches Schneeballsystem betreibt, er also weiß, dass er an die Genussrechtsinhaber lediglich Scheingewinne und Scheindividenden aus den Einzahlungen von ihm getäuschter Geldgeber auszahlt.</a:t>
            </a:r>
          </a:p>
          <a:p>
            <a:pPr lvl="1"/>
            <a:r>
              <a:rPr lang="de-DE" dirty="0" smtClean="0"/>
              <a:t>Vertrauen auf einen Jahresabschluss?</a:t>
            </a:r>
          </a:p>
          <a:p>
            <a:pPr lvl="2"/>
            <a:r>
              <a:rPr lang="de-DE" dirty="0" smtClean="0"/>
              <a:t>Leistender muss aus Tatsachen in Parallelwertung in der Laiensphäre eine im Ergebnis zutreffende rechtliche Schlussfolgerung getroffen haben. Das ist Tatfrage.</a:t>
            </a:r>
          </a:p>
          <a:p>
            <a:pPr lvl="2"/>
            <a:r>
              <a:rPr lang="de-DE" dirty="0" err="1" smtClean="0"/>
              <a:t>Grds</a:t>
            </a:r>
            <a:r>
              <a:rPr lang="de-DE" dirty="0" smtClean="0"/>
              <a:t>. kann sich Schuldner auf die erstellte Bilanz verlassen.</a:t>
            </a:r>
          </a:p>
          <a:p>
            <a:pPr lvl="2"/>
            <a:r>
              <a:rPr lang="de-DE" dirty="0" smtClean="0"/>
              <a:t>Hier: Zuordnung von Werten zum Anlage- oder Umlaufvermögen? Bewertung der Vermögenswerte?</a:t>
            </a:r>
          </a:p>
          <a:p>
            <a:pPr lvl="2"/>
            <a:r>
              <a:rPr lang="de-DE" dirty="0" smtClean="0"/>
              <a:t>Stets zu berücksichtigen: Die Art des vom Schuldner verfolgten Geschäftsmodells.</a:t>
            </a:r>
          </a:p>
          <a:p>
            <a:r>
              <a:rPr lang="de-DE" dirty="0" smtClean="0"/>
              <a:t>Leitsatz IX ZR 26/20: Vertraglich </a:t>
            </a:r>
            <a:r>
              <a:rPr lang="de-DE" dirty="0"/>
              <a:t>vereinbarte, von Jahresüberschüssen abhängige Gewinnausschüttungen sind </a:t>
            </a:r>
            <a:r>
              <a:rPr lang="de-DE" dirty="0" smtClean="0"/>
              <a:t>unentgeltlich</a:t>
            </a:r>
            <a:r>
              <a:rPr lang="de-DE" dirty="0"/>
              <a:t>, wenn die Jahresabschlüsse fehlerhaft sind, fehlerfrei erstellte Jahresabschlüsse keine Gewinne ausgewiesen hätten und der Schuldner aufgrund einer Parallelwertung in der Laiensphäre darum wusste</a:t>
            </a:r>
            <a:r>
              <a:rPr lang="de-DE" dirty="0" smtClean="0"/>
              <a: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18</a:t>
            </a:fld>
            <a:endParaRPr lang="de-DE"/>
          </a:p>
        </p:txBody>
      </p:sp>
    </p:spTree>
    <p:extLst>
      <p:ext uri="{BB962C8B-B14F-4D97-AF65-F5344CB8AC3E}">
        <p14:creationId xmlns:p14="http://schemas.microsoft.com/office/powerpoint/2010/main" val="2242147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Provision im „</a:t>
            </a:r>
            <a:r>
              <a:rPr lang="de-DE" dirty="0" err="1" smtClean="0"/>
              <a:t>Affiliate</a:t>
            </a:r>
            <a:r>
              <a:rPr lang="de-DE" dirty="0" smtClean="0"/>
              <a:t>-Netzwerk“</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0000" lnSpcReduction="20000"/>
          </a:bodyPr>
          <a:lstStyle/>
          <a:p>
            <a:r>
              <a:rPr lang="de-DE" dirty="0" smtClean="0"/>
              <a:t>BGH, v. 10.6.2021 – IX ZR 157/20, ZIP 2021, 1503</a:t>
            </a:r>
          </a:p>
          <a:p>
            <a:pPr lvl="1"/>
            <a:r>
              <a:rPr lang="de-DE" dirty="0" smtClean="0"/>
              <a:t>Sachverhalt: Schuldnerin gab vor, ein </a:t>
            </a:r>
            <a:r>
              <a:rPr lang="de-DE" dirty="0" err="1" smtClean="0"/>
              <a:t>Affiliate</a:t>
            </a:r>
            <a:r>
              <a:rPr lang="de-DE" dirty="0" smtClean="0"/>
              <a:t>-Netzwerk zu betreiben. Sie warb Gelder von Kunden ein, denen sie ein „Service-Paket“ anbot. Die Kunden sollten in Abhängigkeit von den erzielten Werbeeinnahmen Provisionen erhalten. Zusätzlich konnten Kunden Provisionen für die Vermittlung von Neukunden erhalten. Tatsächlich betrieb Schuldnerin ein Schneeballsystem.</a:t>
            </a:r>
          </a:p>
          <a:p>
            <a:pPr lvl="1"/>
            <a:r>
              <a:rPr lang="de-DE" dirty="0" smtClean="0"/>
              <a:t>Bekl. erwarb zwei Servicepakete und vermittelte mehrere Neukunden. Hierfür erhielt er von Schuldnerin 12.394,25 € Provision für Neukunden und 892,75 € für angebliche Werbeeinnahmen.</a:t>
            </a:r>
          </a:p>
          <a:p>
            <a:pPr lvl="1"/>
            <a:r>
              <a:rPr lang="de-DE" dirty="0" smtClean="0"/>
              <a:t>Kl. (</a:t>
            </a:r>
            <a:r>
              <a:rPr lang="de-DE" dirty="0" err="1" smtClean="0"/>
              <a:t>InsV</a:t>
            </a:r>
            <a:r>
              <a:rPr lang="de-DE" dirty="0" smtClean="0"/>
              <a:t>) ficht die Zahlungen als unentgeltliche Leistung an.</a:t>
            </a:r>
          </a:p>
          <a:p>
            <a:r>
              <a:rPr lang="de-DE" dirty="0" smtClean="0"/>
              <a:t>Leitsatz: Zahlt </a:t>
            </a:r>
            <a:r>
              <a:rPr lang="de-DE" dirty="0"/>
              <a:t>ein Schuldner vereinbarungsgemäß Maklerlohn für die Vermittlung von </a:t>
            </a:r>
            <a:r>
              <a:rPr lang="de-DE" dirty="0" smtClean="0"/>
              <a:t>Verträgen</a:t>
            </a:r>
            <a:r>
              <a:rPr lang="de-DE" dirty="0"/>
              <a:t>, stellt die Zahlung der sich an der Höhe der in den Hauptverträgen </a:t>
            </a:r>
            <a:r>
              <a:rPr lang="de-DE" dirty="0" smtClean="0"/>
              <a:t>vereinbarten </a:t>
            </a:r>
            <a:r>
              <a:rPr lang="de-DE" dirty="0"/>
              <a:t>Vergütung orientierenden Provision keine unentgeltliche Leistung dar, auch wenn die Hauptverträge zivilrechtlich anfechtbar sind oder die Kunden des </a:t>
            </a:r>
            <a:r>
              <a:rPr lang="de-DE" dirty="0" smtClean="0"/>
              <a:t>Schuldners </a:t>
            </a:r>
            <a:r>
              <a:rPr lang="de-DE" dirty="0"/>
              <a:t>verlangen könnten, schadensersatzrechtlich so gestellt zu werden, als ob die Verträge nicht geschlossen worden seien, weil der Schuldner sie bei Abschluss der Verträge betrogen hat</a:t>
            </a:r>
            <a:r>
              <a:rPr lang="de-DE" dirty="0" smtClean="0"/>
              <a: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19</a:t>
            </a:fld>
            <a:endParaRPr lang="de-DE"/>
          </a:p>
        </p:txBody>
      </p:sp>
    </p:spTree>
    <p:extLst>
      <p:ext uri="{BB962C8B-B14F-4D97-AF65-F5344CB8AC3E}">
        <p14:creationId xmlns:p14="http://schemas.microsoft.com/office/powerpoint/2010/main" val="291112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normAutofit/>
          </a:bodyPr>
          <a:lstStyle/>
          <a:p>
            <a:r>
              <a:rPr lang="de-DE" dirty="0" smtClean="0"/>
              <a:t>Zeitpunkt der Rechtshandlung</a:t>
            </a:r>
          </a:p>
          <a:p>
            <a:r>
              <a:rPr lang="de-DE" dirty="0" smtClean="0"/>
              <a:t>Wirkungen des § 140 Abs. 2 Satz 2 InsO (§ 8 Abs. 2 Satz 2 AnfG)</a:t>
            </a:r>
            <a:endParaRPr lang="de-DE" dirty="0"/>
          </a:p>
        </p:txBody>
      </p:sp>
      <p:sp>
        <p:nvSpPr>
          <p:cNvPr id="2" name="Titel 1"/>
          <p:cNvSpPr>
            <a:spLocks noGrp="1"/>
          </p:cNvSpPr>
          <p:nvPr>
            <p:ph type="title"/>
          </p:nvPr>
        </p:nvSpPr>
        <p:spPr/>
        <p:txBody>
          <a:bodyPr/>
          <a:lstStyle/>
          <a:p>
            <a:r>
              <a:rPr lang="de-DE" dirty="0" smtClean="0"/>
              <a:t>Rechtshandlung</a:t>
            </a:r>
            <a:endParaRPr lang="de-DE" dirty="0"/>
          </a:p>
        </p:txBody>
      </p:sp>
    </p:spTree>
    <p:extLst>
      <p:ext uri="{BB962C8B-B14F-4D97-AF65-F5344CB8AC3E}">
        <p14:creationId xmlns:p14="http://schemas.microsoft.com/office/powerpoint/2010/main" val="2425210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„Vermietung“ von Photovoltaik-Anlagen</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20</a:t>
            </a:fld>
            <a:endParaRPr lang="de-DE"/>
          </a:p>
        </p:txBody>
      </p:sp>
      <p:sp>
        <p:nvSpPr>
          <p:cNvPr id="4" name="Inhaltsplatzhalter 3"/>
          <p:cNvSpPr>
            <a:spLocks noGrp="1"/>
          </p:cNvSpPr>
          <p:nvPr>
            <p:ph sz="quarter" idx="1"/>
          </p:nvPr>
        </p:nvSpPr>
        <p:spPr>
          <a:xfrm>
            <a:off x="612648" y="1600200"/>
            <a:ext cx="8153400" cy="4925144"/>
          </a:xfrm>
        </p:spPr>
        <p:txBody>
          <a:bodyPr>
            <a:normAutofit fontScale="62500" lnSpcReduction="20000"/>
          </a:bodyPr>
          <a:lstStyle/>
          <a:p>
            <a:r>
              <a:rPr lang="de-DE" dirty="0" smtClean="0"/>
              <a:t>BGH, v. 11.11.2021 – IX ZR 237/20, ZIP 2021, 2655</a:t>
            </a:r>
          </a:p>
          <a:p>
            <a:r>
              <a:rPr lang="de-DE" dirty="0" smtClean="0"/>
              <a:t>Sachverhalt: E-GmbH verkauft Anlegern einzelne Photovoltaik-Module. Anleger vermietet die erworbenen Module an die Tochtergesellschaft der E-GmbH, die Schuldnerin. Schuldnerin zahlt die vereinbarte monatliche Miete an Beklagten, obwohl die Photovoltaik-Anlage nicht funktionsfähig fertiggestellt worden ist. Kläger (</a:t>
            </a:r>
            <a:r>
              <a:rPr lang="de-DE" dirty="0" err="1" smtClean="0"/>
              <a:t>InsV</a:t>
            </a:r>
            <a:r>
              <a:rPr lang="de-DE" dirty="0" smtClean="0"/>
              <a:t>) verlangt vom Beklagten Rückzahlung der erhaltenen Mieten.</a:t>
            </a:r>
          </a:p>
          <a:p>
            <a:r>
              <a:rPr lang="de-DE" dirty="0" smtClean="0"/>
              <a:t>Anfechtung wegen unentgeltlicher Leistungen, § 134 InsO?</a:t>
            </a:r>
          </a:p>
          <a:p>
            <a:pPr lvl="1"/>
            <a:r>
              <a:rPr lang="de-DE" dirty="0" smtClean="0"/>
              <a:t>Anspruch auf Mietzins nur, wenn der Vertrag wirksam in Kraft getreten ist (Klausel: „ab Inbetriebnahme der Anlage“).</a:t>
            </a:r>
          </a:p>
          <a:p>
            <a:pPr lvl="1"/>
            <a:r>
              <a:rPr lang="de-DE" dirty="0" smtClean="0"/>
              <a:t>Auslegung der AGB-Klauseln?</a:t>
            </a:r>
          </a:p>
          <a:p>
            <a:r>
              <a:rPr lang="de-DE" dirty="0" smtClean="0"/>
              <a:t>Behandlung eines einheitlichen Kapitalanlagemodells bei aufgespaltenen Verträgen? </a:t>
            </a:r>
          </a:p>
          <a:p>
            <a:r>
              <a:rPr lang="de-DE" dirty="0" smtClean="0"/>
              <a:t>Leitsätze:</a:t>
            </a:r>
          </a:p>
          <a:p>
            <a:pPr lvl="1"/>
            <a:r>
              <a:rPr lang="de-DE" dirty="0" smtClean="0"/>
              <a:t>Eine </a:t>
            </a:r>
            <a:r>
              <a:rPr lang="de-DE" dirty="0"/>
              <a:t>formularmäßige Bestimmung, mit der die Fälligkeit der vom Verwender geschuldeten Mietzahlungen von der Inbetriebnahme einer Anlage abhängig gemacht wird, ist unwirksam, wenn die Inbetriebnahme ausschließlich oder teilweise von einer freien Entscheidung des Verwenders </a:t>
            </a:r>
            <a:r>
              <a:rPr lang="de-DE" dirty="0" smtClean="0"/>
              <a:t>abhängt.</a:t>
            </a:r>
          </a:p>
          <a:p>
            <a:pPr lvl="1"/>
            <a:r>
              <a:rPr lang="de-DE" dirty="0" smtClean="0"/>
              <a:t>Ob </a:t>
            </a:r>
            <a:r>
              <a:rPr lang="de-DE" dirty="0"/>
              <a:t>eine Mietzahlung eine (teilweise) unentgeltliche Leistung darstellt, ist in erster Linie nach dem Umfang der mietvertraglich vereinbarten Rechte und Pflichten zu bestimmen</a:t>
            </a:r>
            <a:r>
              <a:rPr lang="de-DE" dirty="0" smtClean="0"/>
              <a:t>.</a:t>
            </a:r>
            <a:endParaRPr lang="de-DE" dirty="0"/>
          </a:p>
        </p:txBody>
      </p:sp>
    </p:spTree>
    <p:extLst>
      <p:ext uri="{BB962C8B-B14F-4D97-AF65-F5344CB8AC3E}">
        <p14:creationId xmlns:p14="http://schemas.microsoft.com/office/powerpoint/2010/main" val="1587936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427967" y="2780928"/>
            <a:ext cx="7123113" cy="2160240"/>
          </a:xfrm>
        </p:spPr>
        <p:txBody>
          <a:bodyPr>
            <a:normAutofit/>
          </a:bodyPr>
          <a:lstStyle/>
          <a:p>
            <a:r>
              <a:rPr lang="de-DE" dirty="0" smtClean="0"/>
              <a:t>Wann liegt ein Mehrpersonenverhältnis vor?</a:t>
            </a:r>
          </a:p>
          <a:p>
            <a:r>
              <a:rPr lang="de-DE" dirty="0" smtClean="0"/>
              <a:t>Unentgeltlichkeit im Drei-Personen-Verhältnis </a:t>
            </a:r>
          </a:p>
          <a:p>
            <a:r>
              <a:rPr lang="de-DE" dirty="0" smtClean="0"/>
              <a:t>Wann ist die Leistung wertlos?</a:t>
            </a:r>
          </a:p>
          <a:p>
            <a:r>
              <a:rPr lang="de-DE" dirty="0" smtClean="0"/>
              <a:t>Wann ist die Gegenleistung zu berücksichtigen?</a:t>
            </a:r>
          </a:p>
        </p:txBody>
      </p:sp>
      <p:sp>
        <p:nvSpPr>
          <p:cNvPr id="2" name="Titel 1"/>
          <p:cNvSpPr>
            <a:spLocks noGrp="1"/>
          </p:cNvSpPr>
          <p:nvPr>
            <p:ph type="title"/>
          </p:nvPr>
        </p:nvSpPr>
        <p:spPr/>
        <p:txBody>
          <a:bodyPr>
            <a:normAutofit fontScale="90000"/>
          </a:bodyPr>
          <a:lstStyle/>
          <a:p>
            <a:r>
              <a:rPr lang="de-DE" dirty="0" smtClean="0"/>
              <a:t>§ 134 InsO – 3-Personen-Verhältnis</a:t>
            </a:r>
            <a:endParaRPr lang="de-DE" dirty="0"/>
          </a:p>
        </p:txBody>
      </p:sp>
    </p:spTree>
    <p:extLst>
      <p:ext uri="{BB962C8B-B14F-4D97-AF65-F5344CB8AC3E}">
        <p14:creationId xmlns:p14="http://schemas.microsoft.com/office/powerpoint/2010/main" val="742173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Zwei- oder Drei-Personen-Verhältnis?</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22</a:t>
            </a:fld>
            <a:endParaRPr lang="de-DE"/>
          </a:p>
        </p:txBody>
      </p:sp>
      <p:sp>
        <p:nvSpPr>
          <p:cNvPr id="4" name="Inhaltsplatzhalter 3"/>
          <p:cNvSpPr>
            <a:spLocks noGrp="1"/>
          </p:cNvSpPr>
          <p:nvPr>
            <p:ph sz="quarter" idx="1"/>
          </p:nvPr>
        </p:nvSpPr>
        <p:spPr>
          <a:xfrm>
            <a:off x="533400" y="1600200"/>
            <a:ext cx="8503096" cy="4781128"/>
          </a:xfrm>
        </p:spPr>
        <p:txBody>
          <a:bodyPr>
            <a:normAutofit fontScale="70000" lnSpcReduction="20000"/>
          </a:bodyPr>
          <a:lstStyle/>
          <a:p>
            <a:r>
              <a:rPr lang="de-DE" sz="3200" dirty="0"/>
              <a:t>BGH, v. 19.7.2018 – IX ZR 307/16, NZI 2018, </a:t>
            </a:r>
            <a:r>
              <a:rPr lang="de-DE" sz="3200" dirty="0" smtClean="0"/>
              <a:t>800</a:t>
            </a:r>
            <a:r>
              <a:rPr lang="de-DE" sz="3200" dirty="0"/>
              <a:t> </a:t>
            </a:r>
          </a:p>
          <a:p>
            <a:r>
              <a:rPr lang="de-DE" sz="3200" dirty="0"/>
              <a:t>Sachverhalt: Schuldnerin </a:t>
            </a:r>
            <a:r>
              <a:rPr lang="de-DE" sz="3200" dirty="0" smtClean="0"/>
              <a:t>lässt auf ihrem Grundstück ein </a:t>
            </a:r>
            <a:r>
              <a:rPr lang="de-DE" sz="3200" dirty="0"/>
              <a:t>weiteres Krankenhausgebäude </a:t>
            </a:r>
            <a:r>
              <a:rPr lang="de-DE" sz="3200" dirty="0" smtClean="0"/>
              <a:t>für Bekl. errichten</a:t>
            </a:r>
            <a:r>
              <a:rPr lang="de-DE" sz="3200" dirty="0"/>
              <a:t>. Die finanziellen Mittel erhält Schuldnerin vom Land. Schuldnerin verpflichtet sich im Vertrag mit </a:t>
            </a:r>
            <a:r>
              <a:rPr lang="de-DE" sz="3200" dirty="0" smtClean="0"/>
              <a:t>Bekl., </a:t>
            </a:r>
            <a:r>
              <a:rPr lang="de-DE" sz="3200" dirty="0"/>
              <a:t>diesem das Krankenhausgebäude auf 20 Jahre </a:t>
            </a:r>
            <a:r>
              <a:rPr lang="de-DE" sz="3200" dirty="0" smtClean="0"/>
              <a:t>mietfrei </a:t>
            </a:r>
            <a:r>
              <a:rPr lang="de-DE" sz="3200" dirty="0"/>
              <a:t>zur Nutzung zu überlassen. 7 Jahre später fällt Schuldnerin in Insolvenz. </a:t>
            </a:r>
            <a:r>
              <a:rPr lang="de-DE" sz="3200" dirty="0" err="1"/>
              <a:t>InsVerw</a:t>
            </a:r>
            <a:r>
              <a:rPr lang="de-DE" sz="3200" dirty="0"/>
              <a:t>. verlangt von </a:t>
            </a:r>
            <a:r>
              <a:rPr lang="de-DE" sz="3200" dirty="0" smtClean="0"/>
              <a:t>Bekl. </a:t>
            </a:r>
            <a:r>
              <a:rPr lang="de-DE" sz="3200" dirty="0"/>
              <a:t>einen Mietzins für die letzten vier Jahre vor dem Insolvenzantrag. </a:t>
            </a:r>
            <a:r>
              <a:rPr lang="de-DE" sz="3200" dirty="0" smtClean="0"/>
              <a:t>OLG </a:t>
            </a:r>
            <a:r>
              <a:rPr lang="de-DE" sz="3200" dirty="0"/>
              <a:t>gibt der Anfechtungsklage statt.  </a:t>
            </a:r>
          </a:p>
          <a:p>
            <a:r>
              <a:rPr lang="de-DE" sz="3200" dirty="0"/>
              <a:t>Lösung des </a:t>
            </a:r>
            <a:r>
              <a:rPr lang="de-DE" sz="3200" dirty="0" smtClean="0"/>
              <a:t>BGH: Unentgeltliche </a:t>
            </a:r>
            <a:r>
              <a:rPr lang="de-DE" sz="3200" dirty="0"/>
              <a:t>Leistung?</a:t>
            </a:r>
          </a:p>
          <a:p>
            <a:pPr lvl="1"/>
            <a:r>
              <a:rPr lang="de-DE" sz="2800" dirty="0"/>
              <a:t>Grundsätze des Zwei- oder Drei-Personen-Verhältnis?</a:t>
            </a:r>
          </a:p>
          <a:p>
            <a:pPr lvl="1"/>
            <a:r>
              <a:rPr lang="de-DE" sz="2800" dirty="0"/>
              <a:t>Bei eigener rechtlicher Verpflichtung zur Leistung gegenüber </a:t>
            </a:r>
            <a:r>
              <a:rPr lang="de-DE" sz="2800" dirty="0" smtClean="0"/>
              <a:t>dem Empfänger</a:t>
            </a:r>
            <a:r>
              <a:rPr lang="de-DE" sz="2800" dirty="0"/>
              <a:t>: Zwei-Personen-Verhältnis.</a:t>
            </a:r>
          </a:p>
          <a:p>
            <a:pPr lvl="1"/>
            <a:r>
              <a:rPr lang="de-DE" sz="2800" dirty="0"/>
              <a:t>Ausgleichende Gegenleistung? Auch durch Dritten, wenn ein ausreichender rechtlicher Zusammenhang besteht</a:t>
            </a:r>
            <a:r>
              <a:rPr lang="de-DE" sz="2800" dirty="0" smtClean="0"/>
              <a:t>!</a:t>
            </a:r>
            <a:r>
              <a:rPr lang="de-DE" sz="3200" dirty="0"/>
              <a:t> </a:t>
            </a:r>
            <a:endParaRPr lang="de-DE" dirty="0"/>
          </a:p>
        </p:txBody>
      </p:sp>
    </p:spTree>
    <p:extLst>
      <p:ext uri="{BB962C8B-B14F-4D97-AF65-F5344CB8AC3E}">
        <p14:creationId xmlns:p14="http://schemas.microsoft.com/office/powerpoint/2010/main" val="355513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Unentgeltlichkeit im </a:t>
            </a:r>
            <a:br>
              <a:rPr lang="de-DE" dirty="0" smtClean="0"/>
            </a:br>
            <a:r>
              <a:rPr lang="de-DE" dirty="0" smtClean="0"/>
              <a:t>3-Personen-Verhältnis</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23</a:t>
            </a:fld>
            <a:endParaRPr lang="de-DE"/>
          </a:p>
        </p:txBody>
      </p:sp>
      <p:sp>
        <p:nvSpPr>
          <p:cNvPr id="4" name="Inhaltsplatzhalter 3"/>
          <p:cNvSpPr>
            <a:spLocks noGrp="1"/>
          </p:cNvSpPr>
          <p:nvPr>
            <p:ph sz="quarter" idx="1"/>
          </p:nvPr>
        </p:nvSpPr>
        <p:spPr>
          <a:xfrm>
            <a:off x="612648" y="1600200"/>
            <a:ext cx="8279832" cy="4495800"/>
          </a:xfrm>
        </p:spPr>
        <p:txBody>
          <a:bodyPr>
            <a:normAutofit fontScale="77500" lnSpcReduction="20000"/>
          </a:bodyPr>
          <a:lstStyle/>
          <a:p>
            <a:r>
              <a:rPr lang="de-DE" dirty="0" smtClean="0"/>
              <a:t>Im </a:t>
            </a:r>
            <a:r>
              <a:rPr lang="de-DE" dirty="0"/>
              <a:t>Drei-Personen-Verhältnis ist entscheidend, ob der Empfänger einer Leistung des Schuldners seinerseits eine </a:t>
            </a:r>
            <a:r>
              <a:rPr lang="de-DE" dirty="0" smtClean="0"/>
              <a:t>ausgleichende Gegenleistung </a:t>
            </a:r>
            <a:r>
              <a:rPr lang="de-DE" dirty="0"/>
              <a:t>erbringt  </a:t>
            </a:r>
          </a:p>
          <a:p>
            <a:pPr lvl="1"/>
            <a:r>
              <a:rPr lang="de-DE" dirty="0"/>
              <a:t>Zu den Grundsätzen im Drei-Personen-Verhältnis etwa: BGH v. 4.2.2016 – IX ZR 42/14, WM 2016, 465 </a:t>
            </a:r>
            <a:r>
              <a:rPr lang="de-DE" dirty="0" err="1"/>
              <a:t>mwN</a:t>
            </a:r>
            <a:r>
              <a:rPr lang="de-DE" dirty="0" smtClean="0"/>
              <a:t>.</a:t>
            </a:r>
          </a:p>
          <a:p>
            <a:r>
              <a:rPr lang="de-DE" dirty="0" smtClean="0"/>
              <a:t>Was kann Gegenleistung des Empfängers sein?</a:t>
            </a:r>
          </a:p>
          <a:p>
            <a:pPr lvl="1"/>
            <a:r>
              <a:rPr lang="de-DE" dirty="0" smtClean="0"/>
              <a:t>Erlöschen der gegen einen Dritten bestehenden Forderung, es sei denn, diese Forderung ist wertlos.</a:t>
            </a:r>
          </a:p>
          <a:p>
            <a:pPr lvl="1"/>
            <a:r>
              <a:rPr lang="de-DE" dirty="0" smtClean="0"/>
              <a:t>Der Empfänger hat nach Erhalt der Leistung des Schuldners noch eine Gegenleistung zu erbringen, sei es an den leistenden Schuldner, sei es an den Dritten.</a:t>
            </a:r>
          </a:p>
          <a:p>
            <a:r>
              <a:rPr lang="de-DE" dirty="0" smtClean="0"/>
              <a:t>Wann ist die Forderung des Empfängers wertlos?</a:t>
            </a:r>
          </a:p>
          <a:p>
            <a:pPr lvl="1"/>
            <a:r>
              <a:rPr lang="de-DE" dirty="0" smtClean="0"/>
              <a:t>Forderungsschuldner ist zahlungsunfähig und deswegen insolvenzreif (oder bereits in Insolvenz gefallen); voraussichtliche Quote ist unerheblich.</a:t>
            </a:r>
          </a:p>
          <a:p>
            <a:pPr lvl="1"/>
            <a:r>
              <a:rPr lang="de-DE" dirty="0" smtClean="0"/>
              <a:t>Vgl. BGH, v. 22.10.2009 – IX ZR 182/08, ZIP 2009, 2303 </a:t>
            </a:r>
            <a:r>
              <a:rPr lang="de-DE" dirty="0" err="1" smtClean="0"/>
              <a:t>Rn</a:t>
            </a:r>
            <a:r>
              <a:rPr lang="de-DE" dirty="0" smtClean="0"/>
              <a:t>. 8 f.</a:t>
            </a:r>
            <a:endParaRPr lang="de-DE" dirty="0"/>
          </a:p>
        </p:txBody>
      </p:sp>
    </p:spTree>
    <p:extLst>
      <p:ext uri="{BB962C8B-B14F-4D97-AF65-F5344CB8AC3E}">
        <p14:creationId xmlns:p14="http://schemas.microsoft.com/office/powerpoint/2010/main" val="96616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Drei-Personen-Verhältnis</a:t>
            </a:r>
            <a:endParaRPr lang="de-DE" dirty="0"/>
          </a:p>
        </p:txBody>
      </p:sp>
      <p:sp>
        <p:nvSpPr>
          <p:cNvPr id="3" name="Inhaltsplatzhalter 2"/>
          <p:cNvSpPr>
            <a:spLocks noGrp="1"/>
          </p:cNvSpPr>
          <p:nvPr>
            <p:ph sz="quarter" idx="1"/>
          </p:nvPr>
        </p:nvSpPr>
        <p:spPr>
          <a:xfrm>
            <a:off x="301752" y="1527048"/>
            <a:ext cx="8503920" cy="4926288"/>
          </a:xfrm>
        </p:spPr>
        <p:txBody>
          <a:bodyPr>
            <a:normAutofit fontScale="85000" lnSpcReduction="20000"/>
          </a:bodyPr>
          <a:lstStyle/>
          <a:p>
            <a:r>
              <a:rPr lang="de-DE" dirty="0" smtClean="0"/>
              <a:t>BGH, v. 29.4.2021 – IX ZR 266/19, WM 2021, 1192</a:t>
            </a:r>
          </a:p>
          <a:p>
            <a:pPr lvl="1"/>
            <a:r>
              <a:rPr lang="de-DE" dirty="0" smtClean="0"/>
              <a:t>Sachverhalt (stark vereinfacht): Beklagte nimmt ein Darlehen über 350.000 € bei der B.E. auf. Die B.E. ist zu diesem Zeitpunkt zahlungsunfähig und verfügt über kein Vermögen, um das Darlehen auszahlen zu können. Das Darlehen soll der Finanzierung eines Grundstückskaufs dienen. Die Schuldnerin zahlt die Darlehensvaluta in Höhe von 350.000 € direkt auf das für den Grundstückskauf bestimmte Notaranderkonto. Anschließend zahlt die Beklagte das Darlehen vereinbarungsgemäß an B.E. zurück. </a:t>
            </a:r>
          </a:p>
          <a:p>
            <a:pPr lvl="1"/>
            <a:r>
              <a:rPr lang="de-DE" dirty="0" smtClean="0"/>
              <a:t>Kläger (</a:t>
            </a:r>
            <a:r>
              <a:rPr lang="de-DE" dirty="0" err="1" smtClean="0"/>
              <a:t>InsV</a:t>
            </a:r>
            <a:r>
              <a:rPr lang="de-DE" dirty="0" smtClean="0"/>
              <a:t> Schuldnerin) verlangt von Beklagte im Wege der Schenkungsanfechtung Rückzahlung der Darlehensvaluta</a:t>
            </a:r>
          </a:p>
          <a:p>
            <a:r>
              <a:rPr lang="de-DE" dirty="0" smtClean="0"/>
              <a:t>Berufungsgericht gibt der Anfechtungsklage statt:</a:t>
            </a:r>
          </a:p>
          <a:p>
            <a:pPr lvl="1"/>
            <a:r>
              <a:rPr lang="de-DE" dirty="0" smtClean="0"/>
              <a:t>Es handele sich um eine Leistung im Drei-Personen-Verhältnis.</a:t>
            </a:r>
            <a:endParaRPr lang="de-DE" dirty="0"/>
          </a:p>
          <a:p>
            <a:pPr lvl="1"/>
            <a:r>
              <a:rPr lang="de-DE" dirty="0" smtClean="0"/>
              <a:t>Da der Anspruch der Beklagten gegen die B.E. wertlos gewesen sei, habe die Beklagte durch den Empfang der Darlehensvaluta keine Gegenleistung erbracht.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24</a:t>
            </a:fld>
            <a:endParaRPr lang="de-DE"/>
          </a:p>
        </p:txBody>
      </p:sp>
    </p:spTree>
    <p:extLst>
      <p:ext uri="{BB962C8B-B14F-4D97-AF65-F5344CB8AC3E}">
        <p14:creationId xmlns:p14="http://schemas.microsoft.com/office/powerpoint/2010/main" val="2970588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Lösung des BGH – IX ZR 266/19</a:t>
            </a:r>
            <a:endParaRPr lang="de-DE" dirty="0"/>
          </a:p>
        </p:txBody>
      </p:sp>
      <p:sp>
        <p:nvSpPr>
          <p:cNvPr id="3" name="Inhaltsplatzhalter 2"/>
          <p:cNvSpPr>
            <a:spLocks noGrp="1"/>
          </p:cNvSpPr>
          <p:nvPr>
            <p:ph sz="quarter" idx="1"/>
          </p:nvPr>
        </p:nvSpPr>
        <p:spPr>
          <a:xfrm>
            <a:off x="301752" y="1527048"/>
            <a:ext cx="8503920" cy="5142312"/>
          </a:xfrm>
        </p:spPr>
        <p:txBody>
          <a:bodyPr>
            <a:normAutofit fontScale="77500" lnSpcReduction="20000"/>
          </a:bodyPr>
          <a:lstStyle/>
          <a:p>
            <a:r>
              <a:rPr lang="de-DE" dirty="0" smtClean="0"/>
              <a:t>Rechtliche Lösung:</a:t>
            </a:r>
          </a:p>
          <a:p>
            <a:pPr lvl="1"/>
            <a:r>
              <a:rPr lang="de-DE" dirty="0" smtClean="0"/>
              <a:t>Es gelten die Grundsätze des Drei-Personen-Verhältnisses.</a:t>
            </a:r>
            <a:endParaRPr lang="de-DE" dirty="0"/>
          </a:p>
          <a:p>
            <a:pPr lvl="1"/>
            <a:r>
              <a:rPr lang="de-DE" dirty="0" smtClean="0"/>
              <a:t>Entscheidend daher, ob die Beklagte als Zuwendungsempfänger für die erhaltenen Darlehensvaluta eine ausgleichende Gegenleistung erbringt.</a:t>
            </a:r>
          </a:p>
          <a:p>
            <a:pPr lvl="2"/>
            <a:r>
              <a:rPr lang="de-DE" dirty="0" smtClean="0"/>
              <a:t>Gegenleistung kann im Verlust des durch Erfüllung erlöschenden Anspruchs liegen, sofern dieser Anspruch noch werthaltig ist. </a:t>
            </a:r>
          </a:p>
          <a:p>
            <a:pPr lvl="2"/>
            <a:r>
              <a:rPr lang="de-DE" dirty="0" smtClean="0"/>
              <a:t>Gegenleistung kann aber auch in einer nach dem Erhalt der Zuwendung vom Empfänger noch zu erbringenden Leistung liegen (</a:t>
            </a:r>
            <a:r>
              <a:rPr lang="de-DE" dirty="0" err="1" smtClean="0"/>
              <a:t>zB</a:t>
            </a:r>
            <a:r>
              <a:rPr lang="de-DE" dirty="0" smtClean="0"/>
              <a:t> Sachleistung). </a:t>
            </a:r>
          </a:p>
          <a:p>
            <a:pPr lvl="2"/>
            <a:r>
              <a:rPr lang="de-DE" dirty="0" smtClean="0"/>
              <a:t>Bei Darlehen genügt auch die Rückzahlung der Darlehensvaluta durch den Gläubiger.</a:t>
            </a:r>
          </a:p>
          <a:p>
            <a:r>
              <a:rPr lang="de-DE" dirty="0" smtClean="0"/>
              <a:t>Leitsatz</a:t>
            </a:r>
            <a:r>
              <a:rPr lang="de-DE" dirty="0"/>
              <a:t>: Erhält der Darlehensnehmer die Darlehensvaluta nicht vom Darlehensgeber als seinem Vertragspartner, sondern vom späteren Insolvenzschuldner, handelt es sich bei der Auszahlung der Darlehensvaluta jedenfalls dann nicht um eine unentgeltliche Leistung des späteren Insolvenzschuldners an den Darlehensnehmer, soweit der Darlehensnehmer (Zuwendungsempfänger) zur Rückzahlung des Darlehens an seinen Vertragspartner verpflichtet ist und das Darlehen zurückgezahlt </a:t>
            </a:r>
            <a:r>
              <a:rPr lang="de-DE" dirty="0" smtClean="0"/>
              <a:t>wird.</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25</a:t>
            </a:fld>
            <a:endParaRPr lang="de-DE"/>
          </a:p>
        </p:txBody>
      </p:sp>
    </p:spTree>
    <p:extLst>
      <p:ext uri="{BB962C8B-B14F-4D97-AF65-F5344CB8AC3E}">
        <p14:creationId xmlns:p14="http://schemas.microsoft.com/office/powerpoint/2010/main" val="1490532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normAutofit/>
          </a:bodyPr>
          <a:lstStyle/>
          <a:p>
            <a:r>
              <a:rPr lang="de-DE" dirty="0" smtClean="0"/>
              <a:t>Indizien, insb. Inkongruenz</a:t>
            </a:r>
          </a:p>
          <a:p>
            <a:r>
              <a:rPr lang="de-DE" dirty="0" smtClean="0"/>
              <a:t>Kenntnis der Gläubigerbenachteiligung</a:t>
            </a:r>
          </a:p>
          <a:p>
            <a:r>
              <a:rPr lang="de-DE" dirty="0" smtClean="0"/>
              <a:t>Neue Entwicklungen, insb. </a:t>
            </a:r>
            <a:r>
              <a:rPr lang="de-DE" dirty="0" err="1" smtClean="0"/>
              <a:t>Rspr</a:t>
            </a:r>
            <a:r>
              <a:rPr lang="de-DE" dirty="0" smtClean="0"/>
              <a:t>. zu § 133 InsO </a:t>
            </a:r>
            <a:r>
              <a:rPr lang="de-DE" dirty="0" err="1" smtClean="0"/>
              <a:t>nF</a:t>
            </a:r>
            <a:endParaRPr lang="de-DE" dirty="0" smtClean="0"/>
          </a:p>
        </p:txBody>
      </p:sp>
      <p:sp>
        <p:nvSpPr>
          <p:cNvPr id="2" name="Titel 1"/>
          <p:cNvSpPr>
            <a:spLocks noGrp="1"/>
          </p:cNvSpPr>
          <p:nvPr>
            <p:ph type="title"/>
          </p:nvPr>
        </p:nvSpPr>
        <p:spPr/>
        <p:txBody>
          <a:bodyPr/>
          <a:lstStyle/>
          <a:p>
            <a:r>
              <a:rPr lang="de-DE" dirty="0" smtClean="0"/>
              <a:t>Vorsatzanfechtung</a:t>
            </a:r>
            <a:endParaRPr lang="de-DE" dirty="0"/>
          </a:p>
        </p:txBody>
      </p:sp>
    </p:spTree>
    <p:extLst>
      <p:ext uri="{BB962C8B-B14F-4D97-AF65-F5344CB8AC3E}">
        <p14:creationId xmlns:p14="http://schemas.microsoft.com/office/powerpoint/2010/main" val="1773504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Möbelhausfall - Inkongruenz</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27</a:t>
            </a:fld>
            <a:endParaRPr lang="de-DE"/>
          </a:p>
        </p:txBody>
      </p:sp>
      <p:sp>
        <p:nvSpPr>
          <p:cNvPr id="4" name="Inhaltsplatzhalter 3"/>
          <p:cNvSpPr>
            <a:spLocks noGrp="1"/>
          </p:cNvSpPr>
          <p:nvPr>
            <p:ph sz="quarter" idx="1"/>
          </p:nvPr>
        </p:nvSpPr>
        <p:spPr>
          <a:xfrm>
            <a:off x="612648" y="1600200"/>
            <a:ext cx="8153400" cy="4781128"/>
          </a:xfrm>
        </p:spPr>
        <p:txBody>
          <a:bodyPr>
            <a:normAutofit fontScale="70000" lnSpcReduction="20000"/>
          </a:bodyPr>
          <a:lstStyle/>
          <a:p>
            <a:r>
              <a:rPr lang="de-DE" dirty="0" smtClean="0"/>
              <a:t>BGH, v. 17.9.2020 – IX ZR 174/19, WM 2020, 1919</a:t>
            </a:r>
          </a:p>
          <a:p>
            <a:r>
              <a:rPr lang="de-DE" dirty="0" smtClean="0"/>
              <a:t>Sachverhalt (vereinfacht): Schuldnerin (GmbH) verkauft Miteigentumsanteil für 6,7 Mio. € zum Betrieb eines Möbelhauses. Im Kaufvertrag übernimmt Schuldnerin gegenüber Käufer Ausbauverpflichtungen, deren genauer Umfang unklar ist. Käufer zahlt 5,7 Mio. € an Schuldnerin im Okt. 2008 und weitere 1,0 Mio. € auf Notaranderkonto im Hinblick auf die Ausbauverpflichtung. Die Beklagte ist die Muttergesellschaft der Schuldnerin. Zu ihren Gunsten besteht ein Beherrschungs- und Gewinnabführungsvertrag. </a:t>
            </a:r>
          </a:p>
          <a:p>
            <a:r>
              <a:rPr lang="de-DE" dirty="0" smtClean="0"/>
              <a:t>Schuldnerin überweist noch im Okt. 2008 an Bekl. 5,05 Mio. €. Weitere 416.500 € zahlt Schuldnerin auf Mietzuschussverpflichtung an Betreiber Möbelhaus. Anschließend verfügt Schuldnerin nur noch über liquide Mittel in Höhe von rund 60.000 €. </a:t>
            </a:r>
          </a:p>
          <a:p>
            <a:r>
              <a:rPr lang="de-DE" dirty="0" smtClean="0"/>
              <a:t>Schuldnerin kommt Ausbauverpflichtung nicht nach. Auf Antrag vom Juni 2016 wird Insolvenzverfahren eröffnet. Kl. (</a:t>
            </a:r>
            <a:r>
              <a:rPr lang="de-DE" dirty="0" err="1" smtClean="0"/>
              <a:t>Ins.Verw</a:t>
            </a:r>
            <a:r>
              <a:rPr lang="de-DE" dirty="0" smtClean="0"/>
              <a:t>) verlangt von Bekl. im Wege der Vorsatzanfechtung Rückzahlung von 1,25 Mio. € (Teilklage).</a:t>
            </a:r>
            <a:endParaRPr lang="de-DE" dirty="0"/>
          </a:p>
        </p:txBody>
      </p:sp>
    </p:spTree>
    <p:extLst>
      <p:ext uri="{BB962C8B-B14F-4D97-AF65-F5344CB8AC3E}">
        <p14:creationId xmlns:p14="http://schemas.microsoft.com/office/powerpoint/2010/main" val="996724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Möbelhausfall – Lösung des BGH</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28</a:t>
            </a:fld>
            <a:endParaRPr lang="de-DE"/>
          </a:p>
        </p:txBody>
      </p:sp>
      <p:sp>
        <p:nvSpPr>
          <p:cNvPr id="4" name="Inhaltsplatzhalter 3"/>
          <p:cNvSpPr>
            <a:spLocks noGrp="1"/>
          </p:cNvSpPr>
          <p:nvPr>
            <p:ph sz="quarter" idx="1"/>
          </p:nvPr>
        </p:nvSpPr>
        <p:spPr>
          <a:xfrm>
            <a:off x="612648" y="1600200"/>
            <a:ext cx="8279832" cy="4925144"/>
          </a:xfrm>
        </p:spPr>
        <p:txBody>
          <a:bodyPr>
            <a:normAutofit fontScale="77500" lnSpcReduction="20000"/>
          </a:bodyPr>
          <a:lstStyle/>
          <a:p>
            <a:r>
              <a:rPr lang="de-DE" dirty="0" smtClean="0"/>
              <a:t>Zwei wichtige Grundsätze:</a:t>
            </a:r>
          </a:p>
          <a:p>
            <a:pPr lvl="1"/>
            <a:r>
              <a:rPr lang="de-DE" dirty="0" smtClean="0"/>
              <a:t>Vorsatzanfechtung (§ 133 InsO) beruht nicht auf Grundsatz der Gläubigergleichbehandlung, sondern auf Beeinträchtigung der prinzipiell gleichen Befriedigungschancen.</a:t>
            </a:r>
          </a:p>
          <a:p>
            <a:pPr lvl="1"/>
            <a:r>
              <a:rPr lang="de-DE" dirty="0" smtClean="0"/>
              <a:t>Keine schematische Anwendung der einzelnen Beweisanzeichen!</a:t>
            </a:r>
          </a:p>
          <a:p>
            <a:r>
              <a:rPr lang="de-DE" dirty="0" smtClean="0"/>
              <a:t>Hier: </a:t>
            </a:r>
          </a:p>
          <a:p>
            <a:pPr lvl="1"/>
            <a:r>
              <a:rPr lang="de-DE" dirty="0" smtClean="0"/>
              <a:t>Zahlung an Bekl. war inkongruent, weil Anspruch aus Gewinnabführungsvertrag jedenfalls das Ende des Geschäftsjahres und (wohl) auch einen Gewinnfeststellungsbeschluss voraussetzt. Beides nicht erfüllt.</a:t>
            </a:r>
          </a:p>
          <a:p>
            <a:pPr lvl="1"/>
            <a:r>
              <a:rPr lang="de-DE" dirty="0" smtClean="0"/>
              <a:t>Inkongruenz lässt Schluss auf Benachteiligungsvorsatz nur im </a:t>
            </a:r>
            <a:r>
              <a:rPr lang="de-DE" dirty="0" err="1" smtClean="0"/>
              <a:t>Zshg</a:t>
            </a:r>
            <a:r>
              <a:rPr lang="de-DE" dirty="0" smtClean="0"/>
              <a:t>. mit weiteren Indizien zu:</a:t>
            </a:r>
          </a:p>
          <a:p>
            <a:pPr lvl="2"/>
            <a:r>
              <a:rPr lang="de-DE" dirty="0" smtClean="0"/>
              <a:t>Insb. einem finanziellen Engpass des Schuldners: Ausbauvereinbarung?</a:t>
            </a:r>
          </a:p>
          <a:p>
            <a:pPr lvl="2"/>
            <a:r>
              <a:rPr lang="de-DE" dirty="0" smtClean="0"/>
              <a:t>Planmäßige Vermögensverlagerung</a:t>
            </a:r>
          </a:p>
          <a:p>
            <a:pPr lvl="2"/>
            <a:r>
              <a:rPr lang="de-DE" dirty="0" err="1" smtClean="0"/>
              <a:t>Näheverhältnis</a:t>
            </a:r>
            <a:r>
              <a:rPr lang="de-DE" dirty="0" smtClean="0"/>
              <a:t> zwischen Schuldner und Empfänger </a:t>
            </a:r>
          </a:p>
          <a:p>
            <a:pPr lvl="2"/>
            <a:r>
              <a:rPr lang="de-DE" dirty="0" smtClean="0"/>
              <a:t>Ausmaß der eintretenden Gläubigerbenachteiligung</a:t>
            </a:r>
          </a:p>
          <a:p>
            <a:pPr lvl="2"/>
            <a:r>
              <a:rPr lang="de-DE" dirty="0" smtClean="0"/>
              <a:t>Zeitabstand zwischen Rechtshandlung und Insolvenzantrag</a:t>
            </a:r>
            <a:endParaRPr lang="de-DE" dirty="0"/>
          </a:p>
        </p:txBody>
      </p:sp>
    </p:spTree>
    <p:extLst>
      <p:ext uri="{BB962C8B-B14F-4D97-AF65-F5344CB8AC3E}">
        <p14:creationId xmlns:p14="http://schemas.microsoft.com/office/powerpoint/2010/main" val="1484901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Leitsätze des BGH – IX ZR 174/19</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29</a:t>
            </a:fld>
            <a:endParaRPr lang="de-DE"/>
          </a:p>
        </p:txBody>
      </p:sp>
      <p:sp>
        <p:nvSpPr>
          <p:cNvPr id="4" name="Inhaltsplatzhalter 3"/>
          <p:cNvSpPr>
            <a:spLocks noGrp="1"/>
          </p:cNvSpPr>
          <p:nvPr>
            <p:ph sz="quarter" idx="1"/>
          </p:nvPr>
        </p:nvSpPr>
        <p:spPr/>
        <p:txBody>
          <a:bodyPr>
            <a:normAutofit fontScale="77500" lnSpcReduction="20000"/>
          </a:bodyPr>
          <a:lstStyle/>
          <a:p>
            <a:r>
              <a:rPr lang="de-DE" dirty="0"/>
              <a:t>1. Die </a:t>
            </a:r>
            <a:r>
              <a:rPr lang="de-DE" dirty="0" err="1"/>
              <a:t>Indizwirkung</a:t>
            </a:r>
            <a:r>
              <a:rPr lang="de-DE" dirty="0"/>
              <a:t> einer inkongruenten Deckung für den Benachteiligungsvorsatz setzt nicht voraus, dass der Schuldner bei der Rechtshandlung bereits drohend zahlungsunfähig </a:t>
            </a:r>
            <a:r>
              <a:rPr lang="de-DE" dirty="0" smtClean="0"/>
              <a:t>war.</a:t>
            </a:r>
          </a:p>
          <a:p>
            <a:r>
              <a:rPr lang="de-DE" dirty="0" smtClean="0"/>
              <a:t>2</a:t>
            </a:r>
            <a:r>
              <a:rPr lang="de-DE" dirty="0"/>
              <a:t>. Gewährt der Schuldner eine inkongruente Deckung, mit der er nahezu seine gesamte Liquidität einem beherrschenden Unternehmen überträgt, liegen finanziell beengte Verhältnisse vor, die ernsthafte Zweifel an der Liquiditätslage des Schuldners begründen, wenn der Schuldner aufgrund der Rechtshandlung nicht mehr in der Lage ist, bestehende Verpflichtungen aus einem Werkvertrag zu finanzieren</a:t>
            </a:r>
            <a:r>
              <a:rPr lang="de-DE" dirty="0" smtClean="0"/>
              <a:t>.</a:t>
            </a:r>
          </a:p>
          <a:p>
            <a:r>
              <a:rPr lang="de-DE" dirty="0" smtClean="0"/>
              <a:t>3</a:t>
            </a:r>
            <a:r>
              <a:rPr lang="de-DE" dirty="0"/>
              <a:t>. Ob die </a:t>
            </a:r>
            <a:r>
              <a:rPr lang="de-DE" dirty="0" err="1"/>
              <a:t>Indizwirkung</a:t>
            </a:r>
            <a:r>
              <a:rPr lang="de-DE" dirty="0"/>
              <a:t> einer inkongruenten Deckung gemindert ist, weil die Rechtshandlung längere Zeit vor dem Insolvenzantrag liegt, hängt davon ab, inwieweit der Schuldner nach der Rechtshandlung weiter geschäftlich tätig gewesen ist und regelmäßig Einnahmen und Ausgaben zu verbuchen hatte</a:t>
            </a:r>
            <a:r>
              <a:rPr lang="de-DE" dirty="0" smtClean="0"/>
              <a:t>.</a:t>
            </a:r>
            <a:endParaRPr lang="de-DE" dirty="0"/>
          </a:p>
        </p:txBody>
      </p:sp>
    </p:spTree>
    <p:extLst>
      <p:ext uri="{BB962C8B-B14F-4D97-AF65-F5344CB8AC3E}">
        <p14:creationId xmlns:p14="http://schemas.microsoft.com/office/powerpoint/2010/main" val="1411782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Eintritt der rechtlichen Wirkungen</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0000" lnSpcReduction="20000"/>
          </a:bodyPr>
          <a:lstStyle/>
          <a:p>
            <a:r>
              <a:rPr lang="de-DE" dirty="0" smtClean="0"/>
              <a:t>BGH, v. 17.12.2020 – IX ZR 205/19, NZI 2021, 222</a:t>
            </a:r>
          </a:p>
          <a:p>
            <a:pPr lvl="1"/>
            <a:r>
              <a:rPr lang="de-DE" dirty="0" smtClean="0"/>
              <a:t>Sachverhalt: Beklagte nimmt Kredit auf. Zur Sicherheit für diesen Kredit tritt Schuldner 2001 Ansprüche aus seiner Lebensversicherung an Bank ab. Bank verwertet Oktober 2007 Lebensversicherung und führt damit Kredit zurück. Auf Insolvenzantrag vom März 2011 wird Insolvenzverfahren eröffnet. Kl. (</a:t>
            </a:r>
            <a:r>
              <a:rPr lang="de-DE" dirty="0" err="1" smtClean="0"/>
              <a:t>InsV</a:t>
            </a:r>
            <a:r>
              <a:rPr lang="de-DE" dirty="0" smtClean="0"/>
              <a:t>) verlangt von Bekl. nach § 134 InsO Erstattung der Kreditrückführung.</a:t>
            </a:r>
          </a:p>
          <a:p>
            <a:r>
              <a:rPr lang="de-DE" dirty="0" smtClean="0"/>
              <a:t>Rechtliche Lösung: § 140 Abs. 1 InsO</a:t>
            </a:r>
          </a:p>
          <a:p>
            <a:pPr lvl="1"/>
            <a:r>
              <a:rPr lang="de-DE" dirty="0" smtClean="0"/>
              <a:t>Insolvenzrechtlich beachtliche Rechtsposition erforderlich.</a:t>
            </a:r>
          </a:p>
          <a:p>
            <a:pPr lvl="1"/>
            <a:r>
              <a:rPr lang="de-DE" dirty="0" smtClean="0"/>
              <a:t>Leistung durch Bestellung Sicherheit für Beklagte?</a:t>
            </a:r>
          </a:p>
          <a:p>
            <a:pPr lvl="1"/>
            <a:r>
              <a:rPr lang="de-DE" dirty="0" smtClean="0"/>
              <a:t>Leistung durch Verzicht auf </a:t>
            </a:r>
            <a:r>
              <a:rPr lang="de-DE" dirty="0" err="1" smtClean="0"/>
              <a:t>Rückgriffsanspruch</a:t>
            </a:r>
            <a:r>
              <a:rPr lang="de-DE" dirty="0" smtClean="0"/>
              <a:t> gegen Beklagte?</a:t>
            </a:r>
          </a:p>
          <a:p>
            <a:r>
              <a:rPr lang="de-DE" dirty="0" smtClean="0"/>
              <a:t>Die Leitsätze:</a:t>
            </a:r>
          </a:p>
          <a:p>
            <a:pPr lvl="1"/>
            <a:r>
              <a:rPr lang="de-DE" sz="2900" dirty="0"/>
              <a:t>1. Werden sämtliche Ansprüche aus einer Kapitallebensversicherung an ein Kreditinstitut zur Sicherung einer fremden Darlehensschuld abgetreten, ist die Zuwendung der Sicherheit an den persönlichen Schuldner mit der Abtretung vorgenommen.</a:t>
            </a:r>
          </a:p>
          <a:p>
            <a:pPr lvl="1"/>
            <a:r>
              <a:rPr lang="de-DE" sz="2900" dirty="0"/>
              <a:t>2. Erlässt der spätere Insolvenzschuldner eine künftige Forderung, ist die Zuwendung des Forderungserlasses mit Abschluss des Erlassvertrags vorgenommen</a:t>
            </a:r>
            <a:r>
              <a:rPr lang="de-DE" sz="2900" dirty="0" smtClean="0"/>
              <a: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3</a:t>
            </a:fld>
            <a:endParaRPr lang="de-DE"/>
          </a:p>
        </p:txBody>
      </p:sp>
    </p:spTree>
    <p:extLst>
      <p:ext uri="{BB962C8B-B14F-4D97-AF65-F5344CB8AC3E}">
        <p14:creationId xmlns:p14="http://schemas.microsoft.com/office/powerpoint/2010/main" val="24597258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Vermögensverschiebung</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7500" lnSpcReduction="20000"/>
          </a:bodyPr>
          <a:lstStyle/>
          <a:p>
            <a:r>
              <a:rPr lang="de-DE" dirty="0" smtClean="0"/>
              <a:t>BGH, v. 29.4.2021 – IX ZR 266/19, WM 2021, 1192</a:t>
            </a:r>
          </a:p>
          <a:p>
            <a:pPr lvl="1"/>
            <a:r>
              <a:rPr lang="de-DE" dirty="0" smtClean="0"/>
              <a:t>Sachverhalt (</a:t>
            </a:r>
            <a:r>
              <a:rPr lang="de-DE" dirty="0"/>
              <a:t>stark vereinfacht): Schuldnerin führt betrügerische Anlagegeschäfte durch. Die </a:t>
            </a:r>
            <a:r>
              <a:rPr lang="de-DE" dirty="0" smtClean="0"/>
              <a:t>personell mit Schuldnerin verflochtene Beklagte </a:t>
            </a:r>
            <a:r>
              <a:rPr lang="de-DE" dirty="0"/>
              <a:t>nimmt ein Darlehen bei </a:t>
            </a:r>
            <a:r>
              <a:rPr lang="de-DE" dirty="0" smtClean="0"/>
              <a:t>einem personell mit der Schuldnerin verflochtenen Unternehmen B.E. auf. </a:t>
            </a:r>
            <a:r>
              <a:rPr lang="de-DE" dirty="0"/>
              <a:t>Die Schuldnerin zahlt die Darlehensvaluta für </a:t>
            </a:r>
            <a:r>
              <a:rPr lang="de-DE" dirty="0" smtClean="0"/>
              <a:t>die Darlehensgeberin </a:t>
            </a:r>
            <a:r>
              <a:rPr lang="de-DE" dirty="0"/>
              <a:t>an die Beklagte aus und nutzt hierzu die von ihren Kunden erhaltenen Gelder. Die Beklagte zahlt das Darlehen anschließend – vereinbarungsgemäß - an </a:t>
            </a:r>
            <a:r>
              <a:rPr lang="de-DE" dirty="0" smtClean="0"/>
              <a:t>ihre Darlehensgeberin </a:t>
            </a:r>
            <a:r>
              <a:rPr lang="de-DE" dirty="0"/>
              <a:t>zurück. </a:t>
            </a:r>
            <a:endParaRPr lang="de-DE" dirty="0" smtClean="0"/>
          </a:p>
          <a:p>
            <a:r>
              <a:rPr lang="de-DE" dirty="0" smtClean="0"/>
              <a:t>Voraussetzungen des § 133 Abs. 1 InsO?</a:t>
            </a:r>
          </a:p>
          <a:p>
            <a:pPr lvl="1"/>
            <a:r>
              <a:rPr lang="de-DE" dirty="0" smtClean="0"/>
              <a:t>Benachteiligungsvorsatz der Schuldnerin? </a:t>
            </a:r>
            <a:endParaRPr lang="de-DE" dirty="0"/>
          </a:p>
          <a:p>
            <a:pPr lvl="1"/>
            <a:r>
              <a:rPr lang="de-DE" dirty="0" smtClean="0"/>
              <a:t>Kenntnis der Beklagten vom Benachteiligungsvorsatz der Schuldnerin?</a:t>
            </a:r>
          </a:p>
          <a:p>
            <a:r>
              <a:rPr lang="de-DE" dirty="0" smtClean="0"/>
              <a:t>Leitsatz: Nimmt </a:t>
            </a:r>
            <a:r>
              <a:rPr lang="de-DE" dirty="0"/>
              <a:t>der Schuldner Rechtshandlungen vor, mit denen er durch ein betrügerisches Anlagemodell eingeworbene Gelder planmäßig bewusst und gewollt an Dritte verschiebt, um sie dem Zugriff seiner Gläubiger zu entziehen und für Hintermänner zu sichern, stellt dies ein deutliches Indiz für einen Benachteiligungsvorsatz dar.</a:t>
            </a:r>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30</a:t>
            </a:fld>
            <a:endParaRPr lang="de-DE"/>
          </a:p>
        </p:txBody>
      </p:sp>
    </p:spTree>
    <p:extLst>
      <p:ext uri="{BB962C8B-B14F-4D97-AF65-F5344CB8AC3E}">
        <p14:creationId xmlns:p14="http://schemas.microsoft.com/office/powerpoint/2010/main" val="2537077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Vorsatzanfechtung bei mittelbarer Zuwendung durch GF</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31</a:t>
            </a:fld>
            <a:endParaRPr lang="de-DE"/>
          </a:p>
        </p:txBody>
      </p:sp>
      <p:sp>
        <p:nvSpPr>
          <p:cNvPr id="4" name="Inhaltsplatzhalter 3"/>
          <p:cNvSpPr>
            <a:spLocks noGrp="1"/>
          </p:cNvSpPr>
          <p:nvPr>
            <p:ph sz="quarter" idx="1"/>
          </p:nvPr>
        </p:nvSpPr>
        <p:spPr>
          <a:xfrm>
            <a:off x="612648" y="1600200"/>
            <a:ext cx="8351840" cy="4997152"/>
          </a:xfrm>
        </p:spPr>
        <p:txBody>
          <a:bodyPr>
            <a:normAutofit fontScale="62500" lnSpcReduction="20000"/>
          </a:bodyPr>
          <a:lstStyle/>
          <a:p>
            <a:r>
              <a:rPr lang="de-DE" dirty="0" smtClean="0"/>
              <a:t>BGH, v. 28.1.2021 – IX ZR 64/20, ZIP 2021, 416</a:t>
            </a:r>
          </a:p>
          <a:p>
            <a:r>
              <a:rPr lang="de-DE" dirty="0" smtClean="0"/>
              <a:t>Der Fall (stark vereinfacht): Schuldnerin hat Steuerschulden beim Finanzamt. Sie überweist das zur Bezahlung notwendige Geld auf das Privatkonto ihrer Geschäftsführerin. Diese leitet das Geld von ihrem Privatkonto an das Finanzamt weiter. Kl. (</a:t>
            </a:r>
            <a:r>
              <a:rPr lang="de-DE" dirty="0" err="1" smtClean="0"/>
              <a:t>InsV</a:t>
            </a:r>
            <a:r>
              <a:rPr lang="de-DE" dirty="0" smtClean="0"/>
              <a:t>) ficht die Zahlungen gegenüber dem Finanzamt an.</a:t>
            </a:r>
          </a:p>
          <a:p>
            <a:r>
              <a:rPr lang="de-DE" dirty="0" smtClean="0"/>
              <a:t>Voraussetzungen für § 133 Abs. 1 InsO?</a:t>
            </a:r>
          </a:p>
          <a:p>
            <a:pPr lvl="1"/>
            <a:r>
              <a:rPr lang="de-DE" dirty="0" smtClean="0"/>
              <a:t>Benachteiligungsvorsatz der Schuldnerin </a:t>
            </a:r>
          </a:p>
          <a:p>
            <a:pPr lvl="1"/>
            <a:r>
              <a:rPr lang="de-DE" dirty="0" smtClean="0"/>
              <a:t>Kenntnis der Beklagten: Hier Vermutungstatbestand, § 133 Abs. 1 Satz 2 InsO </a:t>
            </a:r>
          </a:p>
          <a:p>
            <a:r>
              <a:rPr lang="de-DE" dirty="0"/>
              <a:t>Leitsätze</a:t>
            </a:r>
            <a:r>
              <a:rPr lang="de-DE" dirty="0" smtClean="0"/>
              <a:t>:</a:t>
            </a:r>
          </a:p>
          <a:p>
            <a:pPr lvl="1"/>
            <a:r>
              <a:rPr lang="de-DE" dirty="0" smtClean="0"/>
              <a:t>Wird </a:t>
            </a:r>
            <a:r>
              <a:rPr lang="de-DE" dirty="0"/>
              <a:t>eine mittelbare Zuwendung gegenüber dem Leistungsempfänger </a:t>
            </a:r>
            <a:r>
              <a:rPr lang="de-DE" dirty="0" smtClean="0"/>
              <a:t>angefochten</a:t>
            </a:r>
            <a:r>
              <a:rPr lang="de-DE" dirty="0"/>
              <a:t>, die in der Weise bewirkt worden ist, dass ein Geldbetrag auf das Konto einer Zwischenperson überwiesen wurde und diese den Betrag an den </a:t>
            </a:r>
            <a:r>
              <a:rPr lang="de-DE" dirty="0" smtClean="0"/>
              <a:t>Leistungsempfänger </a:t>
            </a:r>
            <a:r>
              <a:rPr lang="de-DE" dirty="0"/>
              <a:t>durch Überweisung weitergeleitet hat, ist die Wertstellung auf dem Konto des Leistungsempfängers der für die Beurteilung der subjektiven Voraussetzungen der Vorsatzanfechtung maßgebliche Zeitpunkt.</a:t>
            </a:r>
          </a:p>
          <a:p>
            <a:pPr lvl="1"/>
            <a:r>
              <a:rPr lang="de-DE" dirty="0" smtClean="0"/>
              <a:t>Werden </a:t>
            </a:r>
            <a:r>
              <a:rPr lang="de-DE" dirty="0"/>
              <a:t>Steuerverbindlichkeiten einer Gesellschaft mit beschränkter Haftung durch Zahlungen vom Privatkonto ihres Geschäftsführers beglichen, steht es der Kenntnis des Finanzamts von einer nach den objektiven Umständen </a:t>
            </a:r>
            <a:r>
              <a:rPr lang="de-DE" dirty="0" smtClean="0"/>
              <a:t>anzunehmenden</a:t>
            </a:r>
            <a:r>
              <a:rPr lang="de-DE" dirty="0"/>
              <a:t>, die Gesamtheit ihrer Gläubiger benachteiligenden Rechtshandlung der GmbH nicht ohne weiteres entgegen, dass der Geschäftsführer infolge vorsätzlicher oder grob fahrlässiger Pflichtverletzung für die Verbindlichkeiten haftet</a:t>
            </a:r>
            <a:r>
              <a:rPr lang="de-DE" dirty="0" smtClean="0"/>
              <a:t>.</a:t>
            </a:r>
          </a:p>
        </p:txBody>
      </p:sp>
    </p:spTree>
    <p:extLst>
      <p:ext uri="{BB962C8B-B14F-4D97-AF65-F5344CB8AC3E}">
        <p14:creationId xmlns:p14="http://schemas.microsoft.com/office/powerpoint/2010/main" val="34560665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BGH, v. 7.5.2020 – IX ZR 18/19</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32</a:t>
            </a:fld>
            <a:endParaRPr lang="de-DE"/>
          </a:p>
        </p:txBody>
      </p:sp>
      <p:sp>
        <p:nvSpPr>
          <p:cNvPr id="4" name="Inhaltsplatzhalter 3"/>
          <p:cNvSpPr>
            <a:spLocks noGrp="1"/>
          </p:cNvSpPr>
          <p:nvPr>
            <p:ph sz="quarter" idx="1"/>
          </p:nvPr>
        </p:nvSpPr>
        <p:spPr>
          <a:xfrm>
            <a:off x="612648" y="1600200"/>
            <a:ext cx="8153400" cy="4781128"/>
          </a:xfrm>
        </p:spPr>
        <p:txBody>
          <a:bodyPr>
            <a:normAutofit fontScale="62500" lnSpcReduction="20000"/>
          </a:bodyPr>
          <a:lstStyle/>
          <a:p>
            <a:r>
              <a:rPr lang="de-DE" dirty="0" smtClean="0"/>
              <a:t>Erste Entscheidung zu § 133 InsO </a:t>
            </a:r>
            <a:r>
              <a:rPr lang="de-DE" dirty="0" err="1" smtClean="0"/>
              <a:t>nF</a:t>
            </a:r>
            <a:r>
              <a:rPr lang="de-DE" dirty="0" smtClean="0"/>
              <a:t>.</a:t>
            </a:r>
          </a:p>
          <a:p>
            <a:r>
              <a:rPr lang="de-DE" dirty="0" smtClean="0"/>
              <a:t>Sachverhalt: </a:t>
            </a:r>
            <a:r>
              <a:rPr lang="de-DE" dirty="0"/>
              <a:t>Schuldner betrieb eine Gaststätte. Die beklagte Bank gewährte ihm ein Darlehen über 26.781,59 €. Die zur Rückzahlung vereinbarten monatlichen Raten in Höhe von zuletzt 266 € zog die Beklagte im Lastschriftverfahren von einem Konto des Schuldners ein. Bezüglich der Raten für die Monate April und Mai 2016 kam es bei vier Einzugsversuchen zu Rücklastschriften. Die am 1. </a:t>
            </a:r>
            <a:r>
              <a:rPr lang="de-DE" dirty="0" smtClean="0"/>
              <a:t>6., 1.7. und 1.8.2016 </a:t>
            </a:r>
            <a:r>
              <a:rPr lang="de-DE" dirty="0"/>
              <a:t>fälligen Raten zog die Beklagte nicht ein. Mit Schreiben vom </a:t>
            </a:r>
            <a:r>
              <a:rPr lang="de-DE" dirty="0" smtClean="0"/>
              <a:t>3.8.2016 </a:t>
            </a:r>
            <a:r>
              <a:rPr lang="de-DE" dirty="0"/>
              <a:t>kündigte sie das Darlehen. In der Folgezeit schloss die Beklagte mit dem Schuldner eine Ratenzahlungsvereinbarung. Aufgrund dieser Vereinbarung zahlte der Schuldner am </a:t>
            </a:r>
            <a:r>
              <a:rPr lang="de-DE" dirty="0" smtClean="0"/>
              <a:t>20.9., 17.10.2016 und 15.11.2016 </a:t>
            </a:r>
            <a:r>
              <a:rPr lang="de-DE" dirty="0"/>
              <a:t>jeweils 350 € an die Beklagte.</a:t>
            </a:r>
          </a:p>
          <a:p>
            <a:r>
              <a:rPr lang="de-DE" dirty="0"/>
              <a:t>Auf Antrag vom 5.5.2017 </a:t>
            </a:r>
            <a:r>
              <a:rPr lang="de-DE" dirty="0" smtClean="0"/>
              <a:t>Insolvenzverfahren </a:t>
            </a:r>
            <a:r>
              <a:rPr lang="de-DE" dirty="0"/>
              <a:t>eröffnet. Kl. (</a:t>
            </a:r>
            <a:r>
              <a:rPr lang="de-DE" dirty="0" err="1"/>
              <a:t>Ins.Verw</a:t>
            </a:r>
            <a:r>
              <a:rPr lang="de-DE" dirty="0"/>
              <a:t>.) verlangt vom Bekl. Rückzahlung der Raten über 1.050 €. </a:t>
            </a:r>
            <a:r>
              <a:rPr lang="de-DE" dirty="0" err="1"/>
              <a:t>Ber.Ger</a:t>
            </a:r>
            <a:r>
              <a:rPr lang="de-DE" dirty="0"/>
              <a:t>. gibt der Klage statt</a:t>
            </a:r>
            <a:r>
              <a:rPr lang="de-DE" dirty="0" smtClean="0"/>
              <a:t>.</a:t>
            </a:r>
          </a:p>
          <a:p>
            <a:pPr lvl="0"/>
            <a:r>
              <a:rPr lang="de-DE" dirty="0" smtClean="0"/>
              <a:t>Benachteiligungsvorsatz des Schuldners? </a:t>
            </a:r>
          </a:p>
          <a:p>
            <a:pPr lvl="1"/>
            <a:r>
              <a:rPr lang="de-DE" dirty="0" err="1" smtClean="0"/>
              <a:t>BerGer</a:t>
            </a:r>
            <a:r>
              <a:rPr lang="de-DE" dirty="0" smtClean="0"/>
              <a:t> schließt aus den vier geplatzten </a:t>
            </a:r>
            <a:r>
              <a:rPr lang="de-DE" dirty="0"/>
              <a:t>Lastschriften </a:t>
            </a:r>
            <a:r>
              <a:rPr lang="de-DE" dirty="0" smtClean="0"/>
              <a:t>auf Zahlungseinstellung.</a:t>
            </a:r>
            <a:endParaRPr lang="de-DE" dirty="0"/>
          </a:p>
          <a:p>
            <a:pPr lvl="1"/>
            <a:r>
              <a:rPr lang="de-DE" dirty="0" smtClean="0"/>
              <a:t>Erkannte Zahlungsunfähigkeit ist nur ein Indiz für Benachteiligungsvorsatz.</a:t>
            </a:r>
          </a:p>
          <a:p>
            <a:pPr lvl="1"/>
            <a:r>
              <a:rPr lang="de-DE" dirty="0"/>
              <a:t>Subsumtionsschluss </a:t>
            </a:r>
            <a:r>
              <a:rPr lang="de-DE" dirty="0" err="1" smtClean="0"/>
              <a:t>BerGer</a:t>
            </a:r>
            <a:r>
              <a:rPr lang="de-DE" dirty="0" smtClean="0"/>
              <a:t>, dass deshalb stets auf Benachteiligungsvorsatz zu schließen ist, ist </a:t>
            </a:r>
            <a:r>
              <a:rPr lang="de-DE" dirty="0"/>
              <a:t>rechtsfehlerhaft. </a:t>
            </a:r>
            <a:r>
              <a:rPr lang="de-DE" dirty="0" smtClean="0"/>
              <a:t>Die Umstände, die einen Schluss auf den Benachteiligungsvorsatz zulassen, dürfen nicht schematisch im Sinne einer Vermutung angewendet werden. Dies verletzt das Gebot der Gesamtwürdigung.</a:t>
            </a:r>
            <a:endParaRPr lang="de-DE" dirty="0"/>
          </a:p>
        </p:txBody>
      </p:sp>
    </p:spTree>
    <p:extLst>
      <p:ext uri="{BB962C8B-B14F-4D97-AF65-F5344CB8AC3E}">
        <p14:creationId xmlns:p14="http://schemas.microsoft.com/office/powerpoint/2010/main" val="715834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28600"/>
            <a:ext cx="8496944" cy="990600"/>
          </a:xfrm>
        </p:spPr>
        <p:txBody>
          <a:bodyPr>
            <a:normAutofit fontScale="90000"/>
          </a:bodyPr>
          <a:lstStyle/>
          <a:p>
            <a:pPr algn="ctr"/>
            <a:r>
              <a:rPr lang="de-DE" dirty="0" smtClean="0"/>
              <a:t>Bedeutung des § 133 Abs. 3 Satz 2 InsO</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33</a:t>
            </a:fld>
            <a:endParaRPr lang="de-DE"/>
          </a:p>
        </p:txBody>
      </p:sp>
      <p:sp>
        <p:nvSpPr>
          <p:cNvPr id="4" name="Inhaltsplatzhalter 3"/>
          <p:cNvSpPr>
            <a:spLocks noGrp="1"/>
          </p:cNvSpPr>
          <p:nvPr>
            <p:ph sz="quarter" idx="1"/>
          </p:nvPr>
        </p:nvSpPr>
        <p:spPr>
          <a:xfrm>
            <a:off x="395536" y="1600200"/>
            <a:ext cx="8496944" cy="4997152"/>
          </a:xfrm>
        </p:spPr>
        <p:txBody>
          <a:bodyPr>
            <a:normAutofit fontScale="55000" lnSpcReduction="20000"/>
          </a:bodyPr>
          <a:lstStyle/>
          <a:p>
            <a:r>
              <a:rPr lang="de-DE" dirty="0" smtClean="0"/>
              <a:t>Kenntnis der Beklagten vom Benachteiligungsvorsatz?</a:t>
            </a:r>
          </a:p>
          <a:p>
            <a:pPr lvl="1"/>
            <a:r>
              <a:rPr lang="de-DE" dirty="0" smtClean="0"/>
              <a:t>Es gilt § 133 Abs. 1 Satz 2 InsO. </a:t>
            </a:r>
            <a:r>
              <a:rPr lang="de-DE" dirty="0" err="1" smtClean="0"/>
              <a:t>BerGer</a:t>
            </a:r>
            <a:r>
              <a:rPr lang="de-DE" dirty="0" smtClean="0"/>
              <a:t> stellt fest, dass Bekl. wegen der Rücklastschriften und der bis August 2016 ausbleibenden Zahlungen Kenntnis der Zahlungsunfähigkeit gehabt habe.</a:t>
            </a:r>
          </a:p>
          <a:p>
            <a:pPr lvl="1"/>
            <a:r>
              <a:rPr lang="de-DE" dirty="0" smtClean="0"/>
              <a:t>Aber: Eine </a:t>
            </a:r>
            <a:r>
              <a:rPr lang="de-DE" dirty="0"/>
              <a:t>unternehmerische Tätigkeit des Schuldners rechtfertigt den Schluss auf eine Kenntnis des Anfechtungsgegners von anderen, durch die angefochtene Rechtshandlung benachteiligten Gläubigern nur dann, wenn der Anfechtungsgegner von dieser Tätigkeit </a:t>
            </a:r>
            <a:r>
              <a:rPr lang="de-DE" dirty="0" smtClean="0"/>
              <a:t>weiß.</a:t>
            </a:r>
            <a:endParaRPr lang="de-DE" dirty="0"/>
          </a:p>
          <a:p>
            <a:r>
              <a:rPr lang="de-DE" dirty="0" smtClean="0"/>
              <a:t>Gegenvermutung aus § </a:t>
            </a:r>
            <a:r>
              <a:rPr lang="de-DE" dirty="0"/>
              <a:t>133 Abs. 3 Satz 2 InsO </a:t>
            </a:r>
            <a:r>
              <a:rPr lang="de-DE" dirty="0" err="1" smtClean="0"/>
              <a:t>nF</a:t>
            </a:r>
            <a:r>
              <a:rPr lang="de-DE" dirty="0" smtClean="0"/>
              <a:t>?</a:t>
            </a:r>
          </a:p>
          <a:p>
            <a:pPr lvl="1"/>
            <a:r>
              <a:rPr lang="de-DE" dirty="0" smtClean="0"/>
              <a:t>„Hatte </a:t>
            </a:r>
            <a:r>
              <a:rPr lang="de-DE" dirty="0"/>
              <a:t>der andere Teil mit dem Schuldner eine Zahlungsvereinbarung getroffen oder diesem in sonstiger Weise eine Zahlungserleichterung gewährt, wird vermutet, dass er zur Zeit der Handlung die Zahlungsunfähigkeit des Schuldners nicht kannte</a:t>
            </a:r>
            <a:r>
              <a:rPr lang="de-DE" dirty="0" smtClean="0"/>
              <a:t>.“</a:t>
            </a:r>
            <a:endParaRPr lang="de-DE" dirty="0"/>
          </a:p>
          <a:p>
            <a:pPr lvl="1"/>
            <a:r>
              <a:rPr lang="de-DE" dirty="0" smtClean="0"/>
              <a:t>Die </a:t>
            </a:r>
            <a:r>
              <a:rPr lang="de-DE" dirty="0"/>
              <a:t>Vermutung, dass der andere Teil im Falle einer Zahlungsvereinbarung oder einer sonstigen Zahlungserleichterung die Zahlungsunfähigkeit des Schuldners zur Zeit der angefochtenen Handlung nicht kannte, </a:t>
            </a:r>
            <a:r>
              <a:rPr lang="de-DE" dirty="0" smtClean="0"/>
              <a:t>ist eine widerlegbare </a:t>
            </a:r>
            <a:r>
              <a:rPr lang="de-DE" dirty="0"/>
              <a:t>gesetzliche </a:t>
            </a:r>
            <a:r>
              <a:rPr lang="de-DE" dirty="0" smtClean="0"/>
              <a:t>Vermutung.</a:t>
            </a:r>
            <a:endParaRPr lang="de-DE" dirty="0"/>
          </a:p>
          <a:p>
            <a:pPr lvl="1"/>
            <a:r>
              <a:rPr lang="de-DE" dirty="0" smtClean="0"/>
              <a:t>Zur </a:t>
            </a:r>
            <a:r>
              <a:rPr lang="de-DE" dirty="0"/>
              <a:t>Widerlegung der Vermutung kann sich der Insolvenzverwalter auf alle Umstände berufen, die über die Gewährung der Zahlungserleichterung und die darauf gerichtete Bitte des Schuldners </a:t>
            </a:r>
            <a:r>
              <a:rPr lang="de-DE" dirty="0" smtClean="0"/>
              <a:t>hinausgehen.</a:t>
            </a:r>
            <a:endParaRPr lang="de-DE" dirty="0"/>
          </a:p>
          <a:p>
            <a:pPr lvl="1"/>
            <a:r>
              <a:rPr lang="de-DE" dirty="0" smtClean="0"/>
              <a:t>Die </a:t>
            </a:r>
            <a:r>
              <a:rPr lang="de-DE" dirty="0"/>
              <a:t>Vermutung kann auch durch den Nachweis widerlegt werden, dass der Anfechtungsgegner Umstände kannte, die bereits vor Gewährung der Zahlungserleichterung bestanden und aus denen nach der gewährten Zahlungserleichterung wie schon zuvor zwingend auf eine Zahlungsunfähigkeit des Schuldners zu schließen </a:t>
            </a:r>
            <a:r>
              <a:rPr lang="de-DE" dirty="0" smtClean="0"/>
              <a:t>war.</a:t>
            </a:r>
          </a:p>
          <a:p>
            <a:pPr lvl="1"/>
            <a:r>
              <a:rPr lang="de-DE" dirty="0" smtClean="0"/>
              <a:t>I.ü. fraglich, ob die Vereinbarung höherer Raten als zuvor als „Zahlungserleichterung“ zu verstehen ist.</a:t>
            </a:r>
            <a:endParaRPr lang="de-DE" dirty="0"/>
          </a:p>
        </p:txBody>
      </p:sp>
    </p:spTree>
    <p:extLst>
      <p:ext uri="{BB962C8B-B14F-4D97-AF65-F5344CB8AC3E}">
        <p14:creationId xmlns:p14="http://schemas.microsoft.com/office/powerpoint/2010/main" val="2229211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 133 Abs. 2 InsO </a:t>
            </a:r>
            <a:r>
              <a:rPr lang="de-DE" dirty="0" err="1" smtClean="0"/>
              <a:t>nF</a:t>
            </a:r>
            <a:endParaRPr lang="de-DE" dirty="0"/>
          </a:p>
        </p:txBody>
      </p:sp>
      <p:sp>
        <p:nvSpPr>
          <p:cNvPr id="3" name="Inhaltsplatzhalter 2"/>
          <p:cNvSpPr>
            <a:spLocks noGrp="1"/>
          </p:cNvSpPr>
          <p:nvPr>
            <p:ph sz="quarter" idx="1"/>
          </p:nvPr>
        </p:nvSpPr>
        <p:spPr>
          <a:xfrm>
            <a:off x="301752" y="1527048"/>
            <a:ext cx="8503920" cy="4926288"/>
          </a:xfrm>
        </p:spPr>
        <p:txBody>
          <a:bodyPr>
            <a:normAutofit fontScale="55000" lnSpcReduction="20000"/>
          </a:bodyPr>
          <a:lstStyle/>
          <a:p>
            <a:r>
              <a:rPr lang="de-DE" dirty="0" smtClean="0"/>
              <a:t>BGH, v. 25.3.2021 – IX ZR 70/20, ZIP 2021, 967 </a:t>
            </a:r>
          </a:p>
          <a:p>
            <a:pPr lvl="1"/>
            <a:r>
              <a:rPr lang="de-DE" dirty="0" smtClean="0"/>
              <a:t>Sachverhalt: Beklagte haben Schadensersatzansprüche gegen Schuldner. Am 24.8.2012 wird Klage dem Schuldner zugestellt. Ansprüche werden durch Urteil vom 7.10.2014 rechtskräftig in Höhe von 233.905,70 € tituliert.</a:t>
            </a:r>
          </a:p>
          <a:p>
            <a:pPr lvl="1"/>
            <a:r>
              <a:rPr lang="de-DE" dirty="0" smtClean="0"/>
              <a:t>Am 13.11.2012 unterbreitet Schuldner seinen Eltern (Klägern) ein notariell beurkundetes Angebot zum Kauf seines Grundstücks. Als Gegenleistung sollten die Kläger auf dem Grundstück lastende Grundschulden sowie eine soeben zugunsten der Klägerin zu 1 bestellte Grundschuld übernehmen. Zudem bewilligt Kläger Eintragung einer Auflassungsvormerkung zugunsten der Kläger, die am 20.11.2012 im Grundbuch eingetragen wird. Mit notarieller Urkunde vom 18.12.2014 nehmen die Kläger das Angebot des Schuldners an. Am 28.4.2015 wird zugunsten des Beklagten eine Zwangssicherungshypothek eingetragen, die Eigentumsumschreibung auf die Kläger erfolgt am 21.10.2015. </a:t>
            </a:r>
          </a:p>
          <a:p>
            <a:pPr lvl="1"/>
            <a:r>
              <a:rPr lang="de-DE" dirty="0" smtClean="0"/>
              <a:t>Kläger verlangen Löschung der Zwangssicherungshypothek; am 29.6.2018 geht Widerklage des Beklagten ein, mit der er Anfechtungsansprüche gegen die Kläger verfolgt. </a:t>
            </a:r>
          </a:p>
          <a:p>
            <a:r>
              <a:rPr lang="de-DE" dirty="0" smtClean="0"/>
              <a:t>Rechtliche Lösung:</a:t>
            </a:r>
          </a:p>
          <a:p>
            <a:pPr lvl="1"/>
            <a:r>
              <a:rPr lang="de-DE" dirty="0" smtClean="0"/>
              <a:t>Anfechtungsfrist des § 3 Abs. 1 AnfG auf vier Jahre beschränkt (§ 3 Abs. 2 AnfG </a:t>
            </a:r>
            <a:r>
              <a:rPr lang="de-DE" dirty="0" err="1" smtClean="0"/>
              <a:t>nF</a:t>
            </a:r>
            <a:r>
              <a:rPr lang="de-DE" dirty="0" smtClean="0"/>
              <a:t> = § 133 Abs. 2 InsO </a:t>
            </a:r>
            <a:r>
              <a:rPr lang="de-DE" dirty="0" err="1" smtClean="0"/>
              <a:t>nF</a:t>
            </a:r>
            <a:r>
              <a:rPr lang="de-DE" dirty="0" smtClean="0"/>
              <a:t>)?</a:t>
            </a:r>
            <a:endParaRPr lang="de-DE" dirty="0"/>
          </a:p>
          <a:p>
            <a:pPr lvl="1"/>
            <a:r>
              <a:rPr lang="de-DE" dirty="0" smtClean="0"/>
              <a:t>Was sind „Sicherung oder Befriedigung“?</a:t>
            </a:r>
          </a:p>
          <a:p>
            <a:pPr lvl="1"/>
            <a:r>
              <a:rPr lang="de-DE" dirty="0" smtClean="0"/>
              <a:t>Gründe für eine Anfechtung von Sicherung und Befriedigung jenseits des 4-Jahreszeitraums</a:t>
            </a:r>
          </a:p>
          <a:p>
            <a:r>
              <a:rPr lang="de-DE" dirty="0" smtClean="0"/>
              <a:t>Leitsatz: Hat </a:t>
            </a:r>
            <a:r>
              <a:rPr lang="de-DE" dirty="0"/>
              <a:t>der Schuldner dem anderen Teil eine Sicherung oder Befriedigung früher als vier Jahre vor der Anfechtung gewährt, kann diese der Vorsatzanfechtung </a:t>
            </a:r>
            <a:r>
              <a:rPr lang="de-DE" dirty="0" smtClean="0"/>
              <a:t>unterliegen</a:t>
            </a:r>
            <a:r>
              <a:rPr lang="de-DE" dirty="0"/>
              <a:t>, wenn der Schuldner das Grundgeschäft mit dem </a:t>
            </a:r>
            <a:r>
              <a:rPr lang="de-DE" dirty="0" err="1"/>
              <a:t>dem</a:t>
            </a:r>
            <a:r>
              <a:rPr lang="de-DE" dirty="0"/>
              <a:t> anderen Teil bekannten Vorsatz vorgenommen hat, seine Gläubiger zu </a:t>
            </a:r>
            <a:r>
              <a:rPr lang="de-DE" dirty="0" smtClean="0"/>
              <a:t>benachteiligen.</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34</a:t>
            </a:fld>
            <a:endParaRPr lang="de-DE"/>
          </a:p>
        </p:txBody>
      </p:sp>
    </p:spTree>
    <p:extLst>
      <p:ext uri="{BB962C8B-B14F-4D97-AF65-F5344CB8AC3E}">
        <p14:creationId xmlns:p14="http://schemas.microsoft.com/office/powerpoint/2010/main" val="605925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Neuausrichtung der Vorsatzanfechtung</a:t>
            </a:r>
            <a:endParaRPr lang="de-DE" dirty="0"/>
          </a:p>
        </p:txBody>
      </p:sp>
      <p:sp>
        <p:nvSpPr>
          <p:cNvPr id="3" name="Inhaltsplatzhalter 2"/>
          <p:cNvSpPr>
            <a:spLocks noGrp="1"/>
          </p:cNvSpPr>
          <p:nvPr>
            <p:ph sz="quarter" idx="1"/>
          </p:nvPr>
        </p:nvSpPr>
        <p:spPr>
          <a:xfrm>
            <a:off x="301752" y="1527048"/>
            <a:ext cx="8503920" cy="4926288"/>
          </a:xfrm>
        </p:spPr>
        <p:txBody>
          <a:bodyPr>
            <a:normAutofit fontScale="92500" lnSpcReduction="20000"/>
          </a:bodyPr>
          <a:lstStyle/>
          <a:p>
            <a:r>
              <a:rPr lang="de-DE" dirty="0" smtClean="0"/>
              <a:t>BGH, v. 6.5.2021 – IX ZR 72/20, NZI 2021, 720, </a:t>
            </a:r>
            <a:r>
              <a:rPr lang="de-DE" dirty="0" err="1" smtClean="0"/>
              <a:t>zVb</a:t>
            </a:r>
            <a:r>
              <a:rPr lang="de-DE" dirty="0" smtClean="0"/>
              <a:t> in BGHZ</a:t>
            </a:r>
          </a:p>
          <a:p>
            <a:r>
              <a:rPr lang="de-DE" dirty="0" smtClean="0"/>
              <a:t>Sachverhalt: </a:t>
            </a:r>
          </a:p>
          <a:p>
            <a:pPr lvl="1"/>
            <a:r>
              <a:rPr lang="de-DE" dirty="0" smtClean="0"/>
              <a:t>Bundesamt für Justiz setzt gegen Schuldnerin am 4.8.2009 wegen des Jahresabschlusses 2006 ein </a:t>
            </a:r>
            <a:r>
              <a:rPr lang="de-DE" dirty="0"/>
              <a:t>O</a:t>
            </a:r>
            <a:r>
              <a:rPr lang="de-DE" dirty="0" smtClean="0"/>
              <a:t>rdnungsgeld gemäß § 335 HGB in Höhe von 2.500 € fest. Am 21. Mai 2010 erklärt sich Bundesamt auf Bitte der Schuldnerin mit Ratenzahlung einverstanden. Vom 14.6.2010 bis 23. März 2011 leistet Schuldnerin Raten von insgesamt 2.307 €. Im Februar 2012 droht Bundesamt wegen Jahresabschluss 2010 erneut Ordnungsgeld an. Auf Antrag vom 8.10.2015 wird Insolvenzverfahren eröffnet. Kläger ficht die Zahlungen gegenüber dem Beklagten an. </a:t>
            </a:r>
          </a:p>
          <a:p>
            <a:pPr lvl="1"/>
            <a:r>
              <a:rPr lang="de-DE" dirty="0" smtClean="0"/>
              <a:t>Amts- und Landgericht weisen die Klage ab, weil Beklagte keine Kenntnis vom Benachteiligungsvorsatz gehabt habe. </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35</a:t>
            </a:fld>
            <a:endParaRPr lang="de-DE"/>
          </a:p>
        </p:txBody>
      </p:sp>
    </p:spTree>
    <p:extLst>
      <p:ext uri="{BB962C8B-B14F-4D97-AF65-F5344CB8AC3E}">
        <p14:creationId xmlns:p14="http://schemas.microsoft.com/office/powerpoint/2010/main" val="8576771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Relevante Fragen</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7500" lnSpcReduction="20000"/>
          </a:bodyPr>
          <a:lstStyle/>
          <a:p>
            <a:r>
              <a:rPr lang="de-DE" dirty="0" smtClean="0"/>
              <a:t>Verhältnis der Vorsatzanfechtung § 133 InsO zu §§ 130, 131 InsO </a:t>
            </a:r>
          </a:p>
          <a:p>
            <a:pPr lvl="1"/>
            <a:r>
              <a:rPr lang="de-DE" dirty="0" smtClean="0"/>
              <a:t>Insb. hinsichtlich der Bedeutung der Zahlungsunfähigkeit</a:t>
            </a:r>
            <a:endParaRPr lang="de-DE" dirty="0"/>
          </a:p>
          <a:p>
            <a:pPr lvl="1"/>
            <a:r>
              <a:rPr lang="de-DE" dirty="0" smtClean="0"/>
              <a:t>vgl. hierzu und zur Systematik der Anfechtungstatbestände Schoppmeyer, WM 2018, 301 ff, 353 ff und ZIP 2009, 600 ff.</a:t>
            </a:r>
          </a:p>
          <a:p>
            <a:r>
              <a:rPr lang="de-DE" dirty="0" smtClean="0"/>
              <a:t>Kumulierung von Vermutungstatbeständen?</a:t>
            </a:r>
          </a:p>
          <a:p>
            <a:pPr lvl="1"/>
            <a:r>
              <a:rPr lang="de-DE" dirty="0" smtClean="0"/>
              <a:t>§ 17 Abs. 2 Satz 2 InsO (Zahlungseinstellung) </a:t>
            </a:r>
          </a:p>
          <a:p>
            <a:pPr lvl="1"/>
            <a:r>
              <a:rPr lang="de-DE" dirty="0" smtClean="0"/>
              <a:t>Fortdauervermutung für Zahlungsunfähigkeit/Zahlungseinstellung</a:t>
            </a:r>
          </a:p>
          <a:p>
            <a:pPr lvl="1"/>
            <a:r>
              <a:rPr lang="de-DE" dirty="0" smtClean="0"/>
              <a:t>Vermutung des § 133 Abs. 1 Satz 2 InsO</a:t>
            </a:r>
          </a:p>
          <a:p>
            <a:r>
              <a:rPr lang="de-DE" dirty="0" smtClean="0"/>
              <a:t>Bezugspunkt des Benachteiligungsvorsatzes zur Zeit der Rechtshandlung?</a:t>
            </a:r>
          </a:p>
          <a:p>
            <a:r>
              <a:rPr lang="de-DE" dirty="0" smtClean="0"/>
              <a:t>Bedeutung von Indizien</a:t>
            </a:r>
          </a:p>
          <a:p>
            <a:pPr lvl="1"/>
            <a:r>
              <a:rPr lang="de-DE" dirty="0" smtClean="0"/>
              <a:t>Zahlungsunfähigkeit</a:t>
            </a:r>
            <a:endParaRPr lang="de-DE" dirty="0"/>
          </a:p>
          <a:p>
            <a:pPr lvl="1"/>
            <a:r>
              <a:rPr lang="de-DE" dirty="0" smtClean="0"/>
              <a:t>Drohende Zahlungsunfähigkeit</a:t>
            </a:r>
          </a:p>
          <a:p>
            <a:pPr lvl="1"/>
            <a:r>
              <a:rPr lang="de-DE" dirty="0" smtClean="0"/>
              <a:t>Befriedigungsaussichten für die Gläubiger aus Sicht des Schuldners </a:t>
            </a:r>
          </a:p>
          <a:p>
            <a:r>
              <a:rPr lang="de-DE" dirty="0" smtClean="0"/>
              <a:t>Bedeutung der Antragspflicht nach § 15a InsO?</a:t>
            </a:r>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36</a:t>
            </a:fld>
            <a:endParaRPr lang="de-DE"/>
          </a:p>
        </p:txBody>
      </p:sp>
    </p:spTree>
    <p:extLst>
      <p:ext uri="{BB962C8B-B14F-4D97-AF65-F5344CB8AC3E}">
        <p14:creationId xmlns:p14="http://schemas.microsoft.com/office/powerpoint/2010/main" val="808757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t>BGH, v. 6.5.2021 – IX ZR </a:t>
            </a:r>
            <a:r>
              <a:rPr lang="de-DE" dirty="0" smtClean="0"/>
              <a:t>72/20</a:t>
            </a:r>
            <a:br>
              <a:rPr lang="de-DE" dirty="0" smtClean="0"/>
            </a:br>
            <a:r>
              <a:rPr lang="de-DE" dirty="0" smtClean="0"/>
              <a:t>Leitsätze</a:t>
            </a:r>
            <a:endParaRPr lang="de-DE" dirty="0"/>
          </a:p>
        </p:txBody>
      </p:sp>
      <p:sp>
        <p:nvSpPr>
          <p:cNvPr id="3" name="Inhaltsplatzhalter 2"/>
          <p:cNvSpPr>
            <a:spLocks noGrp="1"/>
          </p:cNvSpPr>
          <p:nvPr>
            <p:ph sz="quarter" idx="1"/>
          </p:nvPr>
        </p:nvSpPr>
        <p:spPr>
          <a:xfrm>
            <a:off x="612648" y="1527048"/>
            <a:ext cx="8351840" cy="5174198"/>
          </a:xfrm>
        </p:spPr>
        <p:txBody>
          <a:bodyPr>
            <a:normAutofit fontScale="55000" lnSpcReduction="20000"/>
          </a:bodyPr>
          <a:lstStyle/>
          <a:p>
            <a:pPr marL="0" indent="0">
              <a:buNone/>
            </a:pPr>
            <a:r>
              <a:rPr lang="de-DE" dirty="0" smtClean="0"/>
              <a:t>1</a:t>
            </a:r>
            <a:r>
              <a:rPr lang="de-DE" dirty="0"/>
              <a:t>. Die Annahme der subjektiven Voraussetzungen der Vorsatzanfechtung kann nicht allein darauf gestützt werden, dass der Schuldner im Zeitpunkt der </a:t>
            </a:r>
            <a:r>
              <a:rPr lang="de-DE" dirty="0" smtClean="0"/>
              <a:t>angefochtenen </a:t>
            </a:r>
            <a:r>
              <a:rPr lang="de-DE" dirty="0"/>
              <a:t>Rechtshandlung </a:t>
            </a:r>
            <a:r>
              <a:rPr lang="de-DE" dirty="0" err="1"/>
              <a:t>erkanntermaßen</a:t>
            </a:r>
            <a:r>
              <a:rPr lang="de-DE" dirty="0"/>
              <a:t> zahlungsunfähig </a:t>
            </a:r>
            <a:r>
              <a:rPr lang="de-DE" dirty="0" smtClean="0"/>
              <a:t>ist.</a:t>
            </a:r>
            <a:endParaRPr lang="de-DE" dirty="0"/>
          </a:p>
          <a:p>
            <a:pPr marL="0" indent="0">
              <a:buNone/>
            </a:pPr>
            <a:r>
              <a:rPr lang="de-DE" dirty="0"/>
              <a:t>2. Der Gläubigerbenachteiligungsvorsatz des Schuldners setzt im Falle der </a:t>
            </a:r>
            <a:r>
              <a:rPr lang="de-DE" dirty="0" smtClean="0"/>
              <a:t>erkannten </a:t>
            </a:r>
            <a:r>
              <a:rPr lang="de-DE" dirty="0"/>
              <a:t>Zahlungsunfähigkeit zusätzlich voraus, dass der Schuldner im maßgeblichen Zeitpunkt wusste oder jedenfalls billigend in Kauf nahm, seine übrigen Gläubiger auch künftig nicht vollständig befriedigen zu können; dies richtet sich nach den ihm bekannten objektiven </a:t>
            </a:r>
            <a:r>
              <a:rPr lang="de-DE" dirty="0" smtClean="0"/>
              <a:t>Umständen.</a:t>
            </a:r>
            <a:endParaRPr lang="de-DE" dirty="0"/>
          </a:p>
          <a:p>
            <a:pPr marL="0" indent="0">
              <a:buNone/>
            </a:pPr>
            <a:r>
              <a:rPr lang="de-DE" dirty="0"/>
              <a:t>3. Für den Vollbeweis der Kenntnis vom Gläubigerbenachteiligungsvorsatz des Schuldners muss der Anfechtungsgegner im Falle der erkannten </a:t>
            </a:r>
            <a:r>
              <a:rPr lang="de-DE" dirty="0" smtClean="0"/>
              <a:t>Zahlungsunfähigkeit </a:t>
            </a:r>
            <a:r>
              <a:rPr lang="de-DE" dirty="0"/>
              <a:t>des Schuldners im maßgeblichen Zeitpunkt zusätzlich wissen, dass der Schuldner seine übrigen Gläubiger auch künftig nicht wird befriedigen können; dies richtet sich nach den ihm bekannten objektiven Umständen</a:t>
            </a:r>
            <a:r>
              <a:rPr lang="de-DE" dirty="0" smtClean="0"/>
              <a:t>.</a:t>
            </a:r>
            <a:endParaRPr lang="de-DE" dirty="0"/>
          </a:p>
          <a:p>
            <a:pPr marL="0" indent="0">
              <a:buNone/>
            </a:pPr>
            <a:r>
              <a:rPr lang="de-DE" dirty="0"/>
              <a:t>4. Auf eine im Zeitpunkt der angefochtenen Rechtshandlung nur drohende </a:t>
            </a:r>
            <a:r>
              <a:rPr lang="de-DE" dirty="0" smtClean="0"/>
              <a:t>Zahlungsunfähigkeit </a:t>
            </a:r>
            <a:r>
              <a:rPr lang="de-DE" dirty="0"/>
              <a:t>kann der Gläubigerbenachteiligungsvorsatz des Schuldners in der Regel nicht gestützt werden</a:t>
            </a:r>
            <a:r>
              <a:rPr lang="de-DE" dirty="0" smtClean="0"/>
              <a:t>.</a:t>
            </a:r>
            <a:endParaRPr lang="de-DE" dirty="0"/>
          </a:p>
          <a:p>
            <a:pPr marL="0" indent="0">
              <a:buNone/>
            </a:pPr>
            <a:r>
              <a:rPr lang="de-DE" dirty="0"/>
              <a:t>5. Eine besonders aussagekräftige Grundlage für die Feststellung der </a:t>
            </a:r>
            <a:r>
              <a:rPr lang="de-DE" dirty="0" smtClean="0"/>
              <a:t>Zahlungseinstellung </a:t>
            </a:r>
            <a:r>
              <a:rPr lang="de-DE" dirty="0"/>
              <a:t>ist die Erklärung des Schuldners, aus Mangel an liquiden Mitteln nicht zahlen zu können; fehlt es an einer solchen Erklärung, müssen die für eine </a:t>
            </a:r>
            <a:r>
              <a:rPr lang="de-DE" dirty="0" smtClean="0"/>
              <a:t>Zahlungseinstellung </a:t>
            </a:r>
            <a:r>
              <a:rPr lang="de-DE" dirty="0"/>
              <a:t>sprechenden sonstigen Umstände ein der Erklärung </a:t>
            </a:r>
            <a:r>
              <a:rPr lang="de-DE" dirty="0" smtClean="0"/>
              <a:t>entsprechendes </a:t>
            </a:r>
            <a:r>
              <a:rPr lang="de-DE" dirty="0"/>
              <a:t>Gewicht erreichen</a:t>
            </a:r>
            <a:r>
              <a:rPr lang="de-DE" dirty="0" smtClean="0"/>
              <a:t>.</a:t>
            </a:r>
            <a:endParaRPr lang="de-DE" dirty="0"/>
          </a:p>
          <a:p>
            <a:pPr marL="0" indent="0">
              <a:buNone/>
            </a:pPr>
            <a:r>
              <a:rPr lang="de-DE" dirty="0"/>
              <a:t>6. Stärke und Dauer der Vermutung für die Fortdauer der festgestellten </a:t>
            </a:r>
            <a:r>
              <a:rPr lang="de-DE" dirty="0" smtClean="0"/>
              <a:t>Zahlungseinstellung </a:t>
            </a:r>
            <a:r>
              <a:rPr lang="de-DE" dirty="0"/>
              <a:t>hängen davon ab, in welchem Ausmaß die Zahlungsunfähigkeit zutage getreten ist; dies gilt insbesondere für den Erkenntnishorizont des </a:t>
            </a:r>
            <a:r>
              <a:rPr lang="de-DE" dirty="0" smtClean="0"/>
              <a:t>Anfechtungsgegners.</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37</a:t>
            </a:fld>
            <a:endParaRPr lang="de-DE"/>
          </a:p>
        </p:txBody>
      </p:sp>
    </p:spTree>
    <p:extLst>
      <p:ext uri="{BB962C8B-B14F-4D97-AF65-F5344CB8AC3E}">
        <p14:creationId xmlns:p14="http://schemas.microsoft.com/office/powerpoint/2010/main" val="35496354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a:xfrm>
            <a:off x="1371600" y="2743200"/>
            <a:ext cx="7123113" cy="1909936"/>
          </a:xfrm>
        </p:spPr>
        <p:txBody>
          <a:bodyPr>
            <a:normAutofit/>
          </a:bodyPr>
          <a:lstStyle/>
          <a:p>
            <a:r>
              <a:rPr lang="de-DE" dirty="0" smtClean="0"/>
              <a:t>Finanzierungsentscheidung des Gesellschafters</a:t>
            </a:r>
          </a:p>
          <a:p>
            <a:r>
              <a:rPr lang="de-DE" dirty="0" smtClean="0"/>
              <a:t>Gleichgestellte Forderungen</a:t>
            </a:r>
          </a:p>
        </p:txBody>
      </p:sp>
      <p:sp>
        <p:nvSpPr>
          <p:cNvPr id="4" name="Titel 3"/>
          <p:cNvSpPr>
            <a:spLocks noGrp="1"/>
          </p:cNvSpPr>
          <p:nvPr>
            <p:ph type="title"/>
          </p:nvPr>
        </p:nvSpPr>
        <p:spPr/>
        <p:txBody>
          <a:bodyPr/>
          <a:lstStyle/>
          <a:p>
            <a:r>
              <a:rPr lang="de-DE" dirty="0" smtClean="0"/>
              <a:t>§ 135 InsO</a:t>
            </a:r>
            <a:endParaRPr lang="de-DE" dirty="0"/>
          </a:p>
        </p:txBody>
      </p:sp>
    </p:spTree>
    <p:extLst>
      <p:ext uri="{BB962C8B-B14F-4D97-AF65-F5344CB8AC3E}">
        <p14:creationId xmlns:p14="http://schemas.microsoft.com/office/powerpoint/2010/main" val="37840831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Darlehensgleiche Forderungen?</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39</a:t>
            </a:fld>
            <a:endParaRPr lang="de-DE"/>
          </a:p>
        </p:txBody>
      </p:sp>
      <p:sp>
        <p:nvSpPr>
          <p:cNvPr id="4" name="Inhaltsplatzhalter 3"/>
          <p:cNvSpPr>
            <a:spLocks noGrp="1"/>
          </p:cNvSpPr>
          <p:nvPr>
            <p:ph sz="quarter" idx="1"/>
          </p:nvPr>
        </p:nvSpPr>
        <p:spPr>
          <a:xfrm>
            <a:off x="612648" y="1600200"/>
            <a:ext cx="8153400" cy="4925144"/>
          </a:xfrm>
        </p:spPr>
        <p:txBody>
          <a:bodyPr>
            <a:normAutofit fontScale="77500" lnSpcReduction="20000"/>
          </a:bodyPr>
          <a:lstStyle/>
          <a:p>
            <a:r>
              <a:rPr lang="de-DE" dirty="0" smtClean="0"/>
              <a:t>§ 135 InsO betrifft Leistungen auf Gesellschafterdarlehen und gleichgestellte Forderungen: </a:t>
            </a:r>
          </a:p>
          <a:p>
            <a:pPr lvl="1"/>
            <a:r>
              <a:rPr lang="de-DE" dirty="0" smtClean="0"/>
              <a:t>§ 135 Abs. 1 InsO: „für eine gleichgestellte Forderung“</a:t>
            </a:r>
          </a:p>
          <a:p>
            <a:pPr lvl="1"/>
            <a:r>
              <a:rPr lang="de-DE" dirty="0" smtClean="0"/>
              <a:t>§ 39 Abs. 1 Nr. 5 InsO: „Forderungen aus Rechtshandlungen, die einem solchen Darlehen wirtschaftlich entsprechen“ (ebenso: § 135 Abs. 2, HS 2 InsO).</a:t>
            </a:r>
          </a:p>
          <a:p>
            <a:pPr lvl="1"/>
            <a:r>
              <a:rPr lang="de-DE" dirty="0" smtClean="0"/>
              <a:t>§ 135 Abs. 2 InsO ist Sonderfall der gleichgestellten Forderung.</a:t>
            </a:r>
          </a:p>
          <a:p>
            <a:r>
              <a:rPr lang="de-DE" dirty="0" smtClean="0"/>
              <a:t>Wann liegt ein Gesellschafterdarlehen vor?</a:t>
            </a:r>
          </a:p>
          <a:p>
            <a:pPr lvl="1"/>
            <a:r>
              <a:rPr lang="de-DE" dirty="0" smtClean="0"/>
              <a:t>Überlassung von Geld auf Zeit</a:t>
            </a:r>
          </a:p>
          <a:p>
            <a:pPr lvl="1"/>
            <a:r>
              <a:rPr lang="de-DE" dirty="0" smtClean="0"/>
              <a:t>Rechtsfigur „Finanzierungsentscheidung des Gesellschafters“</a:t>
            </a:r>
          </a:p>
          <a:p>
            <a:pPr lvl="1"/>
            <a:r>
              <a:rPr lang="de-DE" dirty="0" smtClean="0"/>
              <a:t>Ob eine Finanzierungsentscheidung vorliegt, richtet sich nach objektiven Kriterien, nicht nach subjektivem Willen zur Finanzierung:</a:t>
            </a:r>
          </a:p>
          <a:p>
            <a:pPr lvl="2"/>
            <a:r>
              <a:rPr lang="de-DE" dirty="0" smtClean="0"/>
              <a:t>Aus Vermögen des Gesellschafters zur Verfügung gestellter Geldbetrag oder (weitere) Belassung eines Geldbetrags im Vermögen der Gesellschaft</a:t>
            </a:r>
          </a:p>
          <a:p>
            <a:pPr lvl="2"/>
            <a:r>
              <a:rPr lang="de-DE" dirty="0" smtClean="0"/>
              <a:t>Finanzierungsfunktion</a:t>
            </a:r>
          </a:p>
          <a:p>
            <a:pPr lvl="2"/>
            <a:r>
              <a:rPr lang="de-DE" dirty="0" smtClean="0"/>
              <a:t>Freie Entscheidung des Gesellschafters</a:t>
            </a:r>
            <a:endParaRPr lang="de-DE" dirty="0"/>
          </a:p>
        </p:txBody>
      </p:sp>
    </p:spTree>
    <p:extLst>
      <p:ext uri="{BB962C8B-B14F-4D97-AF65-F5344CB8AC3E}">
        <p14:creationId xmlns:p14="http://schemas.microsoft.com/office/powerpoint/2010/main" val="252199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Zeitpunkt bei mittelbarer Zuwendung</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4</a:t>
            </a:fld>
            <a:endParaRPr lang="de-DE"/>
          </a:p>
        </p:txBody>
      </p:sp>
      <p:sp>
        <p:nvSpPr>
          <p:cNvPr id="4" name="Inhaltsplatzhalter 3"/>
          <p:cNvSpPr>
            <a:spLocks noGrp="1"/>
          </p:cNvSpPr>
          <p:nvPr>
            <p:ph sz="quarter" idx="1"/>
          </p:nvPr>
        </p:nvSpPr>
        <p:spPr>
          <a:xfrm>
            <a:off x="612648" y="1600200"/>
            <a:ext cx="8351840" cy="4997152"/>
          </a:xfrm>
        </p:spPr>
        <p:txBody>
          <a:bodyPr>
            <a:normAutofit fontScale="77500" lnSpcReduction="20000"/>
          </a:bodyPr>
          <a:lstStyle/>
          <a:p>
            <a:r>
              <a:rPr lang="de-DE" dirty="0" smtClean="0"/>
              <a:t>BGH, v. 28.1.2021 – IX ZR 64/20, ZIP 2021, 416</a:t>
            </a:r>
          </a:p>
          <a:p>
            <a:r>
              <a:rPr lang="de-DE" dirty="0" smtClean="0"/>
              <a:t>Der Fall (stark vereinfacht): </a:t>
            </a:r>
          </a:p>
          <a:p>
            <a:pPr lvl="1"/>
            <a:r>
              <a:rPr lang="de-DE" dirty="0"/>
              <a:t>S</a:t>
            </a:r>
            <a:r>
              <a:rPr lang="de-DE" dirty="0" smtClean="0"/>
              <a:t>chuldnerin hat Steuerschulden beim Finanzamt. Sie überweist 5.000 € im Mai 2014 auf das Privatkonto ihrer Geschäftsführerin; die Wertstellung erfolgt am 23. Mai 2014. Die Geschäftsführerin überweist diesen Betrag am 28. Mai 2014 an das Finanzamt zur Begleichung der Steuerschulden. </a:t>
            </a:r>
          </a:p>
          <a:p>
            <a:pPr lvl="1"/>
            <a:r>
              <a:rPr lang="de-DE" dirty="0" smtClean="0"/>
              <a:t>Kläger (</a:t>
            </a:r>
            <a:r>
              <a:rPr lang="de-DE" dirty="0" err="1" smtClean="0"/>
              <a:t>InsV</a:t>
            </a:r>
            <a:r>
              <a:rPr lang="de-DE" dirty="0" smtClean="0"/>
              <a:t>) ficht die Zahlung an. BG stellt fest, dass das Finanzamt erst am 27. Mai 2014 Kenntnis vom Benachteiligungsvorsatz der Schuldnerin hatte.</a:t>
            </a:r>
          </a:p>
          <a:p>
            <a:r>
              <a:rPr lang="de-DE" dirty="0" smtClean="0"/>
              <a:t>Wann ist die Rechtshandlung </a:t>
            </a:r>
            <a:r>
              <a:rPr lang="de-DE" dirty="0" err="1" smtClean="0"/>
              <a:t>iSd</a:t>
            </a:r>
            <a:r>
              <a:rPr lang="de-DE" dirty="0" smtClean="0"/>
              <a:t> § 140 Abs. 1 InsO vorgenommen?</a:t>
            </a:r>
          </a:p>
          <a:p>
            <a:r>
              <a:rPr lang="de-DE" dirty="0" smtClean="0"/>
              <a:t>Leitsatz: </a:t>
            </a:r>
            <a:r>
              <a:rPr lang="de-DE" dirty="0"/>
              <a:t>Die rechtlichen Wirkungen einer Rechtshandlung treten ein, wenn eine </a:t>
            </a:r>
            <a:r>
              <a:rPr lang="de-DE" dirty="0" smtClean="0"/>
              <a:t>Rechtsposition </a:t>
            </a:r>
            <a:r>
              <a:rPr lang="de-DE" dirty="0"/>
              <a:t>begründet wird, die ohne Anfechtung bei Eröffnung des </a:t>
            </a:r>
            <a:r>
              <a:rPr lang="de-DE" dirty="0" smtClean="0"/>
              <a:t>Insolvenzverfahrens </a:t>
            </a:r>
            <a:r>
              <a:rPr lang="de-DE" dirty="0"/>
              <a:t>beachtet werden müsste; auf den Eintritt einer Benachteiligung der </a:t>
            </a:r>
            <a:r>
              <a:rPr lang="de-DE" dirty="0" smtClean="0"/>
              <a:t>Gläubigergesamtheit </a:t>
            </a:r>
            <a:r>
              <a:rPr lang="de-DE" dirty="0"/>
              <a:t>kommt es nicht an</a:t>
            </a:r>
            <a:r>
              <a:rPr lang="de-DE" dirty="0" smtClean="0"/>
              <a:t>.</a:t>
            </a:r>
          </a:p>
        </p:txBody>
      </p:sp>
    </p:spTree>
    <p:extLst>
      <p:ext uri="{BB962C8B-B14F-4D97-AF65-F5344CB8AC3E}">
        <p14:creationId xmlns:p14="http://schemas.microsoft.com/office/powerpoint/2010/main" val="30519752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Hin- und </a:t>
            </a:r>
            <a:r>
              <a:rPr lang="de-DE" dirty="0" err="1" smtClean="0"/>
              <a:t>Herzahlungen</a:t>
            </a:r>
            <a:endParaRPr lang="de-DE" dirty="0"/>
          </a:p>
        </p:txBody>
      </p:sp>
      <p:sp>
        <p:nvSpPr>
          <p:cNvPr id="3" name="Inhaltsplatzhalter 2"/>
          <p:cNvSpPr>
            <a:spLocks noGrp="1"/>
          </p:cNvSpPr>
          <p:nvPr>
            <p:ph sz="quarter" idx="1"/>
          </p:nvPr>
        </p:nvSpPr>
        <p:spPr>
          <a:xfrm>
            <a:off x="612648" y="1516698"/>
            <a:ext cx="8351840" cy="5257800"/>
          </a:xfrm>
        </p:spPr>
        <p:txBody>
          <a:bodyPr>
            <a:normAutofit fontScale="70000" lnSpcReduction="20000"/>
          </a:bodyPr>
          <a:lstStyle/>
          <a:p>
            <a:r>
              <a:rPr lang="de-DE" dirty="0" smtClean="0"/>
              <a:t>BGH</a:t>
            </a:r>
            <a:r>
              <a:rPr lang="de-DE" dirty="0"/>
              <a:t>, </a:t>
            </a:r>
            <a:r>
              <a:rPr lang="de-DE" dirty="0" smtClean="0"/>
              <a:t>v. 27.6.2019 </a:t>
            </a:r>
            <a:r>
              <a:rPr lang="de-DE" dirty="0"/>
              <a:t>– IX ZR 167/18, BGHZ 222, </a:t>
            </a:r>
            <a:r>
              <a:rPr lang="de-DE" dirty="0" smtClean="0"/>
              <a:t>283 = ZIP 2019, 1577</a:t>
            </a:r>
          </a:p>
          <a:p>
            <a:r>
              <a:rPr lang="de-DE" dirty="0"/>
              <a:t>Sachverhalt: Schuldnerin (AG) war als Maklerin von Finanzprodukten tätig. Alleinige Aktionärin war die F. KGaA. Sie schlossen eine Rahmenvereinbarung, nach der die F. der </a:t>
            </a:r>
            <a:r>
              <a:rPr lang="de-DE" dirty="0" smtClean="0"/>
              <a:t>Schuldnerin </a:t>
            </a:r>
            <a:r>
              <a:rPr lang="de-DE" dirty="0"/>
              <a:t>Darlehen zur Verfügung stellen sollten. </a:t>
            </a:r>
          </a:p>
          <a:p>
            <a:r>
              <a:rPr lang="de-DE" dirty="0"/>
              <a:t>Tatsächlich überwies die F. mehrmals täglich sechs- und teilweise siebenstellige Beträge an die Schuldnerin als "Darlehen". Die Schuldnerin überwies </a:t>
            </a:r>
            <a:r>
              <a:rPr lang="de-DE" dirty="0" smtClean="0"/>
              <a:t>entsprechende Beträge ebenfalls </a:t>
            </a:r>
            <a:r>
              <a:rPr lang="de-DE" dirty="0"/>
              <a:t>mehrmals täglich </a:t>
            </a:r>
            <a:r>
              <a:rPr lang="de-DE" dirty="0" smtClean="0"/>
              <a:t>jeweils nebst </a:t>
            </a:r>
            <a:r>
              <a:rPr lang="de-DE" dirty="0"/>
              <a:t>einem Zinsbetrag an die F. zurück. Zwischen dem 20.9.2012 und dem 10.10.2013 erhielt die Schuldnerin so insgesamt 610 Zahlungen der F. über einen Gesamtbetrag von rund 356 Mio. €. Die Schuldnerin zahlte diese Gelder an die </a:t>
            </a:r>
            <a:r>
              <a:rPr lang="de-DE" dirty="0" smtClean="0"/>
              <a:t>F. </a:t>
            </a:r>
            <a:r>
              <a:rPr lang="de-DE" dirty="0"/>
              <a:t>mit ebenfalls 610 Überweisungen im Zeitraum </a:t>
            </a:r>
            <a:r>
              <a:rPr lang="de-DE" dirty="0" smtClean="0"/>
              <a:t>zwischen </a:t>
            </a:r>
            <a:r>
              <a:rPr lang="de-DE" dirty="0"/>
              <a:t>dem 19.11.2012 und 18.11.2013 zuzüglich Zinsen in Höhe von rund 3,1 Mio. € zurück</a:t>
            </a:r>
            <a:r>
              <a:rPr lang="de-DE" dirty="0" smtClean="0"/>
              <a:t>.</a:t>
            </a:r>
            <a:r>
              <a:rPr lang="de-DE" dirty="0"/>
              <a:t> </a:t>
            </a:r>
          </a:p>
          <a:p>
            <a:r>
              <a:rPr lang="de-DE" dirty="0"/>
              <a:t>Am 19.11.2013 stellte Schuldnerin Insolvenzantrag; Klägerin (</a:t>
            </a:r>
            <a:r>
              <a:rPr lang="de-DE" dirty="0" err="1"/>
              <a:t>InsVerw</a:t>
            </a:r>
            <a:r>
              <a:rPr lang="de-DE" dirty="0"/>
              <a:t>) meint, die Rückzahlung der 610 Zahlungen nebst der gezahlten Zinsen sei anfechtbar. Sie meldete daher eine entsprechende Insolvenzforderung zur Tabelle an. Der Beklagte (</a:t>
            </a:r>
            <a:r>
              <a:rPr lang="de-DE" dirty="0" err="1"/>
              <a:t>InsVerw</a:t>
            </a:r>
            <a:r>
              <a:rPr lang="de-DE" dirty="0"/>
              <a:t> der F</a:t>
            </a:r>
            <a:r>
              <a:rPr lang="de-DE" dirty="0" smtClean="0"/>
              <a:t>. KGaA</a:t>
            </a:r>
            <a:r>
              <a:rPr lang="de-DE" dirty="0"/>
              <a:t>) widersprach dieser Forderungsanmeldung</a:t>
            </a:r>
            <a:r>
              <a:rPr lang="de-DE" dirty="0" smtClean="0"/>
              <a: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40</a:t>
            </a:fld>
            <a:endParaRPr lang="de-DE"/>
          </a:p>
        </p:txBody>
      </p:sp>
    </p:spTree>
    <p:extLst>
      <p:ext uri="{BB962C8B-B14F-4D97-AF65-F5344CB8AC3E}">
        <p14:creationId xmlns:p14="http://schemas.microsoft.com/office/powerpoint/2010/main" val="3327345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Grund und Umfang des Anspruchs</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41</a:t>
            </a:fld>
            <a:endParaRPr lang="de-DE"/>
          </a:p>
        </p:txBody>
      </p:sp>
      <p:sp>
        <p:nvSpPr>
          <p:cNvPr id="4" name="Inhaltsplatzhalter 3"/>
          <p:cNvSpPr>
            <a:spLocks noGrp="1"/>
          </p:cNvSpPr>
          <p:nvPr>
            <p:ph sz="quarter" idx="1"/>
          </p:nvPr>
        </p:nvSpPr>
        <p:spPr>
          <a:xfrm>
            <a:off x="467544" y="1600200"/>
            <a:ext cx="8424936" cy="4997152"/>
          </a:xfrm>
        </p:spPr>
        <p:txBody>
          <a:bodyPr>
            <a:normAutofit fontScale="55000" lnSpcReduction="20000"/>
          </a:bodyPr>
          <a:lstStyle/>
          <a:p>
            <a:r>
              <a:rPr lang="de-DE" dirty="0" smtClean="0"/>
              <a:t>Wann liegt eine einem Darlehen gleichstehende Leistung im Sinne des § 135 Abs. 1 InsO vor?</a:t>
            </a:r>
          </a:p>
          <a:p>
            <a:pPr lvl="1"/>
            <a:r>
              <a:rPr lang="de-DE" dirty="0" smtClean="0"/>
              <a:t>§ 39 Abs. 1 Nr. 5 Fall 2 InsO: „wirtschaftlich einem Darlehen gleichstehende Forderung“</a:t>
            </a:r>
          </a:p>
          <a:p>
            <a:pPr lvl="1"/>
            <a:r>
              <a:rPr lang="de-DE" dirty="0" smtClean="0"/>
              <a:t>Erforderlich sind Finanzierungsfunktion wie Darlehen =&gt; Kapitalwert wird auf Zeit zur Nutzung überlassen. </a:t>
            </a:r>
          </a:p>
          <a:p>
            <a:pPr lvl="1"/>
            <a:r>
              <a:rPr lang="de-DE" dirty="0" smtClean="0"/>
              <a:t>Rechtsgrund der Forderung des Gesellschafters?</a:t>
            </a:r>
          </a:p>
          <a:p>
            <a:pPr lvl="1"/>
            <a:r>
              <a:rPr lang="de-DE" dirty="0" smtClean="0"/>
              <a:t>Jede </a:t>
            </a:r>
            <a:r>
              <a:rPr lang="de-DE" dirty="0"/>
              <a:t>Forderung eines Gesellschafters auf Rückzahlung eines vom Gesellschafter aus seinem Vermögen der Gesellschaft zur Verfügung gestellten Geldbetrags ist darlehensgleich, sofern ein solcher Rückzahlungsanspruch durchgängig seit der Überlassung des Geldes bestand und sich Gesellschafter und Gesellschaft von vornherein einig waren, dass die Gesellschaft das Geld zurückzuzahlen habe. </a:t>
            </a:r>
          </a:p>
          <a:p>
            <a:r>
              <a:rPr lang="de-DE" dirty="0" smtClean="0"/>
              <a:t>Umfang der darlehensgleichen Forderung?</a:t>
            </a:r>
          </a:p>
          <a:p>
            <a:pPr lvl="1"/>
            <a:r>
              <a:rPr lang="de-DE" dirty="0" smtClean="0"/>
              <a:t>Grundsätzlich kommt es darauf an, in welcher Höhe der Gesellschafter „Kapital“ zur Verfügung stellt. </a:t>
            </a:r>
          </a:p>
          <a:p>
            <a:pPr lvl="1"/>
            <a:r>
              <a:rPr lang="de-DE" dirty="0" smtClean="0"/>
              <a:t>Aber nicht schematisch anzusehen: Nehmen </a:t>
            </a:r>
            <a:r>
              <a:rPr lang="de-DE" dirty="0"/>
              <a:t>Gesellschafter und Gesellschaft taggleiche Hin- und </a:t>
            </a:r>
            <a:r>
              <a:rPr lang="de-DE" dirty="0" err="1"/>
              <a:t>Herzahlungen</a:t>
            </a:r>
            <a:r>
              <a:rPr lang="de-DE" dirty="0"/>
              <a:t> im Rahmen des gleichen darlehensähnlichen Verhältnisses ohne wirksamen anderen Rechtsgrund vor, kommt eine darlehensgleiche Forderung nur in Höhe des Saldos in Betracht. </a:t>
            </a:r>
          </a:p>
          <a:p>
            <a:r>
              <a:rPr lang="de-DE" dirty="0" smtClean="0"/>
              <a:t>Erfasst § 135 InsO auch Zinszahlungen auf das Darlehen?</a:t>
            </a:r>
          </a:p>
          <a:p>
            <a:pPr lvl="1"/>
            <a:r>
              <a:rPr lang="de-DE" dirty="0" smtClean="0"/>
              <a:t>Grund des Nachrangs ist die Finanzierungfunktion. </a:t>
            </a:r>
          </a:p>
          <a:p>
            <a:pPr lvl="1"/>
            <a:r>
              <a:rPr lang="de-DE" dirty="0" smtClean="0"/>
              <a:t>Keine Gleichbehandlung von Darlehenskapital und Zins gerechtfertigt.</a:t>
            </a:r>
          </a:p>
          <a:p>
            <a:pPr lvl="1"/>
            <a:r>
              <a:rPr lang="de-DE" dirty="0" smtClean="0"/>
              <a:t>Vertragliche </a:t>
            </a:r>
            <a:r>
              <a:rPr lang="de-DE" dirty="0"/>
              <a:t>Ansprüche eines Gesellschafters auf marktübliche Zinsen für das von ihm gewährte Gesellschafterdarlehen stellen keine einem Gesellschafterdarlehen gleichgestellte Forderung dar, sofern sie nicht erst zu außerhalb jeder verkehrsüblichen Handhabung liegenden Zinsterminen gezahlt werden. </a:t>
            </a:r>
          </a:p>
        </p:txBody>
      </p:sp>
    </p:spTree>
    <p:extLst>
      <p:ext uri="{BB962C8B-B14F-4D97-AF65-F5344CB8AC3E}">
        <p14:creationId xmlns:p14="http://schemas.microsoft.com/office/powerpoint/2010/main" val="3256231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(faktische) Stundung</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42</a:t>
            </a:fld>
            <a:endParaRPr lang="de-DE"/>
          </a:p>
        </p:txBody>
      </p:sp>
      <p:sp>
        <p:nvSpPr>
          <p:cNvPr id="4" name="Inhaltsplatzhalter 3"/>
          <p:cNvSpPr>
            <a:spLocks noGrp="1"/>
          </p:cNvSpPr>
          <p:nvPr>
            <p:ph sz="quarter" idx="1"/>
          </p:nvPr>
        </p:nvSpPr>
        <p:spPr>
          <a:xfrm>
            <a:off x="612648" y="1600200"/>
            <a:ext cx="8153400" cy="4853136"/>
          </a:xfrm>
        </p:spPr>
        <p:txBody>
          <a:bodyPr>
            <a:normAutofit fontScale="55000" lnSpcReduction="20000"/>
          </a:bodyPr>
          <a:lstStyle/>
          <a:p>
            <a:r>
              <a:rPr lang="de-DE" dirty="0"/>
              <a:t>BGH, v. 11.7.2019 – IX ZR 210/18, ZIP 2019, 1675</a:t>
            </a:r>
          </a:p>
          <a:p>
            <a:r>
              <a:rPr lang="de-DE" dirty="0" smtClean="0"/>
              <a:t>Sachverhalt: Bekl. erbrachte der </a:t>
            </a:r>
            <a:r>
              <a:rPr lang="de-DE" dirty="0" err="1" smtClean="0"/>
              <a:t>O.GmbH</a:t>
            </a:r>
            <a:r>
              <a:rPr lang="de-DE" dirty="0" smtClean="0"/>
              <a:t> (Schuldnerin) Ende 2018 Dienstleistungen. Alleinige Gesellschafterin der Schuldnerin und der Bekl. ist die K.SL. Schuldnerin bezahlt für die Dienstleistungen am 1.7.2019 an Bekl. 31.135,60 €. Nach Eigenantrag vom 30.12.2019 Insolvenzverfahren eröffnet. </a:t>
            </a:r>
          </a:p>
          <a:p>
            <a:r>
              <a:rPr lang="de-DE" dirty="0" smtClean="0"/>
              <a:t>Kl. (</a:t>
            </a:r>
            <a:r>
              <a:rPr lang="de-DE" dirty="0" err="1" smtClean="0"/>
              <a:t>Ins.Verw</a:t>
            </a:r>
            <a:r>
              <a:rPr lang="de-DE" dirty="0" smtClean="0"/>
              <a:t>.) verlangt von Bekl. Rückzahlung der 31.135,60 € im Wege der Anfechtung. </a:t>
            </a:r>
            <a:r>
              <a:rPr lang="de-DE" dirty="0" err="1" smtClean="0"/>
              <a:t>Ber.Ger</a:t>
            </a:r>
            <a:r>
              <a:rPr lang="de-DE" dirty="0" smtClean="0"/>
              <a:t>. weist die Klage ab.</a:t>
            </a:r>
          </a:p>
          <a:p>
            <a:r>
              <a:rPr lang="de-DE" dirty="0" smtClean="0"/>
              <a:t>Lösung des BGH:</a:t>
            </a:r>
          </a:p>
          <a:p>
            <a:pPr lvl="1"/>
            <a:r>
              <a:rPr lang="de-DE" dirty="0" smtClean="0"/>
              <a:t>Bekl. tauglicher Anfechtungsgegner, weil persönlich einem Gesellschafter gleichgestellt. Es besteht über die K.SL eine ausreichende horizontale Verbindung zwischen Bekl. und Schuldnerin.</a:t>
            </a:r>
          </a:p>
          <a:p>
            <a:pPr lvl="1"/>
            <a:r>
              <a:rPr lang="de-DE" dirty="0" smtClean="0"/>
              <a:t>Steht die Forderung Bekl. sachlich einem Darlehen gleich?</a:t>
            </a:r>
          </a:p>
          <a:p>
            <a:pPr lvl="2"/>
            <a:r>
              <a:rPr lang="de-DE" dirty="0" smtClean="0"/>
              <a:t>Entstehungsgrund für die Forderung ist unerheblich.</a:t>
            </a:r>
          </a:p>
          <a:p>
            <a:pPr lvl="2"/>
            <a:r>
              <a:rPr lang="de-DE" dirty="0" smtClean="0"/>
              <a:t>Entscheidend, ob die Forderung der </a:t>
            </a:r>
            <a:r>
              <a:rPr lang="de-DE" dirty="0"/>
              <a:t>Gesellschaft rechtlich oder rein faktisch gestundet werden, weil eine Stundung bei wirtschaftlicher Betrachtung eine Darlehensgewährung bewirkt.</a:t>
            </a:r>
          </a:p>
          <a:p>
            <a:pPr lvl="2"/>
            <a:r>
              <a:rPr lang="de-DE" dirty="0" smtClean="0"/>
              <a:t>Bei bargeschäftlichem Leistungsaustausch scheidet eine Gleichstellung stets aus. </a:t>
            </a:r>
          </a:p>
          <a:p>
            <a:pPr lvl="2"/>
            <a:r>
              <a:rPr lang="de-DE" dirty="0" smtClean="0"/>
              <a:t>Ohne bargeschäftlichen Leistungsaustausch entscheidend, ob der zeitliche Abstand der Gegenleistung den im Geschäftsleben (insb. bei Fälligkeitsabreden) üblichen Rahmen übersteigt. Dies ist jedenfalls ab 3 Monaten der Fall.</a:t>
            </a:r>
          </a:p>
          <a:p>
            <a:pPr lvl="1"/>
            <a:r>
              <a:rPr lang="de-DE" dirty="0" smtClean="0"/>
              <a:t>Wird </a:t>
            </a:r>
            <a:r>
              <a:rPr lang="de-DE" dirty="0"/>
              <a:t>die aus einem üblichen Austauschgeschäft herrührende Forderung eines Gesellschafters über einen Zeitraum von mehr als drei Monaten rechtsgeschäftlich oder faktisch zugunsten seiner Gesellschaft gestundet, handelt es sich grundsätzlich um eine darlehensgleiche </a:t>
            </a:r>
            <a:r>
              <a:rPr lang="de-DE" dirty="0" smtClean="0"/>
              <a:t>Forderung.</a:t>
            </a:r>
            <a:r>
              <a:rPr lang="de-DE" dirty="0"/>
              <a:t> </a:t>
            </a:r>
          </a:p>
        </p:txBody>
      </p:sp>
    </p:spTree>
    <p:extLst>
      <p:ext uri="{BB962C8B-B14F-4D97-AF65-F5344CB8AC3E}">
        <p14:creationId xmlns:p14="http://schemas.microsoft.com/office/powerpoint/2010/main" val="9684500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Betriebsrenten als </a:t>
            </a:r>
            <a:br>
              <a:rPr lang="de-DE" dirty="0" smtClean="0"/>
            </a:br>
            <a:r>
              <a:rPr lang="de-DE" dirty="0" smtClean="0"/>
              <a:t>darlehensgleiche Leistung?</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43</a:t>
            </a:fld>
            <a:endParaRPr lang="de-DE"/>
          </a:p>
        </p:txBody>
      </p:sp>
      <p:sp>
        <p:nvSpPr>
          <p:cNvPr id="4" name="Inhaltsplatzhalter 3"/>
          <p:cNvSpPr>
            <a:spLocks noGrp="1"/>
          </p:cNvSpPr>
          <p:nvPr>
            <p:ph sz="quarter" idx="1"/>
          </p:nvPr>
        </p:nvSpPr>
        <p:spPr>
          <a:xfrm>
            <a:off x="612648" y="1600200"/>
            <a:ext cx="8153400" cy="4925144"/>
          </a:xfrm>
        </p:spPr>
        <p:txBody>
          <a:bodyPr>
            <a:normAutofit fontScale="70000" lnSpcReduction="20000"/>
          </a:bodyPr>
          <a:lstStyle/>
          <a:p>
            <a:r>
              <a:rPr lang="de-DE" dirty="0" smtClean="0"/>
              <a:t>BGH</a:t>
            </a:r>
            <a:r>
              <a:rPr lang="de-DE" dirty="0"/>
              <a:t>, </a:t>
            </a:r>
            <a:r>
              <a:rPr lang="de-DE" dirty="0" smtClean="0"/>
              <a:t>v. 22.10.2020 </a:t>
            </a:r>
            <a:r>
              <a:rPr lang="de-DE" dirty="0"/>
              <a:t>– IX ZR </a:t>
            </a:r>
            <a:r>
              <a:rPr lang="de-DE" dirty="0" smtClean="0"/>
              <a:t>231/19, ZIP 2020, 2409</a:t>
            </a:r>
            <a:endParaRPr lang="de-DE" dirty="0"/>
          </a:p>
          <a:p>
            <a:r>
              <a:rPr lang="de-DE" dirty="0" smtClean="0"/>
              <a:t>Sachverhalt: Schuldnerin (GmbH) erteilt ihrem Geschäftsführer  1993 eine Versorgungszusage. GF zu 30% Gesellschafter. 2003 tritt GF in Ruhestand. 2015 Eröffnung des Insolvenzverfahrens über Vermögen Schuldnerin. Schuldnerin stellt Zahlungen ein. Kl. (</a:t>
            </a:r>
            <a:r>
              <a:rPr lang="de-DE" dirty="0" err="1" smtClean="0"/>
              <a:t>PSVaG</a:t>
            </a:r>
            <a:r>
              <a:rPr lang="de-DE" dirty="0" smtClean="0"/>
              <a:t>) meldet Forderung GF aus übergegangenem Recht zur Tabelle an, Bekl. (</a:t>
            </a:r>
            <a:r>
              <a:rPr lang="de-DE" dirty="0" err="1" smtClean="0"/>
              <a:t>InsVerw</a:t>
            </a:r>
            <a:r>
              <a:rPr lang="de-DE" dirty="0" smtClean="0"/>
              <a:t>) widerspricht und macht </a:t>
            </a:r>
            <a:r>
              <a:rPr lang="de-DE" dirty="0" err="1" smtClean="0"/>
              <a:t>Nachrang</a:t>
            </a:r>
            <a:r>
              <a:rPr lang="de-DE" dirty="0" smtClean="0"/>
              <a:t> geltend.</a:t>
            </a:r>
          </a:p>
          <a:p>
            <a:r>
              <a:rPr lang="de-DE" dirty="0" smtClean="0"/>
              <a:t>§ 39 Abs. 1 Nr. 5 InsO erfasst auch gleichgestellte Forderungen</a:t>
            </a:r>
          </a:p>
          <a:p>
            <a:pPr lvl="1"/>
            <a:r>
              <a:rPr lang="de-DE" dirty="0" smtClean="0"/>
              <a:t>Gilt auch für Geldforderungen aus Austauschgeschäften!</a:t>
            </a:r>
          </a:p>
          <a:p>
            <a:pPr lvl="1"/>
            <a:r>
              <a:rPr lang="de-DE" dirty="0" smtClean="0"/>
              <a:t>Finanzierungscharakter entscheidend</a:t>
            </a:r>
          </a:p>
          <a:p>
            <a:pPr lvl="1"/>
            <a:r>
              <a:rPr lang="de-DE" dirty="0" smtClean="0"/>
              <a:t>Abgrenzung nach Inhalt der Vereinbarung, Abwicklung des Leistungsaustausches und markt- und verkehrsüblichen Gestaltungen.</a:t>
            </a:r>
          </a:p>
          <a:p>
            <a:pPr lvl="1"/>
            <a:r>
              <a:rPr lang="de-DE" dirty="0" smtClean="0"/>
              <a:t>Siehe auch BGH</a:t>
            </a:r>
            <a:r>
              <a:rPr lang="de-DE" dirty="0"/>
              <a:t>, v. 11.7.2019 – IX ZR 210/18, ZIP 2019, 1675 ff</a:t>
            </a:r>
            <a:r>
              <a:rPr lang="de-DE" dirty="0" smtClean="0"/>
              <a:t>.</a:t>
            </a:r>
          </a:p>
          <a:p>
            <a:r>
              <a:rPr lang="de-DE" dirty="0" smtClean="0"/>
              <a:t>Ansprüche </a:t>
            </a:r>
            <a:r>
              <a:rPr lang="de-DE" dirty="0"/>
              <a:t>eines Gesellschafters auf Zahlung eines Altersruhegeldes aus einer betrieblichen Altersversorgung stellen keine Forderungen aus Rechtshandlungen dar, die einem Gesellschafterdarlehen wirtschaftlich entsprechen</a:t>
            </a:r>
            <a:r>
              <a:rPr lang="de-DE" dirty="0" smtClean="0"/>
              <a:t>.</a:t>
            </a:r>
            <a:endParaRPr lang="de-DE" dirty="0"/>
          </a:p>
        </p:txBody>
      </p:sp>
    </p:spTree>
    <p:extLst>
      <p:ext uri="{BB962C8B-B14F-4D97-AF65-F5344CB8AC3E}">
        <p14:creationId xmlns:p14="http://schemas.microsoft.com/office/powerpoint/2010/main" val="13354963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Guthaben auf Kapitalkonto</a:t>
            </a:r>
            <a:endParaRPr lang="de-DE" dirty="0"/>
          </a:p>
        </p:txBody>
      </p:sp>
      <p:sp>
        <p:nvSpPr>
          <p:cNvPr id="3" name="Inhaltsplatzhalter 2"/>
          <p:cNvSpPr>
            <a:spLocks noGrp="1"/>
          </p:cNvSpPr>
          <p:nvPr>
            <p:ph sz="quarter" idx="1"/>
          </p:nvPr>
        </p:nvSpPr>
        <p:spPr>
          <a:xfrm>
            <a:off x="301752" y="1527048"/>
            <a:ext cx="8503920" cy="4926288"/>
          </a:xfrm>
        </p:spPr>
        <p:txBody>
          <a:bodyPr>
            <a:normAutofit fontScale="85000" lnSpcReduction="20000"/>
          </a:bodyPr>
          <a:lstStyle/>
          <a:p>
            <a:r>
              <a:rPr lang="de-DE" dirty="0" smtClean="0"/>
              <a:t>BGH, v. 17.12.2020 – IX ZR 122/19, WM 2021, 79  </a:t>
            </a:r>
          </a:p>
          <a:p>
            <a:pPr lvl="1"/>
            <a:r>
              <a:rPr lang="de-DE" dirty="0" smtClean="0"/>
              <a:t>Der </a:t>
            </a:r>
            <a:r>
              <a:rPr lang="de-DE" dirty="0"/>
              <a:t>Fall (stark vereinfacht): Schuldnerin (</a:t>
            </a:r>
            <a:r>
              <a:rPr lang="de-DE" dirty="0" err="1"/>
              <a:t>GmbH&amp;Co</a:t>
            </a:r>
            <a:r>
              <a:rPr lang="de-DE" dirty="0"/>
              <a:t>. KG) führt für Gesellschafter drei Kapitalkonten und ein Privatkonto. Gesellschafter fassen am 28.4.2013 Gewinnverwendungsbeschluss für Jahresüberschuss 2012. Dieser wird auf Privatkonto gutgeschrieben. Beklagter entnimmt 2013 seinem Privatkonto 250.000 €. Kläger (IV) verlangt </a:t>
            </a:r>
            <a:r>
              <a:rPr lang="de-DE" dirty="0" smtClean="0"/>
              <a:t>Rückzahlung.</a:t>
            </a:r>
          </a:p>
          <a:p>
            <a:r>
              <a:rPr lang="de-DE" dirty="0" smtClean="0"/>
              <a:t>Rechtliche Lösung:</a:t>
            </a:r>
          </a:p>
          <a:p>
            <a:pPr lvl="1"/>
            <a:r>
              <a:rPr lang="de-DE" dirty="0"/>
              <a:t>Anfechtung nach § 135 Abs. 1 Nr. 2 InsO.</a:t>
            </a:r>
          </a:p>
          <a:p>
            <a:pPr lvl="1"/>
            <a:r>
              <a:rPr lang="de-DE" dirty="0"/>
              <a:t>Die Entnahme von Guthaben auf einem Kapitalkonto des Kommanditisten ist wie die Rückgewähr eines Gesellschafterdarlehens anfechtbar, wenn die Auslegung des Gesellschaftsvertrags ergibt, dass das Guthaben keine Beteiligung des Kommanditisten, sondern schuldrechtliche Forderungen ausweist.</a:t>
            </a:r>
          </a:p>
          <a:p>
            <a:pPr lvl="1"/>
            <a:r>
              <a:rPr lang="de-DE" dirty="0"/>
              <a:t>Offene Frage: Behandlung des stehengelassenen Gewinns </a:t>
            </a:r>
            <a:r>
              <a:rPr lang="de-DE" dirty="0" smtClean="0"/>
              <a:t>mit oder ohne Gewinnverwendungsbeschluss?</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44</a:t>
            </a:fld>
            <a:endParaRPr lang="de-DE"/>
          </a:p>
        </p:txBody>
      </p:sp>
    </p:spTree>
    <p:extLst>
      <p:ext uri="{BB962C8B-B14F-4D97-AF65-F5344CB8AC3E}">
        <p14:creationId xmlns:p14="http://schemas.microsoft.com/office/powerpoint/2010/main" val="17505801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Auszahlung aus Gewinnrücklage als darlehensgleiche Leistung?</a:t>
            </a:r>
            <a:endParaRPr lang="de-DE" dirty="0"/>
          </a:p>
        </p:txBody>
      </p:sp>
      <p:sp>
        <p:nvSpPr>
          <p:cNvPr id="3" name="Inhaltsplatzhalter 2"/>
          <p:cNvSpPr>
            <a:spLocks noGrp="1"/>
          </p:cNvSpPr>
          <p:nvPr>
            <p:ph sz="quarter" idx="1"/>
          </p:nvPr>
        </p:nvSpPr>
        <p:spPr>
          <a:xfrm>
            <a:off x="301752" y="1527048"/>
            <a:ext cx="8503920" cy="4926288"/>
          </a:xfrm>
        </p:spPr>
        <p:txBody>
          <a:bodyPr>
            <a:normAutofit fontScale="92500" lnSpcReduction="20000"/>
          </a:bodyPr>
          <a:lstStyle/>
          <a:p>
            <a:r>
              <a:rPr lang="de-DE" dirty="0" smtClean="0"/>
              <a:t>BGH, v. 22.7.2021 – IX ZR 195/20, WM 2021, 1704, </a:t>
            </a:r>
            <a:r>
              <a:rPr lang="de-DE" dirty="0" err="1" smtClean="0"/>
              <a:t>zVb</a:t>
            </a:r>
            <a:r>
              <a:rPr lang="de-DE" dirty="0" smtClean="0"/>
              <a:t> in BGHZ</a:t>
            </a:r>
          </a:p>
          <a:p>
            <a:pPr lvl="1"/>
            <a:r>
              <a:rPr lang="de-DE" dirty="0" smtClean="0"/>
              <a:t>Sachverhalt: Die Beklagte beschloss als alleinige Gesellschafterin der Schuldnerin (GmbH) am 28.9.2009, den im Geschäftsjahr 2008 erwirtschafteten Jahresüberschuss in Höhe von 246.178,14 € auf neue Rechnung vorzutragen. Mit weiterem Gesellschafterbeschluss vom 1.12.2009 beschloss die Beklagte, für das Geschäftsjahr 2008 einen Gewinn in Höhe von 200.000 € auszuschütten. Diese überwies die Schuldnerin am 9.12.2009 an die Beklagte. Der Kläger (</a:t>
            </a:r>
            <a:r>
              <a:rPr lang="de-DE" dirty="0" err="1" smtClean="0"/>
              <a:t>InsV</a:t>
            </a:r>
            <a:r>
              <a:rPr lang="de-DE" dirty="0" smtClean="0"/>
              <a:t>) ficht die Auszahlung an. </a:t>
            </a:r>
          </a:p>
          <a:p>
            <a:r>
              <a:rPr lang="de-DE" dirty="0" smtClean="0"/>
              <a:t>Rechtliche Fragen:</a:t>
            </a:r>
          </a:p>
          <a:p>
            <a:pPr lvl="1"/>
            <a:r>
              <a:rPr lang="de-DE" dirty="0" smtClean="0"/>
              <a:t>Wann besteht ein (nachrangiger) Anspruch bei Gewinnvortrag?</a:t>
            </a:r>
            <a:endParaRPr lang="de-DE" dirty="0"/>
          </a:p>
          <a:p>
            <a:pPr lvl="1"/>
            <a:r>
              <a:rPr lang="de-DE" dirty="0" smtClean="0"/>
              <a:t>Welche Bedeutung hat § 30 Abs. 1 GmbHG </a:t>
            </a:r>
            <a:r>
              <a:rPr lang="de-DE" dirty="0" err="1" smtClean="0"/>
              <a:t>nF</a:t>
            </a:r>
            <a:r>
              <a:rPr lang="de-DE" dirty="0" smtClean="0"/>
              <a:t>?</a:t>
            </a:r>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45</a:t>
            </a:fld>
            <a:endParaRPr lang="de-DE"/>
          </a:p>
        </p:txBody>
      </p:sp>
    </p:spTree>
    <p:extLst>
      <p:ext uri="{BB962C8B-B14F-4D97-AF65-F5344CB8AC3E}">
        <p14:creationId xmlns:p14="http://schemas.microsoft.com/office/powerpoint/2010/main" val="2573400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Gewinnrücklage – Lösung des BGH</a:t>
            </a:r>
            <a:endParaRPr lang="de-DE" dirty="0"/>
          </a:p>
        </p:txBody>
      </p:sp>
      <p:sp>
        <p:nvSpPr>
          <p:cNvPr id="3" name="Inhaltsplatzhalter 2"/>
          <p:cNvSpPr>
            <a:spLocks noGrp="1"/>
          </p:cNvSpPr>
          <p:nvPr>
            <p:ph sz="quarter" idx="1"/>
          </p:nvPr>
        </p:nvSpPr>
        <p:spPr>
          <a:xfrm>
            <a:off x="301752" y="1527048"/>
            <a:ext cx="8503920" cy="4926288"/>
          </a:xfrm>
        </p:spPr>
        <p:txBody>
          <a:bodyPr>
            <a:normAutofit fontScale="62500" lnSpcReduction="20000"/>
          </a:bodyPr>
          <a:lstStyle/>
          <a:p>
            <a:r>
              <a:rPr lang="de-DE" dirty="0" smtClean="0"/>
              <a:t>Rechtliche Lösung:</a:t>
            </a:r>
          </a:p>
          <a:p>
            <a:pPr lvl="1"/>
            <a:r>
              <a:rPr lang="de-DE" dirty="0" smtClean="0"/>
              <a:t>Gewinnvortrag als (vorübergehende) Überlassung von Kapital und (temporär) verschaffte Liquidität</a:t>
            </a:r>
            <a:endParaRPr lang="de-DE" dirty="0"/>
          </a:p>
          <a:p>
            <a:pPr lvl="1"/>
            <a:r>
              <a:rPr lang="de-DE" dirty="0" smtClean="0"/>
              <a:t>Wirtschaftliche Betrachtung: Alleingesellschafter entscheidet vollkommen frei.</a:t>
            </a:r>
          </a:p>
          <a:p>
            <a:pPr lvl="1"/>
            <a:r>
              <a:rPr lang="de-DE" dirty="0" smtClean="0"/>
              <a:t>Bei objektiver Betrachtung „Finanzierungsentscheidung“ Gesellschafter durch Gewinnverwendungsbeschluss (vgl. auch § 29 Abs. 1 GmbHG)</a:t>
            </a:r>
          </a:p>
          <a:p>
            <a:pPr lvl="1"/>
            <a:r>
              <a:rPr lang="de-DE" dirty="0" smtClean="0"/>
              <a:t>Anspruch besteht aufgrund des späteren Ausschüttungsbeschlusses</a:t>
            </a:r>
          </a:p>
          <a:p>
            <a:pPr lvl="1"/>
            <a:r>
              <a:rPr lang="de-DE" dirty="0" smtClean="0"/>
              <a:t>§§ 30, 31 GmbHG spielen nur eine Rolle, soweit sie bereits bei erstem Gewinnverwendungsbeschluss eine erzwungene Stundung begründen</a:t>
            </a:r>
          </a:p>
          <a:p>
            <a:r>
              <a:rPr lang="de-DE" dirty="0" smtClean="0"/>
              <a:t>Die </a:t>
            </a:r>
            <a:r>
              <a:rPr lang="de-DE" dirty="0"/>
              <a:t>Leitsätze:</a:t>
            </a:r>
          </a:p>
          <a:p>
            <a:pPr lvl="1"/>
            <a:r>
              <a:rPr lang="de-DE" dirty="0"/>
              <a:t>1. Beschließt der Alleingesellschafter einer GmbH, einen festgestellten Gewinn auf neue Rechnung vorzutragen, kann der aus einem später gefassten, auf </a:t>
            </a:r>
            <a:r>
              <a:rPr lang="de-DE" dirty="0" smtClean="0"/>
              <a:t>Ausschüttung </a:t>
            </a:r>
            <a:r>
              <a:rPr lang="de-DE" dirty="0"/>
              <a:t>des Gewinnvortrags gerichteten Gewinnverwendungsbeschluss folgende Zahlungsanspruch eine wirtschaftlich einem Darlehen entsprechende Forderung darstellen.</a:t>
            </a:r>
          </a:p>
          <a:p>
            <a:pPr lvl="1"/>
            <a:r>
              <a:rPr lang="de-DE" dirty="0"/>
              <a:t>2. Eine Behandlung als wirtschaftlich einem Darlehen entsprechende Forderung scheidet aus, wenn bereits zum Zeitpunkt des ersten, auf einen Vortrag des </a:t>
            </a:r>
            <a:r>
              <a:rPr lang="de-DE" dirty="0" smtClean="0"/>
              <a:t>Gewinns </a:t>
            </a:r>
            <a:r>
              <a:rPr lang="de-DE" dirty="0"/>
              <a:t>auf neue Rechnung gerichteten Gesellschafterbeschlusses eine </a:t>
            </a:r>
            <a:r>
              <a:rPr lang="de-DE" dirty="0" smtClean="0"/>
              <a:t>Gewinnausschüttung </a:t>
            </a:r>
            <a:r>
              <a:rPr lang="de-DE" dirty="0"/>
              <a:t>nicht vorgenommen werden durfte, weil und soweit die Auszahlung zu diesem Zeitpunkt eine Unterbilanz herbeigeführt oder vertieft hätte</a:t>
            </a:r>
            <a:r>
              <a:rPr lang="de-DE" dirty="0" smtClean="0"/>
              <a:t>.</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46</a:t>
            </a:fld>
            <a:endParaRPr lang="de-DE"/>
          </a:p>
        </p:txBody>
      </p:sp>
    </p:spTree>
    <p:extLst>
      <p:ext uri="{BB962C8B-B14F-4D97-AF65-F5344CB8AC3E}">
        <p14:creationId xmlns:p14="http://schemas.microsoft.com/office/powerpoint/2010/main" val="2019410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Anfechtung bei freigewordener Gesellschaftersicherheit</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47</a:t>
            </a:fld>
            <a:endParaRPr lang="de-DE"/>
          </a:p>
        </p:txBody>
      </p:sp>
      <p:sp>
        <p:nvSpPr>
          <p:cNvPr id="4" name="Inhaltsplatzhalter 3"/>
          <p:cNvSpPr>
            <a:spLocks noGrp="1"/>
          </p:cNvSpPr>
          <p:nvPr>
            <p:ph sz="quarter" idx="1"/>
          </p:nvPr>
        </p:nvSpPr>
        <p:spPr>
          <a:xfrm>
            <a:off x="612648" y="1600200"/>
            <a:ext cx="8153400" cy="4781128"/>
          </a:xfrm>
        </p:spPr>
        <p:txBody>
          <a:bodyPr>
            <a:normAutofit fontScale="55000" lnSpcReduction="20000"/>
          </a:bodyPr>
          <a:lstStyle/>
          <a:p>
            <a:r>
              <a:rPr lang="de-DE" dirty="0" smtClean="0"/>
              <a:t>BGH, v. 9.12.2021 - IX ZR 201/20, ZIP 2022, 229</a:t>
            </a:r>
          </a:p>
          <a:p>
            <a:r>
              <a:rPr lang="de-DE" dirty="0" smtClean="0"/>
              <a:t>Sachverhalt: Bekl. ist alleiniger Gesellschafter der P-GmbH (Schuldnerin). Die Bank gewährt der Schuldnerin ein Darlehen, das durch eine Globalzession der Schuldnerin und eine Bürgschaft des Beklagten besichert wird. Nach Insolvenzeröffnung wird das Darlehen der Bank durch die Verwertung der Forderungen aus der Globalzession zurückgeführt. Kl. (</a:t>
            </a:r>
            <a:r>
              <a:rPr lang="de-DE" dirty="0" err="1" smtClean="0"/>
              <a:t>InsV</a:t>
            </a:r>
            <a:r>
              <a:rPr lang="de-DE" dirty="0" smtClean="0"/>
              <a:t>) nimmt Bekl. nach § 135 Abs. 2 InsO in Anspruch. Bekl. beruft sich (</a:t>
            </a:r>
            <a:r>
              <a:rPr lang="de-DE" dirty="0" err="1" smtClean="0"/>
              <a:t>ua</a:t>
            </a:r>
            <a:r>
              <a:rPr lang="de-DE" dirty="0" smtClean="0"/>
              <a:t>) auf Verjährung der Bürgschaftsforderung und Verjährung des Anfechtungsanspruchs. </a:t>
            </a:r>
          </a:p>
          <a:p>
            <a:r>
              <a:rPr lang="de-DE" dirty="0" smtClean="0"/>
              <a:t>Leitsätze:</a:t>
            </a:r>
          </a:p>
          <a:p>
            <a:pPr lvl="1"/>
            <a:r>
              <a:rPr lang="de-DE" dirty="0" smtClean="0"/>
              <a:t>1</a:t>
            </a:r>
            <a:r>
              <a:rPr lang="de-DE" dirty="0"/>
              <a:t>. Hat der Gesellschafter für eine Forderung eines Dritten auf Rückgewähr eines Darlehens eine Sicherheit bestellt oder eine Bürgschaft übernommen, benachteiligt die Befriedigung des Dritten aus der Verwertung einer Gesellschaftssicherheit die Gläubiger auch dann, wenn der Dritte zum Zeitpunkt der Befriedigung seiner Forderung den Gesellschafter nicht mehr aus der Gesellschaftersicherheit hätte in Anspruch nehmen können. Dies gilt ebenso, wenn der Anspruch aus der Bürgschaft bereits verjährt gewesen ist</a:t>
            </a:r>
            <a:r>
              <a:rPr lang="de-DE" dirty="0" smtClean="0"/>
              <a:t>.</a:t>
            </a:r>
          </a:p>
          <a:p>
            <a:pPr lvl="1"/>
            <a:r>
              <a:rPr lang="de-DE" dirty="0" smtClean="0"/>
              <a:t>2</a:t>
            </a:r>
            <a:r>
              <a:rPr lang="de-DE" dirty="0"/>
              <a:t>. Erhöht sich die Forderung des Dritten - etwa aufgrund laufender Zinsen - nach der Eröffnung des Insolvenzverfahrens und erhält der Dritte hierfür eine Befriedigung aus der Verwertung einer Gesellschaftssicherheit, umfasst der Anfechtungsanspruch gegen den Gesellschafter auch die erst nach Eröffnung des Insolvenzverfahrens entstandenen Ansprüche des Dritten, wenn sich sowohl die Gesellschaftssicherheit als auch die Gesellschaftersicherheit auf diese Ansprüche erstrecken</a:t>
            </a:r>
            <a:r>
              <a:rPr lang="de-DE" dirty="0" smtClean="0"/>
              <a:t>.</a:t>
            </a:r>
          </a:p>
          <a:p>
            <a:pPr lvl="1"/>
            <a:r>
              <a:rPr lang="de-DE" dirty="0" smtClean="0"/>
              <a:t>3</a:t>
            </a:r>
            <a:r>
              <a:rPr lang="de-DE" dirty="0"/>
              <a:t>. Verwertet der Insolvenzverwalter eine Gesellschaftssicherheit nach Eröffnung des Insolvenzverfahrens zugunsten einer Forderung eines Dritten auf Rückgewähr eines Darlehens, für die der Gesellschafter eine Sicherheit bestellt hat, beginnt die Verjährung des Anfechtungsanspruchs gegen den Gesellschafter frühestens mit der Befriedigung des Dritten</a:t>
            </a:r>
            <a:r>
              <a:rPr lang="de-DE" dirty="0" smtClean="0"/>
              <a:t>.</a:t>
            </a:r>
            <a:endParaRPr lang="de-DE" dirty="0"/>
          </a:p>
        </p:txBody>
      </p:sp>
    </p:spTree>
    <p:extLst>
      <p:ext uri="{BB962C8B-B14F-4D97-AF65-F5344CB8AC3E}">
        <p14:creationId xmlns:p14="http://schemas.microsoft.com/office/powerpoint/2010/main" val="14842044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idx="1"/>
          </p:nvPr>
        </p:nvSpPr>
        <p:spPr/>
        <p:txBody>
          <a:bodyPr>
            <a:normAutofit/>
          </a:bodyPr>
          <a:lstStyle/>
          <a:p>
            <a:r>
              <a:rPr lang="de-DE" dirty="0" smtClean="0"/>
              <a:t>Internationales Anfechtungsrecht</a:t>
            </a:r>
          </a:p>
        </p:txBody>
      </p:sp>
      <p:sp>
        <p:nvSpPr>
          <p:cNvPr id="4" name="Titel 3"/>
          <p:cNvSpPr>
            <a:spLocks noGrp="1"/>
          </p:cNvSpPr>
          <p:nvPr>
            <p:ph type="title"/>
          </p:nvPr>
        </p:nvSpPr>
        <p:spPr/>
        <p:txBody>
          <a:bodyPr>
            <a:normAutofit/>
          </a:bodyPr>
          <a:lstStyle/>
          <a:p>
            <a:r>
              <a:rPr lang="de-DE" dirty="0" smtClean="0"/>
              <a:t>Sonstiges</a:t>
            </a:r>
            <a:endParaRPr lang="de-DE" dirty="0"/>
          </a:p>
        </p:txBody>
      </p:sp>
    </p:spTree>
    <p:extLst>
      <p:ext uri="{BB962C8B-B14F-4D97-AF65-F5344CB8AC3E}">
        <p14:creationId xmlns:p14="http://schemas.microsoft.com/office/powerpoint/2010/main" val="34832514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Anwendbares Recht bei Drittzahlung</a:t>
            </a:r>
            <a:endParaRPr lang="de-DE" dirty="0"/>
          </a:p>
        </p:txBody>
      </p:sp>
      <p:sp>
        <p:nvSpPr>
          <p:cNvPr id="3" name="Inhaltsplatzhalter 2"/>
          <p:cNvSpPr>
            <a:spLocks noGrp="1"/>
          </p:cNvSpPr>
          <p:nvPr>
            <p:ph sz="quarter" idx="1"/>
          </p:nvPr>
        </p:nvSpPr>
        <p:spPr>
          <a:xfrm>
            <a:off x="301752" y="1527048"/>
            <a:ext cx="8503920" cy="4926288"/>
          </a:xfrm>
        </p:spPr>
        <p:txBody>
          <a:bodyPr>
            <a:normAutofit fontScale="77500" lnSpcReduction="20000"/>
          </a:bodyPr>
          <a:lstStyle/>
          <a:p>
            <a:r>
              <a:rPr lang="de-DE" dirty="0" smtClean="0"/>
              <a:t>EuGH, v. 22.4.2021 – C-73/20, </a:t>
            </a:r>
            <a:r>
              <a:rPr lang="de-DE" dirty="0" err="1" smtClean="0"/>
              <a:t>EuZW</a:t>
            </a:r>
            <a:r>
              <a:rPr lang="de-DE" dirty="0" smtClean="0"/>
              <a:t> 2021, 509</a:t>
            </a:r>
          </a:p>
          <a:p>
            <a:pPr lvl="1"/>
            <a:r>
              <a:rPr lang="de-DE" dirty="0" smtClean="0"/>
              <a:t>Sachverhalt: T-GmbH schuldet der in den Niederlanden ansässigen Beklagten eine Vergütung von 8.259,30 €. Die Schuldnerin zahlt diesen Betrag am 9.11.2010 „</a:t>
            </a:r>
            <a:r>
              <a:rPr lang="de-DE" dirty="0" err="1" smtClean="0"/>
              <a:t>auftrags</a:t>
            </a:r>
            <a:r>
              <a:rPr lang="de-DE" dirty="0" smtClean="0"/>
              <a:t> T-GmbH“ an die Bekl. Nach Eröffnung des Insolvenzverfahrens am 29.4.2011 verlangt Kläger Rückzahlung im Wege der Schenkungsanfechtung. </a:t>
            </a:r>
          </a:p>
          <a:p>
            <a:r>
              <a:rPr lang="de-DE" dirty="0" smtClean="0"/>
              <a:t>Kann sich Beklagte auf den Schutz des niederländischen Rechts berufen? Hierzu </a:t>
            </a:r>
            <a:r>
              <a:rPr lang="de-DE" dirty="0"/>
              <a:t>Vorlagebeschluss: BGH, v. 23.1.2020 – IX ZR 94/19, </a:t>
            </a:r>
            <a:r>
              <a:rPr lang="de-DE" dirty="0" smtClean="0"/>
              <a:t>ZIP </a:t>
            </a:r>
            <a:r>
              <a:rPr lang="de-DE" dirty="0"/>
              <a:t>2020, </a:t>
            </a:r>
            <a:r>
              <a:rPr lang="de-DE" dirty="0" smtClean="0"/>
              <a:t>426</a:t>
            </a:r>
          </a:p>
          <a:p>
            <a:r>
              <a:rPr lang="de-DE" dirty="0" smtClean="0"/>
              <a:t>Rechtliche Lösung:</a:t>
            </a:r>
          </a:p>
          <a:p>
            <a:pPr lvl="1"/>
            <a:r>
              <a:rPr lang="de-DE" dirty="0" smtClean="0"/>
              <a:t>Anwendbares Recht? Art. 4 Abs. 2 Satz 2 </a:t>
            </a:r>
            <a:r>
              <a:rPr lang="de-DE" dirty="0" err="1" smtClean="0"/>
              <a:t>lit</a:t>
            </a:r>
            <a:r>
              <a:rPr lang="de-DE" dirty="0" smtClean="0"/>
              <a:t>. m </a:t>
            </a:r>
            <a:r>
              <a:rPr lang="de-DE" dirty="0" err="1" smtClean="0"/>
              <a:t>EuInsVO</a:t>
            </a:r>
            <a:r>
              <a:rPr lang="de-DE" dirty="0" smtClean="0"/>
              <a:t> </a:t>
            </a:r>
            <a:r>
              <a:rPr lang="de-DE" dirty="0" err="1" smtClean="0"/>
              <a:t>aF</a:t>
            </a:r>
            <a:r>
              <a:rPr lang="de-DE" dirty="0" smtClean="0"/>
              <a:t>.</a:t>
            </a:r>
            <a:endParaRPr lang="de-DE" dirty="0"/>
          </a:p>
          <a:p>
            <a:pPr lvl="1"/>
            <a:r>
              <a:rPr lang="de-DE" dirty="0" smtClean="0"/>
              <a:t>Gilt auch für die Verjährung.</a:t>
            </a:r>
          </a:p>
          <a:p>
            <a:pPr lvl="1"/>
            <a:r>
              <a:rPr lang="de-DE" dirty="0" smtClean="0"/>
              <a:t>Art. 13 </a:t>
            </a:r>
            <a:r>
              <a:rPr lang="de-DE" dirty="0" err="1" smtClean="0"/>
              <a:t>EuInsVO</a:t>
            </a:r>
            <a:r>
              <a:rPr lang="de-DE" dirty="0" smtClean="0"/>
              <a:t> </a:t>
            </a:r>
            <a:r>
              <a:rPr lang="de-DE" dirty="0" err="1" smtClean="0"/>
              <a:t>aF</a:t>
            </a:r>
            <a:r>
              <a:rPr lang="de-DE" dirty="0" smtClean="0"/>
              <a:t> (jetzt Art. 16 </a:t>
            </a:r>
            <a:r>
              <a:rPr lang="de-DE" dirty="0" err="1" smtClean="0"/>
              <a:t>EuInsVO</a:t>
            </a:r>
            <a:r>
              <a:rPr lang="de-DE" dirty="0" smtClean="0"/>
              <a:t> </a:t>
            </a:r>
            <a:r>
              <a:rPr lang="de-DE" dirty="0" err="1" smtClean="0"/>
              <a:t>nF</a:t>
            </a:r>
            <a:r>
              <a:rPr lang="de-DE" dirty="0" smtClean="0"/>
              <a:t>)?</a:t>
            </a:r>
          </a:p>
          <a:p>
            <a:pPr lvl="1"/>
            <a:r>
              <a:rPr lang="de-DE" dirty="0" smtClean="0"/>
              <a:t>Erfüllung einer vertraglichen Forderung unterliegt dem Vertragsstatut =&gt; Vertragsstatut richtet sich nach Rom-I-VO, hier. Art. 12 Abs. 1.</a:t>
            </a:r>
          </a:p>
          <a:p>
            <a:r>
              <a:rPr lang="de-DE" dirty="0" smtClean="0"/>
              <a:t>Nachfolgend: BGH, v. 29.7.2021 – IX ZR 94/19, ZRI 2021, 761 </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49</a:t>
            </a:fld>
            <a:endParaRPr lang="de-DE"/>
          </a:p>
        </p:txBody>
      </p:sp>
    </p:spTree>
    <p:extLst>
      <p:ext uri="{BB962C8B-B14F-4D97-AF65-F5344CB8AC3E}">
        <p14:creationId xmlns:p14="http://schemas.microsoft.com/office/powerpoint/2010/main" val="2030302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Wirkungen einer Vormerkung</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5</a:t>
            </a:fld>
            <a:endParaRPr lang="de-DE"/>
          </a:p>
        </p:txBody>
      </p:sp>
      <p:sp>
        <p:nvSpPr>
          <p:cNvPr id="4" name="Inhaltsplatzhalter 3"/>
          <p:cNvSpPr>
            <a:spLocks noGrp="1"/>
          </p:cNvSpPr>
          <p:nvPr>
            <p:ph sz="quarter" idx="1"/>
          </p:nvPr>
        </p:nvSpPr>
        <p:spPr>
          <a:xfrm>
            <a:off x="612648" y="1600200"/>
            <a:ext cx="8351840" cy="4997152"/>
          </a:xfrm>
        </p:spPr>
        <p:txBody>
          <a:bodyPr>
            <a:normAutofit fontScale="85000" lnSpcReduction="20000"/>
          </a:bodyPr>
          <a:lstStyle/>
          <a:p>
            <a:r>
              <a:rPr lang="de-DE" dirty="0" smtClean="0"/>
              <a:t>BGH, v. 25.3.2021 – IX ZR 70/20, ZIP 2021, 967:</a:t>
            </a:r>
          </a:p>
          <a:p>
            <a:r>
              <a:rPr lang="de-DE" dirty="0" smtClean="0"/>
              <a:t>Der Fall (stark vereinfacht): Zugunsten der Widerbeklagten wird am 20.11.2012 eine vom Schuldner bewilligte Auflassungsvormerkung eingetragen. Widerbeklagte werden am 21.10.2015 als Eigentümer im Grundbuch eingetragen. Die Widerkläger erheben am 29.6.2018 Anfechtungsklage nach dem AnfG.</a:t>
            </a:r>
          </a:p>
          <a:p>
            <a:r>
              <a:rPr lang="de-DE" dirty="0" smtClean="0"/>
              <a:t>Anfechtungsfrist (für § 4 AnfG/§ 3 Abs. 2 AnfG) gewahrt?</a:t>
            </a:r>
          </a:p>
          <a:p>
            <a:r>
              <a:rPr lang="de-DE" dirty="0" smtClean="0"/>
              <a:t>Maßstab ist § 8 AnfG (entspricht § 140 InsO)</a:t>
            </a:r>
          </a:p>
          <a:p>
            <a:pPr lvl="1"/>
            <a:r>
              <a:rPr lang="de-DE" dirty="0" smtClean="0"/>
              <a:t>Vornahme einer Rechtshandlung in dem Zeitpunkt, in dem ihre Wirkungen eintreten (§ 8 Abs. 1 AnfG/§ 140 Abs. 1 InsO). </a:t>
            </a:r>
          </a:p>
          <a:p>
            <a:pPr lvl="1"/>
            <a:r>
              <a:rPr lang="de-DE" dirty="0" smtClean="0"/>
              <a:t>Vorverlagerung des maßgeblichen Zeitpunkts bei Registergeschäften nach § 8 Abs. 2 AnfG/§ 140 Abs. 2 InsO</a:t>
            </a:r>
          </a:p>
          <a:p>
            <a:pPr lvl="1"/>
            <a:r>
              <a:rPr lang="de-DE" dirty="0" smtClean="0"/>
              <a:t>Gemäß § 8 Abs. 2 Satz 2 AnfG/§ 140 Abs. 2 Satz 2 InsO genügt die Eintragung einer entsprechenden Vormerkung.</a:t>
            </a:r>
          </a:p>
        </p:txBody>
      </p:sp>
    </p:spTree>
    <p:extLst>
      <p:ext uri="{BB962C8B-B14F-4D97-AF65-F5344CB8AC3E}">
        <p14:creationId xmlns:p14="http://schemas.microsoft.com/office/powerpoint/2010/main" val="3251472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Lösung des BGH – IX ZR 70/20</a:t>
            </a:r>
            <a:endParaRPr lang="de-DE" dirty="0"/>
          </a:p>
        </p:txBody>
      </p:sp>
      <p:sp>
        <p:nvSpPr>
          <p:cNvPr id="3" name="Foliennummernplatzhalter 2"/>
          <p:cNvSpPr>
            <a:spLocks noGrp="1"/>
          </p:cNvSpPr>
          <p:nvPr>
            <p:ph type="sldNum" sz="quarter" idx="12"/>
          </p:nvPr>
        </p:nvSpPr>
        <p:spPr/>
        <p:txBody>
          <a:bodyPr>
            <a:normAutofit fontScale="85000" lnSpcReduction="20000"/>
          </a:bodyPr>
          <a:lstStyle/>
          <a:p>
            <a:fld id="{39B4A0FF-9ED4-48F6-9219-690E55A38736}" type="slidenum">
              <a:rPr lang="de-DE" smtClean="0"/>
              <a:pPr/>
              <a:t>6</a:t>
            </a:fld>
            <a:endParaRPr lang="de-DE"/>
          </a:p>
        </p:txBody>
      </p:sp>
      <p:sp>
        <p:nvSpPr>
          <p:cNvPr id="4" name="Inhaltsplatzhalter 3"/>
          <p:cNvSpPr>
            <a:spLocks noGrp="1"/>
          </p:cNvSpPr>
          <p:nvPr>
            <p:ph sz="quarter" idx="1"/>
          </p:nvPr>
        </p:nvSpPr>
        <p:spPr>
          <a:xfrm>
            <a:off x="612648" y="1600200"/>
            <a:ext cx="8153400" cy="4925144"/>
          </a:xfrm>
        </p:spPr>
        <p:txBody>
          <a:bodyPr>
            <a:normAutofit fontScale="85000" lnSpcReduction="20000"/>
          </a:bodyPr>
          <a:lstStyle/>
          <a:p>
            <a:r>
              <a:rPr lang="de-DE" dirty="0" smtClean="0"/>
              <a:t>Lösung des BGH:</a:t>
            </a:r>
          </a:p>
          <a:p>
            <a:pPr lvl="1"/>
            <a:r>
              <a:rPr lang="de-DE" dirty="0" smtClean="0"/>
              <a:t>Einschlägig ist § 8 Abs. 2 Satz 2 AnfG</a:t>
            </a:r>
          </a:p>
          <a:p>
            <a:pPr lvl="1"/>
            <a:r>
              <a:rPr lang="de-DE" dirty="0" smtClean="0"/>
              <a:t>Wg. Akzessorietät der Vormerkung muss ein gesicherter Anspruch bestehen. Hierzu genügt auch ein künftiger Anspruch. </a:t>
            </a:r>
          </a:p>
          <a:p>
            <a:pPr lvl="1"/>
            <a:r>
              <a:rPr lang="de-DE" dirty="0" smtClean="0"/>
              <a:t>Einschränkung bei Schenkungen nicht geboten.</a:t>
            </a:r>
          </a:p>
          <a:p>
            <a:pPr lvl="2"/>
            <a:r>
              <a:rPr lang="de-DE" dirty="0" smtClean="0"/>
              <a:t>Auslegung § 8 Abs. 2 Satz 2 AnfG (= § 140 Abs. 2 Satz 2 InsO)</a:t>
            </a:r>
          </a:p>
          <a:p>
            <a:pPr lvl="2"/>
            <a:r>
              <a:rPr lang="de-DE" dirty="0" smtClean="0"/>
              <a:t>Wertung des § 106 InsO</a:t>
            </a:r>
          </a:p>
          <a:p>
            <a:pPr lvl="2"/>
            <a:r>
              <a:rPr lang="de-DE" dirty="0" smtClean="0"/>
              <a:t>§ 39 Abs. 1 Nr. 4 InsO?</a:t>
            </a:r>
          </a:p>
          <a:p>
            <a:r>
              <a:rPr lang="de-DE" dirty="0" smtClean="0"/>
              <a:t>Leitsatz: Die </a:t>
            </a:r>
            <a:r>
              <a:rPr lang="de-DE" dirty="0"/>
              <a:t>Rechtshandlung gilt, sofern die übrigen Wirksamkeitsvoraussetzungen für die Eintragung der Vormerkung erfüllt sind, auch dann mit dem Zeitpunkt der Antragstellung als vorgenommen, wenn mit der Vormerkung lediglich ein künftiger, auf einem unentgeltlichen Grundgeschäft beruhender Auflassungsanspruch gesichert wird</a:t>
            </a:r>
            <a:r>
              <a:rPr lang="de-DE" dirty="0" smtClean="0"/>
              <a:t>.</a:t>
            </a:r>
            <a:endParaRPr lang="de-DE" dirty="0"/>
          </a:p>
        </p:txBody>
      </p:sp>
    </p:spTree>
    <p:extLst>
      <p:ext uri="{BB962C8B-B14F-4D97-AF65-F5344CB8AC3E}">
        <p14:creationId xmlns:p14="http://schemas.microsoft.com/office/powerpoint/2010/main" val="238950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2486000"/>
          </a:xfrm>
        </p:spPr>
        <p:txBody>
          <a:bodyPr>
            <a:normAutofit/>
          </a:bodyPr>
          <a:lstStyle/>
          <a:p>
            <a:r>
              <a:rPr lang="de-DE" u="sng" dirty="0" smtClean="0"/>
              <a:t>I. Grundsätze zur unentgeltlichen Leistung:</a:t>
            </a:r>
            <a:r>
              <a:rPr lang="de-DE" dirty="0" smtClean="0"/>
              <a:t> </a:t>
            </a:r>
          </a:p>
          <a:p>
            <a:r>
              <a:rPr lang="de-DE" dirty="0" smtClean="0"/>
              <a:t>1. Unentgeltlichkeit</a:t>
            </a:r>
          </a:p>
          <a:p>
            <a:r>
              <a:rPr lang="de-DE" dirty="0" smtClean="0"/>
              <a:t>2. Zeitpunkt der Unentgeltlichkeit</a:t>
            </a:r>
          </a:p>
          <a:p>
            <a:r>
              <a:rPr lang="de-DE" dirty="0" smtClean="0"/>
              <a:t>3. Leistung des Schuldners</a:t>
            </a:r>
            <a:endParaRPr lang="de-DE" dirty="0"/>
          </a:p>
        </p:txBody>
      </p:sp>
      <p:sp>
        <p:nvSpPr>
          <p:cNvPr id="2" name="Titel 1"/>
          <p:cNvSpPr>
            <a:spLocks noGrp="1"/>
          </p:cNvSpPr>
          <p:nvPr>
            <p:ph type="title"/>
          </p:nvPr>
        </p:nvSpPr>
        <p:spPr/>
        <p:txBody>
          <a:bodyPr>
            <a:normAutofit fontScale="90000"/>
          </a:bodyPr>
          <a:lstStyle/>
          <a:p>
            <a:r>
              <a:rPr lang="de-DE" dirty="0" smtClean="0"/>
              <a:t>§ 134 InsO – 2-Personen-Verhältnis</a:t>
            </a:r>
            <a:endParaRPr lang="de-DE" dirty="0"/>
          </a:p>
        </p:txBody>
      </p:sp>
    </p:spTree>
    <p:extLst>
      <p:ext uri="{BB962C8B-B14F-4D97-AF65-F5344CB8AC3E}">
        <p14:creationId xmlns:p14="http://schemas.microsoft.com/office/powerpoint/2010/main" val="2789131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smtClean="0"/>
              <a:t>1. (</a:t>
            </a:r>
            <a:r>
              <a:rPr lang="de-DE" dirty="0" err="1" smtClean="0"/>
              <a:t>Un</a:t>
            </a:r>
            <a:r>
              <a:rPr lang="de-DE" dirty="0" smtClean="0"/>
              <a:t>-)Entgeltliche Leistung</a:t>
            </a:r>
            <a:endParaRPr lang="de-DE" dirty="0"/>
          </a:p>
        </p:txBody>
      </p:sp>
      <p:sp>
        <p:nvSpPr>
          <p:cNvPr id="3" name="Inhaltsplatzhalter 2"/>
          <p:cNvSpPr>
            <a:spLocks noGrp="1"/>
          </p:cNvSpPr>
          <p:nvPr>
            <p:ph sz="quarter" idx="1"/>
          </p:nvPr>
        </p:nvSpPr>
        <p:spPr>
          <a:xfrm>
            <a:off x="612648" y="1600200"/>
            <a:ext cx="8279832" cy="4853136"/>
          </a:xfrm>
        </p:spPr>
        <p:txBody>
          <a:bodyPr>
            <a:normAutofit fontScale="70000" lnSpcReduction="20000"/>
          </a:bodyPr>
          <a:lstStyle/>
          <a:p>
            <a:r>
              <a:rPr lang="de-DE" dirty="0" smtClean="0"/>
              <a:t>Unentgeltlich </a:t>
            </a:r>
            <a:r>
              <a:rPr lang="de-DE" dirty="0"/>
              <a:t>ist im Zwei-Personen-Verhältnis eine Leistung, wenn ein Vermögenswert des </a:t>
            </a:r>
            <a:r>
              <a:rPr lang="de-DE" dirty="0" smtClean="0"/>
              <a:t>Schuldners (Verfügenden) </a:t>
            </a:r>
            <a:r>
              <a:rPr lang="de-DE" dirty="0"/>
              <a:t>zugunsten einer anderen Person aufgegeben wird, ohne dass dem </a:t>
            </a:r>
            <a:r>
              <a:rPr lang="de-DE" dirty="0" smtClean="0"/>
              <a:t>verfügenden Schuldner ein </a:t>
            </a:r>
            <a:r>
              <a:rPr lang="de-DE" dirty="0"/>
              <a:t>entsprechender Vermögenswert vereinbarungsgemäß zufließen soll.</a:t>
            </a:r>
          </a:p>
          <a:p>
            <a:r>
              <a:rPr lang="de-DE" dirty="0" smtClean="0"/>
              <a:t>Grundlegend </a:t>
            </a:r>
            <a:r>
              <a:rPr lang="de-DE" dirty="0"/>
              <a:t>hierzu: BGH, v. 15.9.2016 – IX ZR 250/15, WM 2016, 2312; BGH, v. 20.4.2017 – IX ZR 252/16, BGHZ 214, </a:t>
            </a:r>
            <a:r>
              <a:rPr lang="de-DE" dirty="0" smtClean="0"/>
              <a:t>350</a:t>
            </a:r>
            <a:r>
              <a:rPr lang="de-DE" dirty="0"/>
              <a:t> </a:t>
            </a:r>
            <a:endParaRPr lang="de-DE" dirty="0" smtClean="0"/>
          </a:p>
          <a:p>
            <a:pPr lvl="1"/>
            <a:r>
              <a:rPr lang="de-DE" dirty="0" smtClean="0"/>
              <a:t>In erster Linie ist die objektive Wertrelation entscheidend: Soll der </a:t>
            </a:r>
            <a:r>
              <a:rPr lang="de-DE" dirty="0"/>
              <a:t>Schuldner </a:t>
            </a:r>
            <a:r>
              <a:rPr lang="de-DE" dirty="0" smtClean="0"/>
              <a:t>eine den </a:t>
            </a:r>
            <a:r>
              <a:rPr lang="de-DE" dirty="0"/>
              <a:t>von ihm aufgegebenen Vermögenswert ausgleichende Gegenleistung </a:t>
            </a:r>
            <a:r>
              <a:rPr lang="de-DE" dirty="0" smtClean="0"/>
              <a:t>erhalten </a:t>
            </a:r>
            <a:r>
              <a:rPr lang="de-DE" dirty="0"/>
              <a:t>oder </a:t>
            </a:r>
            <a:r>
              <a:rPr lang="de-DE" dirty="0" smtClean="0"/>
              <a:t>nicht?</a:t>
            </a:r>
            <a:endParaRPr lang="de-DE" dirty="0"/>
          </a:p>
          <a:p>
            <a:pPr lvl="1"/>
            <a:r>
              <a:rPr lang="de-DE" dirty="0"/>
              <a:t>Eine vertragliche Vereinbarung ist nicht erforderlich; es genügt, wenn der Schuldner im Hinblick auf seine Leistung einen ausgleichenden Gegenanspruch aus § 812 Abs. 1 BGB hat</a:t>
            </a:r>
            <a:r>
              <a:rPr lang="de-DE" dirty="0" smtClean="0"/>
              <a:t>.</a:t>
            </a:r>
          </a:p>
          <a:p>
            <a:pPr lvl="1"/>
            <a:r>
              <a:rPr lang="de-DE" dirty="0"/>
              <a:t>Bei Erfüllungsleistungen ist das Grundgeschäft maßgeblich, BGH, v. 27.6.2019 - IX ZR 167/18, BGHZ 222, 283 </a:t>
            </a:r>
            <a:r>
              <a:rPr lang="de-DE" dirty="0" err="1"/>
              <a:t>Rn</a:t>
            </a:r>
            <a:r>
              <a:rPr lang="de-DE" dirty="0"/>
              <a:t>. 84</a:t>
            </a:r>
          </a:p>
          <a:p>
            <a:r>
              <a:rPr lang="de-DE" dirty="0" smtClean="0"/>
              <a:t>Grund: Mindert der Schuldner sein Vermögen durch Zuwendungen, ohne dass der Empfänger hierzu eine ausgleichende Leistung aufzuwenden hat, gefährdet dies den zukünftigen Gläubigerzugriff weit stärker als bei entgeltlichen Austauschgeschäften.</a:t>
            </a:r>
            <a:endParaRPr lang="de-DE" dirty="0"/>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8</a:t>
            </a:fld>
            <a:endParaRPr lang="de-DE"/>
          </a:p>
        </p:txBody>
      </p:sp>
    </p:spTree>
    <p:extLst>
      <p:ext uri="{BB962C8B-B14F-4D97-AF65-F5344CB8AC3E}">
        <p14:creationId xmlns:p14="http://schemas.microsoft.com/office/powerpoint/2010/main" val="1721960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smtClean="0"/>
              <a:t>2. Zeitpunkt für die Bestimmung </a:t>
            </a:r>
            <a:br>
              <a:rPr lang="de-DE" dirty="0" smtClean="0"/>
            </a:br>
            <a:r>
              <a:rPr lang="de-DE" dirty="0" smtClean="0"/>
              <a:t>der (</a:t>
            </a:r>
            <a:r>
              <a:rPr lang="de-DE" dirty="0" err="1" smtClean="0"/>
              <a:t>Un</a:t>
            </a:r>
            <a:r>
              <a:rPr lang="de-DE" dirty="0" smtClean="0"/>
              <a:t>-)Entgeltlichkeit</a:t>
            </a:r>
            <a:endParaRPr lang="de-DE" dirty="0"/>
          </a:p>
        </p:txBody>
      </p:sp>
      <p:sp>
        <p:nvSpPr>
          <p:cNvPr id="3" name="Inhaltsplatzhalter 2"/>
          <p:cNvSpPr>
            <a:spLocks noGrp="1"/>
          </p:cNvSpPr>
          <p:nvPr>
            <p:ph sz="quarter" idx="1"/>
          </p:nvPr>
        </p:nvSpPr>
        <p:spPr>
          <a:xfrm>
            <a:off x="467544" y="1600200"/>
            <a:ext cx="8496944" cy="4925144"/>
          </a:xfrm>
        </p:spPr>
        <p:txBody>
          <a:bodyPr>
            <a:normAutofit fontScale="70000" lnSpcReduction="20000"/>
          </a:bodyPr>
          <a:lstStyle/>
          <a:p>
            <a:r>
              <a:rPr lang="de-DE" dirty="0" smtClean="0"/>
              <a:t>Die </a:t>
            </a:r>
            <a:r>
              <a:rPr lang="de-DE" dirty="0"/>
              <a:t>Unentgeltlichkeit einer Leistung ist nach den rechtlichen und tatsächlichen Verhältnissen in dem Zeitpunkt zu beurteilen, in dem die </a:t>
            </a:r>
            <a:r>
              <a:rPr lang="de-DE" dirty="0" smtClean="0"/>
              <a:t>Leistung des Schuldners </a:t>
            </a:r>
            <a:r>
              <a:rPr lang="de-DE" dirty="0" err="1" smtClean="0"/>
              <a:t>iSd</a:t>
            </a:r>
            <a:r>
              <a:rPr lang="de-DE" dirty="0" smtClean="0"/>
              <a:t> § 140 InsO vorgenommen </a:t>
            </a:r>
            <a:r>
              <a:rPr lang="de-DE" dirty="0"/>
              <a:t>wurde. </a:t>
            </a:r>
          </a:p>
          <a:p>
            <a:r>
              <a:rPr lang="de-DE" dirty="0"/>
              <a:t>BGH, v. 6.12.2018 – IX ZR 143/17, BGHZ 220, </a:t>
            </a:r>
            <a:r>
              <a:rPr lang="de-DE" dirty="0" smtClean="0"/>
              <a:t>280:</a:t>
            </a:r>
            <a:endParaRPr lang="de-DE" dirty="0"/>
          </a:p>
          <a:p>
            <a:pPr lvl="1"/>
            <a:r>
              <a:rPr lang="de-DE" dirty="0"/>
              <a:t>bzgl. Rechts- und Anspruchslage: Bürgerlich-rechtliche Anfechtung hier ohne Rückwirkung!</a:t>
            </a:r>
          </a:p>
          <a:p>
            <a:pPr lvl="1"/>
            <a:r>
              <a:rPr lang="de-DE" dirty="0"/>
              <a:t>bzgl. Gegenleistung: </a:t>
            </a:r>
            <a:r>
              <a:rPr lang="de-DE" dirty="0" smtClean="0"/>
              <a:t>Spätere Veränderungen (etwa dass </a:t>
            </a:r>
            <a:r>
              <a:rPr lang="de-DE" dirty="0"/>
              <a:t>Vertragspartner später leistungsunfähig </a:t>
            </a:r>
            <a:r>
              <a:rPr lang="de-DE" dirty="0" smtClean="0"/>
              <a:t>wird) sind unerheblich.</a:t>
            </a:r>
          </a:p>
          <a:p>
            <a:r>
              <a:rPr lang="de-DE" dirty="0" smtClean="0"/>
              <a:t>BGH, v. 27.6.2019 - IX ZR 167/18, BGHZ 222, 283 </a:t>
            </a:r>
            <a:r>
              <a:rPr lang="de-DE" dirty="0" err="1" smtClean="0"/>
              <a:t>Rn</a:t>
            </a:r>
            <a:r>
              <a:rPr lang="de-DE" dirty="0" smtClean="0"/>
              <a:t>. 83 ff:</a:t>
            </a:r>
          </a:p>
          <a:p>
            <a:pPr lvl="1"/>
            <a:r>
              <a:rPr lang="de-DE" dirty="0" smtClean="0"/>
              <a:t>Bei Erfüllungsleistungen genügt es, wenn dem Schuldner nach dem Grundgeschäft eine Gegenleistung zufließen soll.</a:t>
            </a:r>
          </a:p>
          <a:p>
            <a:pPr lvl="1"/>
            <a:r>
              <a:rPr lang="de-DE" dirty="0" smtClean="0"/>
              <a:t>Leistet der Schuldner, obwohl ihm zum Zeitpunkt der Leistung eine Einrede zusteht, führt dies allein nicht zur Einordnung als unentgeltliche Leistung.</a:t>
            </a:r>
          </a:p>
          <a:p>
            <a:r>
              <a:rPr lang="de-DE" dirty="0" smtClean="0"/>
              <a:t>BGH, v. 19.7.2018 - IX ZR 296/17, ZIP 2018, 1606:</a:t>
            </a:r>
          </a:p>
          <a:p>
            <a:pPr lvl="1"/>
            <a:r>
              <a:rPr lang="de-DE" dirty="0" smtClean="0"/>
              <a:t>Für die Frage der Entgeltlichkeit einer Sicherheit für eine eigene Verbindlichkeit ist auf den Zeitpunkt des Rechtserwerbs des Anfechtungsgegners in Folge der Leistung des Schuldners abzustellen.</a:t>
            </a:r>
          </a:p>
        </p:txBody>
      </p:sp>
      <p:sp>
        <p:nvSpPr>
          <p:cNvPr id="4" name="Foliennummernplatzhalter 3"/>
          <p:cNvSpPr>
            <a:spLocks noGrp="1"/>
          </p:cNvSpPr>
          <p:nvPr>
            <p:ph type="sldNum" sz="quarter" idx="12"/>
          </p:nvPr>
        </p:nvSpPr>
        <p:spPr/>
        <p:txBody>
          <a:bodyPr>
            <a:normAutofit fontScale="85000" lnSpcReduction="20000"/>
          </a:bodyPr>
          <a:lstStyle/>
          <a:p>
            <a:fld id="{39B4A0FF-9ED4-48F6-9219-690E55A38736}" type="slidenum">
              <a:rPr lang="de-DE" smtClean="0"/>
              <a:pPr/>
              <a:t>9</a:t>
            </a:fld>
            <a:endParaRPr lang="de-DE"/>
          </a:p>
        </p:txBody>
      </p:sp>
    </p:spTree>
    <p:extLst>
      <p:ext uri="{BB962C8B-B14F-4D97-AF65-F5344CB8AC3E}">
        <p14:creationId xmlns:p14="http://schemas.microsoft.com/office/powerpoint/2010/main" val="29684277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6871</Words>
  <Application>Microsoft Office PowerPoint</Application>
  <PresentationFormat>Bildschirmpräsentation (4:3)</PresentationFormat>
  <Paragraphs>434</Paragraphs>
  <Slides>49</Slides>
  <Notes>12</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49</vt:i4>
      </vt:variant>
    </vt:vector>
  </HeadingPairs>
  <TitlesOfParts>
    <vt:vector size="55" baseType="lpstr">
      <vt:lpstr>Calibri</vt:lpstr>
      <vt:lpstr>Tw Cen MT</vt:lpstr>
      <vt:lpstr>Wingdings</vt:lpstr>
      <vt:lpstr>Wingdings 2</vt:lpstr>
      <vt:lpstr>Galathea</vt:lpstr>
      <vt:lpstr>think-cell Slide</vt:lpstr>
      <vt:lpstr>Neue Entwicklungen im Anfechtungsrecht  Norddeutsches Insolvenzforum Hamburg e.V.  14. Februar 2022</vt:lpstr>
      <vt:lpstr>Rechtshandlung</vt:lpstr>
      <vt:lpstr>Eintritt der rechtlichen Wirkungen</vt:lpstr>
      <vt:lpstr>Zeitpunkt bei mittelbarer Zuwendung</vt:lpstr>
      <vt:lpstr>Wirkungen einer Vormerkung</vt:lpstr>
      <vt:lpstr>Lösung des BGH – IX ZR 70/20</vt:lpstr>
      <vt:lpstr>§ 134 InsO – 2-Personen-Verhältnis</vt:lpstr>
      <vt:lpstr>1. (Un-)Entgeltliche Leistung</vt:lpstr>
      <vt:lpstr>2. Zeitpunkt für die Bestimmung  der (Un-)Entgeltlichkeit</vt:lpstr>
      <vt:lpstr>3. Leistung des Schuldners</vt:lpstr>
      <vt:lpstr>§ 134 InsO – 2-Personen-Verhältnis</vt:lpstr>
      <vt:lpstr>Grundstücks„verkauf“ an Sohn</vt:lpstr>
      <vt:lpstr>Grundsätze zur Abgrenzung</vt:lpstr>
      <vt:lpstr>Grundstücks„verkauf“ – Lösung BGH</vt:lpstr>
      <vt:lpstr>„Scheingewinne“</vt:lpstr>
      <vt:lpstr>Feste Zahlungsversprechen</vt:lpstr>
      <vt:lpstr>Gewinnbeteiligung nach Bilanz als  unentgeltliche Leistung?</vt:lpstr>
      <vt:lpstr>Gewinnbeteiligung nach Bilanz – Lösung des BGH</vt:lpstr>
      <vt:lpstr>Provision im „Affiliate-Netzwerk“</vt:lpstr>
      <vt:lpstr>„Vermietung“ von Photovoltaik-Anlagen</vt:lpstr>
      <vt:lpstr>§ 134 InsO – 3-Personen-Verhältnis</vt:lpstr>
      <vt:lpstr>Zwei- oder Drei-Personen-Verhältnis?</vt:lpstr>
      <vt:lpstr>Unentgeltlichkeit im  3-Personen-Verhältnis</vt:lpstr>
      <vt:lpstr>Drei-Personen-Verhältnis</vt:lpstr>
      <vt:lpstr>Lösung des BGH – IX ZR 266/19</vt:lpstr>
      <vt:lpstr>Vorsatzanfechtung</vt:lpstr>
      <vt:lpstr>Möbelhausfall - Inkongruenz</vt:lpstr>
      <vt:lpstr>Möbelhausfall – Lösung des BGH</vt:lpstr>
      <vt:lpstr>Leitsätze des BGH – IX ZR 174/19</vt:lpstr>
      <vt:lpstr>Vermögensverschiebung</vt:lpstr>
      <vt:lpstr>Vorsatzanfechtung bei mittelbarer Zuwendung durch GF</vt:lpstr>
      <vt:lpstr>BGH, v. 7.5.2020 – IX ZR 18/19</vt:lpstr>
      <vt:lpstr>Bedeutung des § 133 Abs. 3 Satz 2 InsO</vt:lpstr>
      <vt:lpstr>§ 133 Abs. 2 InsO nF</vt:lpstr>
      <vt:lpstr>Neuausrichtung der Vorsatzanfechtung</vt:lpstr>
      <vt:lpstr>Relevante Fragen</vt:lpstr>
      <vt:lpstr>BGH, v. 6.5.2021 – IX ZR 72/20 Leitsätze</vt:lpstr>
      <vt:lpstr>§ 135 InsO</vt:lpstr>
      <vt:lpstr>Darlehensgleiche Forderungen?</vt:lpstr>
      <vt:lpstr>Hin- und Herzahlungen</vt:lpstr>
      <vt:lpstr>Grund und Umfang des Anspruchs</vt:lpstr>
      <vt:lpstr>(faktische) Stundung</vt:lpstr>
      <vt:lpstr>Betriebsrenten als  darlehensgleiche Leistung?</vt:lpstr>
      <vt:lpstr>Guthaben auf Kapitalkonto</vt:lpstr>
      <vt:lpstr>Auszahlung aus Gewinnrücklage als darlehensgleiche Leistung?</vt:lpstr>
      <vt:lpstr>Gewinnrücklage – Lösung des BGH</vt:lpstr>
      <vt:lpstr>Anfechtung bei freigewordener Gesellschaftersicherheit</vt:lpstr>
      <vt:lpstr>Sonstiges</vt:lpstr>
      <vt:lpstr>Anwendbares Recht bei Drittzahlung</vt:lpstr>
    </vt:vector>
  </TitlesOfParts>
  <Company>Bundesgerichtshof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Deckungsanfechtung (§§ 17, 130, 131 InsO) RiBGH Dr. Schoppmeyer</dc:title>
  <dc:creator>Schoppmeyer, Dr., Heinrich</dc:creator>
  <cp:lastModifiedBy>Böhm</cp:lastModifiedBy>
  <cp:revision>541</cp:revision>
  <cp:lastPrinted>2018-06-18T10:29:26Z</cp:lastPrinted>
  <dcterms:created xsi:type="dcterms:W3CDTF">2017-03-16T09:45:55Z</dcterms:created>
  <dcterms:modified xsi:type="dcterms:W3CDTF">2022-02-09T14:25:30Z</dcterms:modified>
</cp:coreProperties>
</file>