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901" r:id="rId2"/>
    <p:sldId id="902" r:id="rId3"/>
    <p:sldId id="903" r:id="rId4"/>
    <p:sldId id="904" r:id="rId5"/>
    <p:sldId id="905" r:id="rId6"/>
    <p:sldId id="450" r:id="rId7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14" d="100"/>
          <a:sy n="114" d="100"/>
        </p:scale>
        <p:origin x="12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C9E9F-5F41-0E48-BFCD-8BF8C5F207A8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C69A9-101A-364D-B995-481DCFF86F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438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C69A9-101A-364D-B995-481DCFF86FC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2412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682-3599-3F47-8092-B54BAA1B0875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Nicholas </a:t>
            </a:r>
            <a:r>
              <a:rPr lang="de-DE" dirty="0" err="1"/>
              <a:t>Palenker</a:t>
            </a:r>
            <a:r>
              <a:rPr lang="de-DE" dirty="0"/>
              <a:t> | AG Z III | </a:t>
            </a:r>
            <a:r>
              <a:rPr lang="de-DE" dirty="0" err="1"/>
              <a:t>SoSe</a:t>
            </a:r>
            <a:r>
              <a:rPr lang="de-DE" dirty="0"/>
              <a:t> 2014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6045-750C-E549-A1C7-33031A50EF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666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682-3599-3F47-8092-B54BAA1B0875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Nicholas </a:t>
            </a:r>
            <a:r>
              <a:rPr lang="de-DE" dirty="0" err="1"/>
              <a:t>Palenker</a:t>
            </a:r>
            <a:r>
              <a:rPr lang="de-DE" dirty="0"/>
              <a:t> | AG Z III | </a:t>
            </a:r>
            <a:r>
              <a:rPr lang="de-DE" dirty="0" err="1"/>
              <a:t>SoSe</a:t>
            </a:r>
            <a:r>
              <a:rPr lang="de-DE" dirty="0"/>
              <a:t> 2014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6045-750C-E549-A1C7-33031A50EF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807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682-3599-3F47-8092-B54BAA1B0875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Nicholas </a:t>
            </a:r>
            <a:r>
              <a:rPr lang="de-DE" dirty="0" err="1"/>
              <a:t>Palenker</a:t>
            </a:r>
            <a:r>
              <a:rPr lang="de-DE" dirty="0"/>
              <a:t> | AG Z III | </a:t>
            </a:r>
            <a:r>
              <a:rPr lang="de-DE" dirty="0" err="1"/>
              <a:t>SoSe</a:t>
            </a:r>
            <a:r>
              <a:rPr lang="de-DE" dirty="0"/>
              <a:t> 2014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6045-750C-E549-A1C7-33031A50EF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684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682-3599-3F47-8092-B54BAA1B0875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Nicholas </a:t>
            </a:r>
            <a:r>
              <a:rPr lang="de-DE" dirty="0" err="1"/>
              <a:t>Palenker</a:t>
            </a:r>
            <a:r>
              <a:rPr lang="de-DE" dirty="0"/>
              <a:t> | AG Z III | </a:t>
            </a:r>
            <a:r>
              <a:rPr lang="de-DE" dirty="0" err="1"/>
              <a:t>SoSe</a:t>
            </a:r>
            <a:r>
              <a:rPr lang="de-DE" dirty="0"/>
              <a:t> 2014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6045-750C-E549-A1C7-33031A50EF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8532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682-3599-3F47-8092-B54BAA1B0875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Nicholas </a:t>
            </a:r>
            <a:r>
              <a:rPr lang="de-DE" dirty="0" err="1"/>
              <a:t>Palenker</a:t>
            </a:r>
            <a:r>
              <a:rPr lang="de-DE" dirty="0"/>
              <a:t> | AG Z III | </a:t>
            </a:r>
            <a:r>
              <a:rPr lang="de-DE" dirty="0" err="1"/>
              <a:t>SoSe</a:t>
            </a:r>
            <a:r>
              <a:rPr lang="de-DE" dirty="0"/>
              <a:t> 2014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6045-750C-E549-A1C7-33031A50EF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822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682-3599-3F47-8092-B54BAA1B0875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Nicholas </a:t>
            </a:r>
            <a:r>
              <a:rPr lang="de-DE" dirty="0" err="1"/>
              <a:t>Palenker</a:t>
            </a:r>
            <a:r>
              <a:rPr lang="de-DE" dirty="0"/>
              <a:t> | AG Z III | </a:t>
            </a:r>
            <a:r>
              <a:rPr lang="de-DE" dirty="0" err="1"/>
              <a:t>SoSe</a:t>
            </a:r>
            <a:r>
              <a:rPr lang="de-DE" dirty="0"/>
              <a:t> 2014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6045-750C-E549-A1C7-33031A50EF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5803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682-3599-3F47-8092-B54BAA1B0875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Nicholas </a:t>
            </a:r>
            <a:r>
              <a:rPr lang="de-DE" dirty="0" err="1"/>
              <a:t>Palenker</a:t>
            </a:r>
            <a:r>
              <a:rPr lang="de-DE" dirty="0"/>
              <a:t> | AG Z III | </a:t>
            </a:r>
            <a:r>
              <a:rPr lang="de-DE" dirty="0" err="1"/>
              <a:t>SoSe</a:t>
            </a:r>
            <a:r>
              <a:rPr lang="de-DE" dirty="0"/>
              <a:t> 2014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6045-750C-E549-A1C7-33031A50EF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887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682-3599-3F47-8092-B54BAA1B0875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Nicholas </a:t>
            </a:r>
            <a:r>
              <a:rPr lang="de-DE" dirty="0" err="1"/>
              <a:t>Palenker</a:t>
            </a:r>
            <a:r>
              <a:rPr lang="de-DE" dirty="0"/>
              <a:t> | AG Z III | </a:t>
            </a:r>
            <a:r>
              <a:rPr lang="de-DE" dirty="0" err="1"/>
              <a:t>SoSe</a:t>
            </a:r>
            <a:r>
              <a:rPr lang="de-DE" dirty="0"/>
              <a:t> 2014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6045-750C-E549-A1C7-33031A50EF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547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682-3599-3F47-8092-B54BAA1B0875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Nicholas </a:t>
            </a:r>
            <a:r>
              <a:rPr lang="de-DE" dirty="0" err="1"/>
              <a:t>Palenker</a:t>
            </a:r>
            <a:r>
              <a:rPr lang="de-DE" dirty="0"/>
              <a:t> | AG Z III | </a:t>
            </a:r>
            <a:r>
              <a:rPr lang="de-DE" dirty="0" err="1"/>
              <a:t>SoSe</a:t>
            </a:r>
            <a:r>
              <a:rPr lang="de-DE" dirty="0"/>
              <a:t> 2014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6045-750C-E549-A1C7-33031A50EF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4178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682-3599-3F47-8092-B54BAA1B0875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Nicholas </a:t>
            </a:r>
            <a:r>
              <a:rPr lang="de-DE" dirty="0" err="1"/>
              <a:t>Palenker</a:t>
            </a:r>
            <a:r>
              <a:rPr lang="de-DE" dirty="0"/>
              <a:t> | AG Z III | </a:t>
            </a:r>
            <a:r>
              <a:rPr lang="de-DE" dirty="0" err="1"/>
              <a:t>SoSe</a:t>
            </a:r>
            <a:r>
              <a:rPr lang="de-DE" dirty="0"/>
              <a:t> 2014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6045-750C-E549-A1C7-33031A50EF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5081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682-3599-3F47-8092-B54BAA1B0875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Nicholas </a:t>
            </a:r>
            <a:r>
              <a:rPr lang="de-DE" dirty="0" err="1"/>
              <a:t>Palenker</a:t>
            </a:r>
            <a:r>
              <a:rPr lang="de-DE" dirty="0"/>
              <a:t> | AG Z III | </a:t>
            </a:r>
            <a:r>
              <a:rPr lang="de-DE" dirty="0" err="1"/>
              <a:t>SoSe</a:t>
            </a:r>
            <a:r>
              <a:rPr lang="de-DE" dirty="0"/>
              <a:t> 2014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6045-750C-E549-A1C7-33031A50EF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112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A0682-3599-3F47-8092-B54BAA1B0875}" type="datetimeFigureOut">
              <a:rPr lang="de-DE" smtClean="0"/>
              <a:t>23.11.2022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E6045-750C-E549-A1C7-33031A50EF7E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155822" y="30598"/>
            <a:ext cx="957575" cy="957575"/>
          </a:xfrm>
          <a:prstGeom prst="rect">
            <a:avLst/>
          </a:prstGeom>
        </p:spPr>
      </p:pic>
      <p:sp>
        <p:nvSpPr>
          <p:cNvPr id="10" name="Fußzeilenplatzhalter 4"/>
          <p:cNvSpPr txBox="1">
            <a:spLocks/>
          </p:cNvSpPr>
          <p:nvPr userDrawn="1"/>
        </p:nvSpPr>
        <p:spPr>
          <a:xfrm>
            <a:off x="52329" y="6356349"/>
            <a:ext cx="90916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Universitätsprofessor a.D. Dr. Christoph G.</a:t>
            </a:r>
            <a:r>
              <a:rPr lang="de-DE" baseline="0" dirty="0"/>
              <a:t> Paulus, LL.M. (Berkeley)</a:t>
            </a:r>
            <a:endParaRPr lang="de-DE" dirty="0"/>
          </a:p>
        </p:txBody>
      </p:sp>
      <p:sp>
        <p:nvSpPr>
          <p:cNvPr id="11" name="Foliennummernplatzhalter 5"/>
          <p:cNvSpPr txBox="1">
            <a:spLocks/>
          </p:cNvSpPr>
          <p:nvPr/>
        </p:nvSpPr>
        <p:spPr>
          <a:xfrm>
            <a:off x="6553200" y="63697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B2E6045-750C-E549-A1C7-33031A50EF7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Datumsplatzhalter 3"/>
          <p:cNvSpPr txBox="1">
            <a:spLocks/>
          </p:cNvSpPr>
          <p:nvPr/>
        </p:nvSpPr>
        <p:spPr>
          <a:xfrm>
            <a:off x="457200" y="63697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7A0682-3599-3F47-8092-B54BAA1B0875}" type="datetimeFigureOut">
              <a:rPr lang="de-DE" smtClean="0"/>
              <a:pPr/>
              <a:t>23.11.2022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271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23949"/>
            <a:ext cx="7772400" cy="3049657"/>
          </a:xfrm>
        </p:spPr>
        <p:txBody>
          <a:bodyPr>
            <a:noAutofit/>
          </a:bodyPr>
          <a:lstStyle/>
          <a:p>
            <a:r>
              <a:rPr lang="de-DE" sz="4000" b="1" cap="small" dirty="0"/>
              <a:t>Aufgabe des Insolvenzrechts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606561"/>
            <a:ext cx="6400800" cy="1752600"/>
          </a:xfrm>
        </p:spPr>
        <p:txBody>
          <a:bodyPr/>
          <a:lstStyle/>
          <a:p>
            <a:r>
              <a:rPr lang="de-DE" dirty="0"/>
              <a:t>Norddeutsches Insolvenzforum</a:t>
            </a:r>
          </a:p>
          <a:p>
            <a:r>
              <a:rPr lang="de-DE" dirty="0"/>
              <a:t>28. November 2022</a:t>
            </a:r>
          </a:p>
        </p:txBody>
      </p:sp>
    </p:spTree>
    <p:extLst>
      <p:ext uri="{BB962C8B-B14F-4D97-AF65-F5344CB8AC3E}">
        <p14:creationId xmlns:p14="http://schemas.microsoft.com/office/powerpoint/2010/main" val="4292474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B34204-8D6E-C619-5F1C-560D08323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„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cop</a:t>
            </a:r>
            <a:r>
              <a:rPr lang="de-DE" dirty="0"/>
              <a:t>“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A8CA64-D30B-30E6-99FB-C6F307A5F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Geordnetes Verfahren </a:t>
            </a:r>
          </a:p>
          <a:p>
            <a:r>
              <a:rPr lang="de-DE" dirty="0"/>
              <a:t>Reinigungsfunktion, weil Zombies unerwünscht sind</a:t>
            </a:r>
          </a:p>
          <a:p>
            <a:r>
              <a:rPr lang="de-DE" dirty="0"/>
              <a:t>Ist es wirklich nur ein </a:t>
            </a:r>
            <a:r>
              <a:rPr lang="de-DE" dirty="0" err="1"/>
              <a:t>debtor-creditor</a:t>
            </a:r>
            <a:r>
              <a:rPr lang="de-DE" dirty="0"/>
              <a:t> </a:t>
            </a:r>
            <a:r>
              <a:rPr lang="de-DE" dirty="0" err="1"/>
              <a:t>bargain</a:t>
            </a:r>
            <a:r>
              <a:rPr lang="de-DE" dirty="0"/>
              <a:t>? </a:t>
            </a:r>
            <a:r>
              <a:rPr lang="de-DE" dirty="0">
                <a:sym typeface="Wingdings" pitchFamily="2" charset="2"/>
              </a:rPr>
              <a:t> nein, Schutzfunktion etwa der AN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4614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050FE8-E8A7-0E46-819C-F18BF5E01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„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unknown</a:t>
            </a:r>
            <a:r>
              <a:rPr lang="de-DE" dirty="0"/>
              <a:t> </a:t>
            </a:r>
            <a:r>
              <a:rPr lang="de-DE" dirty="0" err="1"/>
              <a:t>cop</a:t>
            </a:r>
            <a:r>
              <a:rPr lang="de-DE" dirty="0"/>
              <a:t>“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61CC33-BA1A-0F0B-6E2D-DF77A9070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Insolvenzverfahren, um sich zu entschulden?</a:t>
            </a:r>
          </a:p>
          <a:p>
            <a:pPr lvl="1"/>
            <a:r>
              <a:rPr lang="de-DE" dirty="0"/>
              <a:t>Klar, vgl. § 1 InsO</a:t>
            </a:r>
          </a:p>
          <a:p>
            <a:pPr lvl="1"/>
            <a:r>
              <a:rPr lang="de-DE" dirty="0"/>
              <a:t>Weniger klar, wenn man schaut auf</a:t>
            </a:r>
          </a:p>
          <a:p>
            <a:pPr lvl="2"/>
            <a:r>
              <a:rPr lang="de-DE" dirty="0"/>
              <a:t>Johnson &amp; Johnson </a:t>
            </a:r>
            <a:r>
              <a:rPr lang="de-DE" dirty="0">
                <a:sym typeface="Wingdings" pitchFamily="2" charset="2"/>
              </a:rPr>
              <a:t> Texas </a:t>
            </a:r>
            <a:r>
              <a:rPr lang="de-DE" dirty="0" err="1">
                <a:sym typeface="Wingdings" pitchFamily="2" charset="2"/>
              </a:rPr>
              <a:t>two-step</a:t>
            </a:r>
            <a:endParaRPr lang="de-DE" dirty="0">
              <a:sym typeface="Wingdings" pitchFamily="2" charset="2"/>
            </a:endParaRPr>
          </a:p>
          <a:p>
            <a:pPr lvl="2"/>
            <a:r>
              <a:rPr lang="de-DE" dirty="0">
                <a:sym typeface="Wingdings" pitchFamily="2" charset="2"/>
              </a:rPr>
              <a:t>Purdue </a:t>
            </a:r>
            <a:r>
              <a:rPr lang="de-DE" dirty="0" err="1">
                <a:sym typeface="Wingdings" pitchFamily="2" charset="2"/>
              </a:rPr>
              <a:t>Pharma</a:t>
            </a:r>
            <a:r>
              <a:rPr lang="de-DE" dirty="0">
                <a:sym typeface="Wingdings" pitchFamily="2" charset="2"/>
              </a:rPr>
              <a:t>  </a:t>
            </a:r>
            <a:r>
              <a:rPr lang="de-DE" dirty="0" err="1">
                <a:sym typeface="Wingdings" pitchFamily="2" charset="2"/>
              </a:rPr>
              <a:t>third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party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releases</a:t>
            </a:r>
            <a:endParaRPr lang="de-DE" dirty="0">
              <a:sym typeface="Wingdings" pitchFamily="2" charset="2"/>
            </a:endParaRPr>
          </a:p>
          <a:p>
            <a:r>
              <a:rPr lang="de-DE" dirty="0">
                <a:sym typeface="Wingdings" pitchFamily="2" charset="2"/>
              </a:rPr>
              <a:t>Problem des Missbrauchs  aber was ist Gebrauch, was Missbrauch???????</a:t>
            </a:r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3658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B07CEE-6B43-D48C-D2E9-64E89481D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„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bad</a:t>
            </a:r>
            <a:r>
              <a:rPr lang="de-DE" dirty="0"/>
              <a:t> </a:t>
            </a:r>
            <a:r>
              <a:rPr lang="de-DE" dirty="0" err="1"/>
              <a:t>cop</a:t>
            </a:r>
            <a:r>
              <a:rPr lang="de-DE" dirty="0"/>
              <a:t>“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AE7499-D07B-C81E-3E87-405DF7A2F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Stigma der Insolvenz </a:t>
            </a:r>
            <a:r>
              <a:rPr lang="de-DE" dirty="0">
                <a:sym typeface="Wingdings" pitchFamily="2" charset="2"/>
              </a:rPr>
              <a:t> uraltes Thema</a:t>
            </a:r>
          </a:p>
          <a:p>
            <a:r>
              <a:rPr lang="de-DE" dirty="0">
                <a:sym typeface="Wingdings" pitchFamily="2" charset="2"/>
              </a:rPr>
              <a:t>Sollte mit der InsO am 1.1.1999 überwunden werden</a:t>
            </a:r>
          </a:p>
          <a:p>
            <a:r>
              <a:rPr lang="de-DE" dirty="0">
                <a:sym typeface="Wingdings" pitchFamily="2" charset="2"/>
              </a:rPr>
              <a:t>De facto Insolvenzvermeidung allerorten </a:t>
            </a:r>
          </a:p>
          <a:p>
            <a:pPr lvl="1"/>
            <a:r>
              <a:rPr lang="de-DE" dirty="0">
                <a:sym typeface="Wingdings" pitchFamily="2" charset="2"/>
              </a:rPr>
              <a:t>Die recht dichte Kette von Krisen der letzten 20 Jahre: Wetter, Gier, Pandemie, Krieg</a:t>
            </a:r>
          </a:p>
          <a:p>
            <a:pPr lvl="1"/>
            <a:r>
              <a:rPr lang="de-DE" dirty="0">
                <a:sym typeface="Wingdings" pitchFamily="2" charset="2"/>
              </a:rPr>
              <a:t>StaRUG</a:t>
            </a:r>
          </a:p>
          <a:p>
            <a:pPr lvl="1"/>
            <a:r>
              <a:rPr lang="de-DE" dirty="0">
                <a:sym typeface="Wingdings" pitchFamily="2" charset="2"/>
              </a:rPr>
              <a:t>Frühwarnsysteme</a:t>
            </a:r>
          </a:p>
          <a:p>
            <a:pPr lvl="1"/>
            <a:r>
              <a:rPr lang="de-DE" dirty="0">
                <a:sym typeface="Wingdings" pitchFamily="2" charset="2"/>
              </a:rPr>
              <a:t>Corporate </a:t>
            </a:r>
            <a:r>
              <a:rPr lang="de-DE" dirty="0" err="1">
                <a:sym typeface="Wingdings" pitchFamily="2" charset="2"/>
              </a:rPr>
              <a:t>Governance</a:t>
            </a:r>
            <a:r>
              <a:rPr lang="de-DE" dirty="0">
                <a:sym typeface="Wingdings" pitchFamily="2" charset="2"/>
              </a:rPr>
              <a:t> Codex</a:t>
            </a:r>
          </a:p>
        </p:txBody>
      </p:sp>
    </p:spTree>
    <p:extLst>
      <p:ext uri="{BB962C8B-B14F-4D97-AF65-F5344CB8AC3E}">
        <p14:creationId xmlns:p14="http://schemas.microsoft.com/office/powerpoint/2010/main" val="3298362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1FCDDE-F5EE-02C9-F32C-A4663CEDE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wird aus dem </a:t>
            </a:r>
            <a:r>
              <a:rPr lang="de-DE" dirty="0" err="1"/>
              <a:t>cop</a:t>
            </a:r>
            <a:r>
              <a:rPr lang="de-DE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B0A69D-684E-DC47-8D62-302070D85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Insolvenzrecht wird abgeschafft und durch ein Versicherungssystem ersetzt?</a:t>
            </a:r>
          </a:p>
          <a:p>
            <a:r>
              <a:rPr lang="de-DE" dirty="0"/>
              <a:t>Insolvenzrecht bleibt, aber wird nur für die wirklich Fußkranken der Wirtschaft verwendet?</a:t>
            </a:r>
          </a:p>
          <a:p>
            <a:r>
              <a:rPr lang="de-DE" dirty="0"/>
              <a:t>Insolvenzrecht wird zu einem beliebig einsetzbaren Vertragsanpassungsinstrument?</a:t>
            </a:r>
          </a:p>
          <a:p>
            <a:r>
              <a:rPr lang="de-DE"/>
              <a:t>.....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8847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/>
              <a:t>Vielen Dank für Ihre Aufmerksamkeit!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2600" dirty="0">
                <a:solidFill>
                  <a:schemeClr val="bg1">
                    <a:lumMod val="50000"/>
                  </a:schemeClr>
                </a:solidFill>
              </a:rPr>
              <a:t>Prof. Dr. Christoph G. Paulus, LL.M. (Berkeley)</a:t>
            </a:r>
          </a:p>
          <a:p>
            <a:pPr marL="0" indent="0" algn="ctr">
              <a:buNone/>
            </a:pPr>
            <a:r>
              <a:rPr lang="de-DE" sz="2600" dirty="0" err="1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de-DE" sz="2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600" dirty="0" err="1">
                <a:solidFill>
                  <a:schemeClr val="bg1">
                    <a:lumMod val="50000"/>
                  </a:schemeClr>
                </a:solidFill>
              </a:rPr>
              <a:t>Counsel</a:t>
            </a:r>
            <a:r>
              <a:rPr lang="de-DE" sz="2600" dirty="0">
                <a:solidFill>
                  <a:schemeClr val="bg1">
                    <a:lumMod val="50000"/>
                  </a:schemeClr>
                </a:solidFill>
              </a:rPr>
              <a:t>, White &amp; Case, Berlin</a:t>
            </a:r>
          </a:p>
          <a:p>
            <a:pPr marL="0" indent="0" algn="ctr">
              <a:buNone/>
            </a:pPr>
            <a:r>
              <a:rPr lang="de-DE" sz="2600" dirty="0">
                <a:solidFill>
                  <a:schemeClr val="bg1">
                    <a:lumMod val="50000"/>
                  </a:schemeClr>
                </a:solidFill>
              </a:rPr>
              <a:t>Ass. Member </a:t>
            </a:r>
            <a:r>
              <a:rPr lang="de-DE" sz="2600" dirty="0" err="1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de-DE" sz="2600" dirty="0">
                <a:solidFill>
                  <a:schemeClr val="bg1">
                    <a:lumMod val="50000"/>
                  </a:schemeClr>
                </a:solidFill>
              </a:rPr>
              <a:t> South Square, London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113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209</Words>
  <Application>Microsoft Office PowerPoint</Application>
  <PresentationFormat>Bildschirmpräsentation (4:3)</PresentationFormat>
  <Paragraphs>34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Office-Design</vt:lpstr>
      <vt:lpstr>Aufgabe des Insolvenzrechts</vt:lpstr>
      <vt:lpstr>„the good cop“</vt:lpstr>
      <vt:lpstr>„the unknown cop“</vt:lpstr>
      <vt:lpstr>„the bad cop“</vt:lpstr>
      <vt:lpstr>Was wird aus dem cop?</vt:lpstr>
      <vt:lpstr>PowerPoint-Präsentation</vt:lpstr>
    </vt:vector>
  </TitlesOfParts>
  <Company>Humboldt-Universität zu 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 Zivilrecht III</dc:title>
  <dc:creator>Juristische Fakultät</dc:creator>
  <cp:lastModifiedBy>Böhm</cp:lastModifiedBy>
  <cp:revision>635</cp:revision>
  <cp:lastPrinted>2014-07-16T10:14:09Z</cp:lastPrinted>
  <dcterms:created xsi:type="dcterms:W3CDTF">2014-04-23T15:04:01Z</dcterms:created>
  <dcterms:modified xsi:type="dcterms:W3CDTF">2022-11-23T10:25:15Z</dcterms:modified>
</cp:coreProperties>
</file>