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5" r:id="rId2"/>
  </p:sldMasterIdLst>
  <p:notesMasterIdLst>
    <p:notesMasterId r:id="rId33"/>
  </p:notesMasterIdLst>
  <p:handoutMasterIdLst>
    <p:handoutMasterId r:id="rId34"/>
  </p:handoutMasterIdLst>
  <p:sldIdLst>
    <p:sldId id="257" r:id="rId3"/>
    <p:sldId id="258" r:id="rId4"/>
    <p:sldId id="2715" r:id="rId5"/>
    <p:sldId id="2803" r:id="rId6"/>
    <p:sldId id="2892" r:id="rId7"/>
    <p:sldId id="2893" r:id="rId8"/>
    <p:sldId id="2894" r:id="rId9"/>
    <p:sldId id="2895" r:id="rId10"/>
    <p:sldId id="2896" r:id="rId11"/>
    <p:sldId id="2897" r:id="rId12"/>
    <p:sldId id="2902" r:id="rId13"/>
    <p:sldId id="2898" r:id="rId14"/>
    <p:sldId id="2899" r:id="rId15"/>
    <p:sldId id="2903" r:id="rId16"/>
    <p:sldId id="2900" r:id="rId17"/>
    <p:sldId id="2904" r:id="rId18"/>
    <p:sldId id="2901" r:id="rId19"/>
    <p:sldId id="2867" r:id="rId20"/>
    <p:sldId id="2879" r:id="rId21"/>
    <p:sldId id="2868" r:id="rId22"/>
    <p:sldId id="2869" r:id="rId23"/>
    <p:sldId id="2871" r:id="rId24"/>
    <p:sldId id="2872" r:id="rId25"/>
    <p:sldId id="2874" r:id="rId26"/>
    <p:sldId id="2875" r:id="rId27"/>
    <p:sldId id="2876" r:id="rId28"/>
    <p:sldId id="2880" r:id="rId29"/>
    <p:sldId id="2878" r:id="rId30"/>
    <p:sldId id="2881" r:id="rId31"/>
    <p:sldId id="2866" r:id="rId32"/>
  </p:sldIdLst>
  <p:sldSz cx="9144000" cy="5715000" type="screen16x1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1B5A42CB-ECD4-40C2-8D38-36ACE0029B10}">
          <p14:sldIdLst>
            <p14:sldId id="257"/>
            <p14:sldId id="258"/>
            <p14:sldId id="2715"/>
            <p14:sldId id="2803"/>
            <p14:sldId id="2892"/>
            <p14:sldId id="2893"/>
            <p14:sldId id="2894"/>
            <p14:sldId id="2895"/>
            <p14:sldId id="2896"/>
            <p14:sldId id="2897"/>
            <p14:sldId id="2902"/>
            <p14:sldId id="2898"/>
            <p14:sldId id="2899"/>
            <p14:sldId id="2903"/>
            <p14:sldId id="2900"/>
            <p14:sldId id="2904"/>
            <p14:sldId id="2901"/>
            <p14:sldId id="2867"/>
            <p14:sldId id="2879"/>
            <p14:sldId id="2868"/>
            <p14:sldId id="2869"/>
            <p14:sldId id="2871"/>
            <p14:sldId id="2872"/>
            <p14:sldId id="2874"/>
            <p14:sldId id="2875"/>
            <p14:sldId id="2876"/>
            <p14:sldId id="2880"/>
            <p14:sldId id="2878"/>
            <p14:sldId id="2881"/>
            <p14:sldId id="2866"/>
          </p14:sldIdLst>
        </p14:section>
      </p14:sectionLst>
    </p:ext>
    <p:ext uri="{EFAFB233-063F-42B5-8137-9DF3F51BA10A}">
      <p15:sldGuideLst xmlns:p15="http://schemas.microsoft.com/office/powerpoint/2012/main">
        <p15:guide id="1" orient="horz" pos="3599">
          <p15:clr>
            <a:srgbClr val="A4A3A4"/>
          </p15:clr>
        </p15:guide>
        <p15:guide id="2">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1EC"/>
    <a:srgbClr val="CC0000"/>
    <a:srgbClr val="4D4D4D"/>
    <a:srgbClr val="A6A6A6"/>
    <a:srgbClr val="333333"/>
    <a:srgbClr val="686868"/>
    <a:srgbClr val="696969"/>
    <a:srgbClr val="E6E6E6"/>
    <a:srgbClr val="787878"/>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87F1C-B5A8-4E04-9799-41C9587C2142}" v="1" dt="2026-03-23T13:52:22.680"/>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0" autoAdjust="0"/>
    <p:restoredTop sz="97604" autoAdjust="0"/>
  </p:normalViewPr>
  <p:slideViewPr>
    <p:cSldViewPr>
      <p:cViewPr varScale="1">
        <p:scale>
          <a:sx n="182" d="100"/>
          <a:sy n="182" d="100"/>
        </p:scale>
        <p:origin x="99" y="228"/>
      </p:cViewPr>
      <p:guideLst>
        <p:guide orient="horz" pos="3599"/>
        <p:guide/>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30" d="100"/>
          <a:sy n="130" d="100"/>
        </p:scale>
        <p:origin x="-1830"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6363" cy="511731"/>
          </a:xfrm>
          <a:prstGeom prst="rect">
            <a:avLst/>
          </a:prstGeom>
        </p:spPr>
        <p:txBody>
          <a:bodyPr vert="horz" lIns="99040" tIns="49521" rIns="99040" bIns="49521" rtlCol="0"/>
          <a:lstStyle>
            <a:lvl1pPr algn="l">
              <a:defRPr sz="1300"/>
            </a:lvl1pPr>
          </a:lstStyle>
          <a:p>
            <a:endParaRPr lang="de-DE"/>
          </a:p>
        </p:txBody>
      </p:sp>
      <p:sp>
        <p:nvSpPr>
          <p:cNvPr id="3" name="Datumsplatzhalter 2"/>
          <p:cNvSpPr>
            <a:spLocks noGrp="1"/>
          </p:cNvSpPr>
          <p:nvPr>
            <p:ph type="dt" sz="quarter" idx="1"/>
          </p:nvPr>
        </p:nvSpPr>
        <p:spPr>
          <a:xfrm>
            <a:off x="4021706" y="1"/>
            <a:ext cx="3076363" cy="511731"/>
          </a:xfrm>
          <a:prstGeom prst="rect">
            <a:avLst/>
          </a:prstGeom>
        </p:spPr>
        <p:txBody>
          <a:bodyPr vert="horz" lIns="99040" tIns="49521" rIns="99040" bIns="49521" rtlCol="0"/>
          <a:lstStyle>
            <a:lvl1pPr algn="r">
              <a:defRPr sz="1300"/>
            </a:lvl1pPr>
          </a:lstStyle>
          <a:p>
            <a:fld id="{2C153E70-2C34-4F2F-A5E4-10DA91C2152C}" type="datetimeFigureOut">
              <a:rPr lang="de-DE" smtClean="0"/>
              <a:t>15.04.2026</a:t>
            </a:fld>
            <a:endParaRPr lang="de-DE"/>
          </a:p>
        </p:txBody>
      </p:sp>
      <p:sp>
        <p:nvSpPr>
          <p:cNvPr id="4" name="Fußzeilenplatzhalter 3"/>
          <p:cNvSpPr>
            <a:spLocks noGrp="1"/>
          </p:cNvSpPr>
          <p:nvPr>
            <p:ph type="ftr" sz="quarter" idx="2"/>
          </p:nvPr>
        </p:nvSpPr>
        <p:spPr>
          <a:xfrm>
            <a:off x="1" y="9720514"/>
            <a:ext cx="3076363" cy="511731"/>
          </a:xfrm>
          <a:prstGeom prst="rect">
            <a:avLst/>
          </a:prstGeom>
        </p:spPr>
        <p:txBody>
          <a:bodyPr vert="horz" lIns="99040" tIns="49521" rIns="99040" bIns="49521" rtlCol="0" anchor="b"/>
          <a:lstStyle>
            <a:lvl1pPr algn="l">
              <a:defRPr sz="1300"/>
            </a:lvl1pPr>
          </a:lstStyle>
          <a:p>
            <a:endParaRPr lang="de-DE"/>
          </a:p>
        </p:txBody>
      </p:sp>
      <p:sp>
        <p:nvSpPr>
          <p:cNvPr id="5" name="Foliennummernplatzhalter 4"/>
          <p:cNvSpPr>
            <a:spLocks noGrp="1"/>
          </p:cNvSpPr>
          <p:nvPr>
            <p:ph type="sldNum" sz="quarter" idx="3"/>
          </p:nvPr>
        </p:nvSpPr>
        <p:spPr>
          <a:xfrm>
            <a:off x="4021706" y="9720514"/>
            <a:ext cx="3076363" cy="511731"/>
          </a:xfrm>
          <a:prstGeom prst="rect">
            <a:avLst/>
          </a:prstGeom>
        </p:spPr>
        <p:txBody>
          <a:bodyPr vert="horz" lIns="99040" tIns="49521" rIns="99040" bIns="49521" rtlCol="0" anchor="b"/>
          <a:lstStyle>
            <a:lvl1pPr algn="r">
              <a:defRPr sz="1300"/>
            </a:lvl1pPr>
          </a:lstStyle>
          <a:p>
            <a:fld id="{395DBA25-E19B-41C1-99E4-7A0B6143075F}" type="slidenum">
              <a:rPr lang="de-DE" smtClean="0"/>
              <a:t>‹Nr.›</a:t>
            </a:fld>
            <a:endParaRPr lang="de-DE"/>
          </a:p>
        </p:txBody>
      </p:sp>
    </p:spTree>
    <p:extLst>
      <p:ext uri="{BB962C8B-B14F-4D97-AF65-F5344CB8AC3E}">
        <p14:creationId xmlns:p14="http://schemas.microsoft.com/office/powerpoint/2010/main" val="28766259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6363" cy="511731"/>
          </a:xfrm>
          <a:prstGeom prst="rect">
            <a:avLst/>
          </a:prstGeom>
        </p:spPr>
        <p:txBody>
          <a:bodyPr vert="horz" lIns="99040" tIns="49521" rIns="99040" bIns="49521" rtlCol="0"/>
          <a:lstStyle>
            <a:lvl1pPr algn="l">
              <a:defRPr sz="1300"/>
            </a:lvl1pPr>
          </a:lstStyle>
          <a:p>
            <a:endParaRPr lang="de-DE"/>
          </a:p>
        </p:txBody>
      </p:sp>
      <p:sp>
        <p:nvSpPr>
          <p:cNvPr id="3" name="Datumsplatzhalter 2"/>
          <p:cNvSpPr>
            <a:spLocks noGrp="1"/>
          </p:cNvSpPr>
          <p:nvPr>
            <p:ph type="dt" idx="1"/>
          </p:nvPr>
        </p:nvSpPr>
        <p:spPr>
          <a:xfrm>
            <a:off x="4021706" y="1"/>
            <a:ext cx="3076363" cy="511731"/>
          </a:xfrm>
          <a:prstGeom prst="rect">
            <a:avLst/>
          </a:prstGeom>
        </p:spPr>
        <p:txBody>
          <a:bodyPr vert="horz" lIns="99040" tIns="49521" rIns="99040" bIns="49521" rtlCol="0"/>
          <a:lstStyle>
            <a:lvl1pPr algn="r">
              <a:defRPr sz="1300"/>
            </a:lvl1pPr>
          </a:lstStyle>
          <a:p>
            <a:fld id="{076129F2-A692-48D4-AA91-78575FF6C39B}" type="datetimeFigureOut">
              <a:rPr lang="de-DE" smtClean="0"/>
              <a:t>15.04.2026</a:t>
            </a:fld>
            <a:endParaRPr lang="de-DE"/>
          </a:p>
        </p:txBody>
      </p:sp>
      <p:sp>
        <p:nvSpPr>
          <p:cNvPr id="4" name="Folienbildplatzhalter 3"/>
          <p:cNvSpPr>
            <a:spLocks noGrp="1" noRot="1" noChangeAspect="1"/>
          </p:cNvSpPr>
          <p:nvPr>
            <p:ph type="sldImg" idx="2"/>
          </p:nvPr>
        </p:nvSpPr>
        <p:spPr>
          <a:xfrm>
            <a:off x="477838" y="766763"/>
            <a:ext cx="6143625" cy="3840162"/>
          </a:xfrm>
          <a:prstGeom prst="rect">
            <a:avLst/>
          </a:prstGeom>
          <a:noFill/>
          <a:ln w="12700">
            <a:solidFill>
              <a:prstClr val="black"/>
            </a:solidFill>
          </a:ln>
        </p:spPr>
        <p:txBody>
          <a:bodyPr vert="horz" lIns="99040" tIns="49521" rIns="99040" bIns="49521" rtlCol="0" anchor="ctr"/>
          <a:lstStyle/>
          <a:p>
            <a:endParaRPr lang="de-DE"/>
          </a:p>
        </p:txBody>
      </p:sp>
      <p:sp>
        <p:nvSpPr>
          <p:cNvPr id="5" name="Notizenplatzhalter 4"/>
          <p:cNvSpPr>
            <a:spLocks noGrp="1"/>
          </p:cNvSpPr>
          <p:nvPr>
            <p:ph type="body" sz="quarter" idx="3"/>
          </p:nvPr>
        </p:nvSpPr>
        <p:spPr>
          <a:xfrm>
            <a:off x="709930" y="4861443"/>
            <a:ext cx="5679440" cy="4605576"/>
          </a:xfrm>
          <a:prstGeom prst="rect">
            <a:avLst/>
          </a:prstGeom>
        </p:spPr>
        <p:txBody>
          <a:bodyPr vert="horz" lIns="99040" tIns="49521" rIns="99040" bIns="4952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0514"/>
            <a:ext cx="3076363" cy="511731"/>
          </a:xfrm>
          <a:prstGeom prst="rect">
            <a:avLst/>
          </a:prstGeom>
        </p:spPr>
        <p:txBody>
          <a:bodyPr vert="horz" lIns="99040" tIns="49521" rIns="99040" bIns="49521" rtlCol="0" anchor="b"/>
          <a:lstStyle>
            <a:lvl1pPr algn="l">
              <a:defRPr sz="1300"/>
            </a:lvl1pPr>
          </a:lstStyle>
          <a:p>
            <a:endParaRPr lang="de-DE"/>
          </a:p>
        </p:txBody>
      </p:sp>
      <p:sp>
        <p:nvSpPr>
          <p:cNvPr id="7" name="Foliennummernplatzhalter 6"/>
          <p:cNvSpPr>
            <a:spLocks noGrp="1"/>
          </p:cNvSpPr>
          <p:nvPr>
            <p:ph type="sldNum" sz="quarter" idx="5"/>
          </p:nvPr>
        </p:nvSpPr>
        <p:spPr>
          <a:xfrm>
            <a:off x="4021706" y="9720514"/>
            <a:ext cx="3076363" cy="511731"/>
          </a:xfrm>
          <a:prstGeom prst="rect">
            <a:avLst/>
          </a:prstGeom>
        </p:spPr>
        <p:txBody>
          <a:bodyPr vert="horz" lIns="99040" tIns="49521" rIns="99040" bIns="49521" rtlCol="0" anchor="b"/>
          <a:lstStyle>
            <a:lvl1pPr algn="r">
              <a:defRPr sz="1300"/>
            </a:lvl1pPr>
          </a:lstStyle>
          <a:p>
            <a:fld id="{5FAA3829-81BC-4ACA-B78E-5E368A17FE06}" type="slidenum">
              <a:rPr lang="de-DE" smtClean="0"/>
              <a:t>‹Nr.›</a:t>
            </a:fld>
            <a:endParaRPr lang="de-DE"/>
          </a:p>
        </p:txBody>
      </p:sp>
    </p:spTree>
    <p:extLst>
      <p:ext uri="{BB962C8B-B14F-4D97-AF65-F5344CB8AC3E}">
        <p14:creationId xmlns:p14="http://schemas.microsoft.com/office/powerpoint/2010/main" val="87127185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FAA3829-81BC-4ACA-B78E-5E368A17FE06}" type="slidenum">
              <a:rPr lang="de-DE" smtClean="0"/>
              <a:t>1</a:t>
            </a:fld>
            <a:endParaRPr lang="de-DE" dirty="0"/>
          </a:p>
        </p:txBody>
      </p:sp>
    </p:spTree>
    <p:extLst>
      <p:ext uri="{BB962C8B-B14F-4D97-AF65-F5344CB8AC3E}">
        <p14:creationId xmlns:p14="http://schemas.microsoft.com/office/powerpoint/2010/main" val="3323093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5FAA3829-81BC-4ACA-B78E-5E368A17FE06}" type="slidenum">
              <a:rPr lang="de-DE" smtClean="0">
                <a:solidFill>
                  <a:prstClr val="black"/>
                </a:solidFill>
              </a:rPr>
              <a:pPr/>
              <a:t>3</a:t>
            </a:fld>
            <a:endParaRPr lang="de-DE">
              <a:solidFill>
                <a:prstClr val="black"/>
              </a:solidFill>
            </a:endParaRPr>
          </a:p>
        </p:txBody>
      </p:sp>
    </p:spTree>
    <p:extLst>
      <p:ext uri="{BB962C8B-B14F-4D97-AF65-F5344CB8AC3E}">
        <p14:creationId xmlns:p14="http://schemas.microsoft.com/office/powerpoint/2010/main" val="2670440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75A14-439F-E9CD-B470-F4352F7586E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D2945CB-4C40-D3E8-FF23-3E2C909B55E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9842D1B-A463-32C2-47FE-FA1A3A6BE36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70C114C-9CB0-8B88-AE83-7243963251C0}"/>
              </a:ext>
            </a:extLst>
          </p:cNvPr>
          <p:cNvSpPr>
            <a:spLocks noGrp="1"/>
          </p:cNvSpPr>
          <p:nvPr>
            <p:ph type="sldNum" sz="quarter" idx="5"/>
          </p:nvPr>
        </p:nvSpPr>
        <p:spPr/>
        <p:txBody>
          <a:bodyPr/>
          <a:lstStyle/>
          <a:p>
            <a:fld id="{5FAA3829-81BC-4ACA-B78E-5E368A17FE06}" type="slidenum">
              <a:rPr lang="de-DE" smtClean="0"/>
              <a:t>28</a:t>
            </a:fld>
            <a:endParaRPr lang="de-DE"/>
          </a:p>
        </p:txBody>
      </p:sp>
    </p:spTree>
    <p:extLst>
      <p:ext uri="{BB962C8B-B14F-4D97-AF65-F5344CB8AC3E}">
        <p14:creationId xmlns:p14="http://schemas.microsoft.com/office/powerpoint/2010/main" val="567437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9F62E-768C-8BE3-76E9-BE8A4065BA8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95574AB-2CF3-4AA1-3A59-600FE38E8E6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7E596B4-D169-D859-5435-429BC87DD89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AADF435-D311-6FD0-B21C-363E746324DF}"/>
              </a:ext>
            </a:extLst>
          </p:cNvPr>
          <p:cNvSpPr>
            <a:spLocks noGrp="1"/>
          </p:cNvSpPr>
          <p:nvPr>
            <p:ph type="sldNum" sz="quarter" idx="5"/>
          </p:nvPr>
        </p:nvSpPr>
        <p:spPr/>
        <p:txBody>
          <a:bodyPr/>
          <a:lstStyle/>
          <a:p>
            <a:fld id="{5FAA3829-81BC-4ACA-B78E-5E368A17FE06}" type="slidenum">
              <a:rPr lang="de-DE" smtClean="0"/>
              <a:t>29</a:t>
            </a:fld>
            <a:endParaRPr lang="de-DE"/>
          </a:p>
        </p:txBody>
      </p:sp>
    </p:spTree>
    <p:extLst>
      <p:ext uri="{BB962C8B-B14F-4D97-AF65-F5344CB8AC3E}">
        <p14:creationId xmlns:p14="http://schemas.microsoft.com/office/powerpoint/2010/main" val="3823485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egrüßung">
    <p:spTree>
      <p:nvGrpSpPr>
        <p:cNvPr id="1" name=""/>
        <p:cNvGrpSpPr/>
        <p:nvPr/>
      </p:nvGrpSpPr>
      <p:grpSpPr>
        <a:xfrm>
          <a:off x="0" y="0"/>
          <a:ext cx="0" cy="0"/>
          <a:chOff x="0" y="0"/>
          <a:chExt cx="0" cy="0"/>
        </a:xfrm>
      </p:grpSpPr>
      <p:sp>
        <p:nvSpPr>
          <p:cNvPr id="3" name="Untertitel 2"/>
          <p:cNvSpPr>
            <a:spLocks noGrp="1"/>
          </p:cNvSpPr>
          <p:nvPr>
            <p:ph type="subTitle" idx="1" hasCustomPrompt="1"/>
          </p:nvPr>
        </p:nvSpPr>
        <p:spPr>
          <a:xfrm>
            <a:off x="683568" y="1993404"/>
            <a:ext cx="6400800" cy="576064"/>
          </a:xfrm>
          <a:prstGeom prst="rect">
            <a:avLst/>
          </a:prstGeom>
        </p:spPr>
        <p:txBody>
          <a:bodyPr>
            <a:normAutofit/>
          </a:bodyPr>
          <a:lstStyle>
            <a:lvl1pPr marL="0" indent="0" algn="l">
              <a:buNone/>
              <a:defRPr sz="2200" baseline="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Thema des Vortrags</a:t>
            </a:r>
          </a:p>
        </p:txBody>
      </p:sp>
      <p:sp>
        <p:nvSpPr>
          <p:cNvPr id="16" name="Titel 15"/>
          <p:cNvSpPr>
            <a:spLocks noGrp="1"/>
          </p:cNvSpPr>
          <p:nvPr>
            <p:ph type="title" hasCustomPrompt="1"/>
          </p:nvPr>
        </p:nvSpPr>
        <p:spPr>
          <a:xfrm>
            <a:off x="683568" y="1345396"/>
            <a:ext cx="8229600" cy="576000"/>
          </a:xfrm>
          <a:prstGeom prst="rect">
            <a:avLst/>
          </a:prstGeom>
        </p:spPr>
        <p:txBody>
          <a:bodyPr>
            <a:normAutofit/>
          </a:bodyPr>
          <a:lstStyle>
            <a:lvl1pPr>
              <a:defRPr sz="2200" baseline="0">
                <a:solidFill>
                  <a:srgbClr val="4D4D4D"/>
                </a:solidFill>
              </a:defRPr>
            </a:lvl1pPr>
          </a:lstStyle>
          <a:p>
            <a:r>
              <a:rPr lang="de-DE" dirty="0"/>
              <a:t>BEGRÜSSUNG</a:t>
            </a:r>
          </a:p>
        </p:txBody>
      </p:sp>
      <p:sp>
        <p:nvSpPr>
          <p:cNvPr id="6" name="Textplatzhalter 5"/>
          <p:cNvSpPr>
            <a:spLocks noGrp="1"/>
          </p:cNvSpPr>
          <p:nvPr>
            <p:ph type="body" sz="quarter" idx="10" hasCustomPrompt="1"/>
          </p:nvPr>
        </p:nvSpPr>
        <p:spPr>
          <a:xfrm>
            <a:off x="683568" y="4226049"/>
            <a:ext cx="2232025" cy="431651"/>
          </a:xfrm>
          <a:prstGeom prst="rect">
            <a:avLst/>
          </a:prstGeom>
        </p:spPr>
        <p:txBody>
          <a:bodyPr>
            <a:normAutofit/>
          </a:bodyPr>
          <a:lstStyle>
            <a:lvl1pPr marL="0" indent="0">
              <a:buFontTx/>
              <a:buNone/>
              <a:defRPr sz="2000" baseline="0">
                <a:solidFill>
                  <a:srgbClr val="686868"/>
                </a:solidFill>
              </a:defRPr>
            </a:lvl1pPr>
          </a:lstStyle>
          <a:p>
            <a:pPr lvl="0"/>
            <a:r>
              <a:rPr lang="de-DE" dirty="0"/>
              <a:t>Dozenten</a:t>
            </a:r>
          </a:p>
        </p:txBody>
      </p:sp>
      <p:sp>
        <p:nvSpPr>
          <p:cNvPr id="13" name="Textplatzhalter 5"/>
          <p:cNvSpPr>
            <a:spLocks noGrp="1"/>
          </p:cNvSpPr>
          <p:nvPr>
            <p:ph type="body" sz="quarter" idx="11" hasCustomPrompt="1"/>
          </p:nvPr>
        </p:nvSpPr>
        <p:spPr>
          <a:xfrm>
            <a:off x="683568" y="4611746"/>
            <a:ext cx="2232025" cy="694026"/>
          </a:xfrm>
          <a:prstGeom prst="rect">
            <a:avLst/>
          </a:prstGeom>
        </p:spPr>
        <p:txBody>
          <a:bodyPr>
            <a:normAutofit/>
          </a:bodyPr>
          <a:lstStyle>
            <a:lvl1pPr marL="0" indent="0">
              <a:buFontTx/>
              <a:buNone/>
              <a:defRPr sz="1500" baseline="0">
                <a:solidFill>
                  <a:srgbClr val="686868"/>
                </a:solidFill>
              </a:defRPr>
            </a:lvl1pPr>
          </a:lstStyle>
          <a:p>
            <a:pPr lvl="0"/>
            <a:r>
              <a:rPr lang="de-DE" dirty="0"/>
              <a:t>Dozent 1</a:t>
            </a:r>
          </a:p>
          <a:p>
            <a:pPr lvl="0"/>
            <a:r>
              <a:rPr lang="de-DE" dirty="0"/>
              <a:t>Dozent 2</a:t>
            </a:r>
          </a:p>
        </p:txBody>
      </p:sp>
    </p:spTree>
    <p:extLst>
      <p:ext uri="{BB962C8B-B14F-4D97-AF65-F5344CB8AC3E}">
        <p14:creationId xmlns:p14="http://schemas.microsoft.com/office/powerpoint/2010/main" val="1153648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liederu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83568" y="1345332"/>
            <a:ext cx="8229600" cy="576000"/>
          </a:xfrm>
          <a:prstGeom prst="rect">
            <a:avLst/>
          </a:prstGeom>
        </p:spPr>
        <p:txBody>
          <a:bodyPr>
            <a:normAutofit/>
          </a:bodyPr>
          <a:lstStyle>
            <a:lvl1pPr>
              <a:defRPr sz="2200" baseline="0"/>
            </a:lvl1pPr>
          </a:lstStyle>
          <a:p>
            <a:r>
              <a:rPr lang="de-DE" dirty="0"/>
              <a:t>GLIEDERUNG</a:t>
            </a:r>
          </a:p>
        </p:txBody>
      </p:sp>
      <p:sp>
        <p:nvSpPr>
          <p:cNvPr id="6" name="Textplatzhalter 2"/>
          <p:cNvSpPr>
            <a:spLocks noGrp="1"/>
          </p:cNvSpPr>
          <p:nvPr>
            <p:ph idx="1" hasCustomPrompt="1"/>
          </p:nvPr>
        </p:nvSpPr>
        <p:spPr>
          <a:xfrm>
            <a:off x="683568" y="1993404"/>
            <a:ext cx="8229600" cy="1224136"/>
          </a:xfrm>
          <a:prstGeom prst="rect">
            <a:avLst/>
          </a:prstGeom>
          <a:noFill/>
        </p:spPr>
        <p:txBody>
          <a:bodyPr vert="horz" lIns="91440" tIns="45720" rIns="91440" bIns="45720" rtlCol="0">
            <a:noAutofit/>
          </a:bodyPr>
          <a:lstStyle>
            <a:lvl1pPr marL="180975" indent="-180975">
              <a:defRPr sz="1500">
                <a:solidFill>
                  <a:srgbClr val="686868"/>
                </a:solidFill>
              </a:defRPr>
            </a:lvl1pPr>
            <a:lvl2pPr marL="447675" indent="-193675">
              <a:buFont typeface="Times New Roman" panose="02020603050405020304" pitchFamily="18" charset="0"/>
              <a:buChar char="●"/>
              <a:defRPr sz="1500">
                <a:solidFill>
                  <a:srgbClr val="686868"/>
                </a:solidFill>
              </a:defRPr>
            </a:lvl2pPr>
            <a:lvl3pPr marL="628650" indent="-147638">
              <a:buFont typeface="Times New Roman" panose="02020603050405020304" pitchFamily="18" charset="0"/>
              <a:buChar char="●"/>
              <a:defRPr sz="1500">
                <a:solidFill>
                  <a:srgbClr val="686868"/>
                </a:solidFill>
              </a:defRPr>
            </a:lvl3pPr>
            <a:lvl4pPr>
              <a:defRPr sz="1500"/>
            </a:lvl4pPr>
            <a:lvl5pPr>
              <a:defRPr sz="1500"/>
            </a:lvl5pPr>
          </a:lstStyle>
          <a:p>
            <a:pPr lvl="0"/>
            <a:r>
              <a:rPr lang="de-DE" dirty="0"/>
              <a:t>Punkt 1</a:t>
            </a:r>
          </a:p>
          <a:p>
            <a:pPr lvl="1"/>
            <a:r>
              <a:rPr lang="de-DE" dirty="0"/>
              <a:t>Zweite Ebene</a:t>
            </a:r>
          </a:p>
          <a:p>
            <a:pPr lvl="2"/>
            <a:r>
              <a:rPr lang="de-DE" dirty="0"/>
              <a:t>Dritte Ebene</a:t>
            </a:r>
          </a:p>
        </p:txBody>
      </p:sp>
      <p:sp>
        <p:nvSpPr>
          <p:cNvPr id="7"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829AB8E9-6A01-41FC-B806-8AAA81803641}" type="datetime1">
              <a:rPr lang="de-DE" smtClean="0"/>
              <a:t>15.04.2026</a:t>
            </a:fld>
            <a:endParaRPr lang="de-DE" dirty="0"/>
          </a:p>
        </p:txBody>
      </p:sp>
      <p:sp>
        <p:nvSpPr>
          <p:cNvPr id="9"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10"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spTree>
    <p:extLst>
      <p:ext uri="{BB962C8B-B14F-4D97-AF65-F5344CB8AC3E}">
        <p14:creationId xmlns:p14="http://schemas.microsoft.com/office/powerpoint/2010/main" val="2566780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
    <p:spTree>
      <p:nvGrpSpPr>
        <p:cNvPr id="1" name=""/>
        <p:cNvGrpSpPr/>
        <p:nvPr/>
      </p:nvGrpSpPr>
      <p:grpSpPr>
        <a:xfrm>
          <a:off x="0" y="0"/>
          <a:ext cx="0" cy="0"/>
          <a:chOff x="0" y="0"/>
          <a:chExt cx="0" cy="0"/>
        </a:xfrm>
      </p:grpSpPr>
      <p:sp>
        <p:nvSpPr>
          <p:cNvPr id="14" name="Untertitel 2"/>
          <p:cNvSpPr>
            <a:spLocks noGrp="1"/>
          </p:cNvSpPr>
          <p:nvPr>
            <p:ph type="subTitle" idx="10" hasCustomPrompt="1"/>
          </p:nvPr>
        </p:nvSpPr>
        <p:spPr>
          <a:xfrm>
            <a:off x="683568" y="1983884"/>
            <a:ext cx="6400800" cy="432048"/>
          </a:xfrm>
          <a:prstGeom prst="rect">
            <a:avLst/>
          </a:prstGeom>
        </p:spPr>
        <p:txBody>
          <a:bodyPr>
            <a:noAutofit/>
          </a:bodyPr>
          <a:lstStyle>
            <a:lvl1pPr marL="0" indent="0" algn="l">
              <a:buNone/>
              <a:defRPr sz="2200" baseline="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Unterüberschrift</a:t>
            </a:r>
          </a:p>
        </p:txBody>
      </p:sp>
      <p:sp>
        <p:nvSpPr>
          <p:cNvPr id="27" name="Titel 26"/>
          <p:cNvSpPr>
            <a:spLocks noGrp="1"/>
          </p:cNvSpPr>
          <p:nvPr>
            <p:ph type="title" hasCustomPrompt="1"/>
          </p:nvPr>
        </p:nvSpPr>
        <p:spPr>
          <a:xfrm>
            <a:off x="683568" y="1345332"/>
            <a:ext cx="8229600" cy="576000"/>
          </a:xfrm>
          <a:prstGeom prst="rect">
            <a:avLst/>
          </a:prstGeom>
        </p:spPr>
        <p:txBody>
          <a:bodyPr>
            <a:normAutofit/>
          </a:bodyPr>
          <a:lstStyle>
            <a:lvl1pPr>
              <a:defRPr sz="2200" baseline="0"/>
            </a:lvl1pPr>
          </a:lstStyle>
          <a:p>
            <a:r>
              <a:rPr lang="de-DE" dirty="0"/>
              <a:t>PUNKT 1</a:t>
            </a:r>
          </a:p>
        </p:txBody>
      </p:sp>
      <p:sp>
        <p:nvSpPr>
          <p:cNvPr id="20" name="Textplatzhalter 5"/>
          <p:cNvSpPr>
            <a:spLocks noGrp="1"/>
          </p:cNvSpPr>
          <p:nvPr>
            <p:ph type="body" sz="quarter" idx="14" hasCustomPrompt="1"/>
          </p:nvPr>
        </p:nvSpPr>
        <p:spPr>
          <a:xfrm>
            <a:off x="683568" y="4226049"/>
            <a:ext cx="2232025" cy="431651"/>
          </a:xfrm>
          <a:prstGeom prst="rect">
            <a:avLst/>
          </a:prstGeom>
        </p:spPr>
        <p:txBody>
          <a:bodyPr>
            <a:normAutofit/>
          </a:bodyPr>
          <a:lstStyle>
            <a:lvl1pPr marL="0" indent="0">
              <a:buFontTx/>
              <a:buNone/>
              <a:defRPr sz="2000" baseline="0">
                <a:solidFill>
                  <a:srgbClr val="686868"/>
                </a:solidFill>
              </a:defRPr>
            </a:lvl1pPr>
          </a:lstStyle>
          <a:p>
            <a:pPr lvl="0"/>
            <a:r>
              <a:rPr lang="de-DE" dirty="0"/>
              <a:t>Zusatz</a:t>
            </a:r>
          </a:p>
        </p:txBody>
      </p:sp>
      <p:sp>
        <p:nvSpPr>
          <p:cNvPr id="21" name="Textplatzhalter 5"/>
          <p:cNvSpPr>
            <a:spLocks noGrp="1"/>
          </p:cNvSpPr>
          <p:nvPr>
            <p:ph type="body" sz="quarter" idx="15" hasCustomPrompt="1"/>
          </p:nvPr>
        </p:nvSpPr>
        <p:spPr>
          <a:xfrm>
            <a:off x="683568" y="4611746"/>
            <a:ext cx="2232025" cy="694026"/>
          </a:xfrm>
          <a:prstGeom prst="rect">
            <a:avLst/>
          </a:prstGeom>
        </p:spPr>
        <p:txBody>
          <a:bodyPr>
            <a:normAutofit/>
          </a:bodyPr>
          <a:lstStyle>
            <a:lvl1pPr marL="0" indent="0">
              <a:buFontTx/>
              <a:buNone/>
              <a:defRPr sz="1500" baseline="0">
                <a:solidFill>
                  <a:srgbClr val="686868"/>
                </a:solidFill>
              </a:defRPr>
            </a:lvl1pPr>
          </a:lstStyle>
          <a:p>
            <a:pPr lvl="0"/>
            <a:r>
              <a:rPr lang="de-DE" dirty="0"/>
              <a:t>Zusatz 1</a:t>
            </a:r>
          </a:p>
          <a:p>
            <a:pPr lvl="0"/>
            <a:r>
              <a:rPr lang="de-DE" dirty="0"/>
              <a:t>Zusatz 2</a:t>
            </a:r>
          </a:p>
        </p:txBody>
      </p:sp>
      <p:sp>
        <p:nvSpPr>
          <p:cNvPr id="11"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BD7C626E-AF02-4205-BFFF-20FAC0BF8765}" type="datetime1">
              <a:rPr lang="de-DE" smtClean="0"/>
              <a:t>15.04.2026</a:t>
            </a:fld>
            <a:endParaRPr lang="de-DE" dirty="0"/>
          </a:p>
        </p:txBody>
      </p:sp>
      <p:sp>
        <p:nvSpPr>
          <p:cNvPr id="12"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13"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spTree>
    <p:extLst>
      <p:ext uri="{BB962C8B-B14F-4D97-AF65-F5344CB8AC3E}">
        <p14:creationId xmlns:p14="http://schemas.microsoft.com/office/powerpoint/2010/main" val="3162192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und Text">
    <p:spTree>
      <p:nvGrpSpPr>
        <p:cNvPr id="1" name=""/>
        <p:cNvGrpSpPr/>
        <p:nvPr/>
      </p:nvGrpSpPr>
      <p:grpSpPr>
        <a:xfrm>
          <a:off x="0" y="0"/>
          <a:ext cx="0" cy="0"/>
          <a:chOff x="0" y="0"/>
          <a:chExt cx="0" cy="0"/>
        </a:xfrm>
      </p:grpSpPr>
      <p:sp>
        <p:nvSpPr>
          <p:cNvPr id="6" name="Bildplatzhalter 5"/>
          <p:cNvSpPr>
            <a:spLocks noGrp="1"/>
          </p:cNvSpPr>
          <p:nvPr>
            <p:ph type="pic" sz="quarter" idx="11"/>
          </p:nvPr>
        </p:nvSpPr>
        <p:spPr>
          <a:xfrm>
            <a:off x="0" y="1273324"/>
            <a:ext cx="4571999" cy="4032448"/>
          </a:xfrm>
          <a:prstGeom prst="rect">
            <a:avLst/>
          </a:prstGeom>
          <a:noFill/>
        </p:spPr>
        <p:txBody>
          <a:bodyPr/>
          <a:lstStyle>
            <a:lvl1pPr marL="0" indent="0">
              <a:buNone/>
              <a:defRPr/>
            </a:lvl1pPr>
          </a:lstStyle>
          <a:p>
            <a:r>
              <a:rPr lang="de-DE"/>
              <a:t>Bild durch Klicken auf Symbol hinzufügen</a:t>
            </a:r>
            <a:endParaRPr lang="de-DE" dirty="0"/>
          </a:p>
        </p:txBody>
      </p:sp>
      <p:sp>
        <p:nvSpPr>
          <p:cNvPr id="8" name="Textplatzhalter 7"/>
          <p:cNvSpPr>
            <a:spLocks noGrp="1"/>
          </p:cNvSpPr>
          <p:nvPr>
            <p:ph type="body" sz="quarter" idx="17" hasCustomPrompt="1"/>
          </p:nvPr>
        </p:nvSpPr>
        <p:spPr>
          <a:xfrm>
            <a:off x="4788025" y="1705372"/>
            <a:ext cx="4176464" cy="1656184"/>
          </a:xfrm>
          <a:prstGeom prst="rect">
            <a:avLst/>
          </a:prstGeom>
          <a:noFill/>
          <a:ln>
            <a:noFill/>
          </a:ln>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200" b="0" baseline="0">
                <a:solidFill>
                  <a:srgbClr val="686868"/>
                </a:solidFill>
                <a:latin typeface="+mn-lt"/>
              </a:defRPr>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r>
            <a:r>
              <a:rPr lang="de-DE" dirty="0" err="1"/>
              <a:t>At</a:t>
            </a:r>
            <a:r>
              <a:rPr lang="de-DE" dirty="0"/>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p:txBody>
      </p:sp>
      <p:sp>
        <p:nvSpPr>
          <p:cNvPr id="15" name="Textplatzhalter 13"/>
          <p:cNvSpPr>
            <a:spLocks noGrp="1"/>
          </p:cNvSpPr>
          <p:nvPr>
            <p:ph type="body" sz="quarter" idx="16" hasCustomPrompt="1"/>
          </p:nvPr>
        </p:nvSpPr>
        <p:spPr>
          <a:xfrm>
            <a:off x="4716016" y="1202581"/>
            <a:ext cx="3600450" cy="358775"/>
          </a:xfrm>
          <a:prstGeom prst="rect">
            <a:avLst/>
          </a:prstGeom>
        </p:spPr>
        <p:txBody>
          <a:bodyPr anchor="ctr">
            <a:noAutofit/>
          </a:bodyPr>
          <a:lstStyle>
            <a:lvl1pPr marL="0" indent="0">
              <a:buNone/>
              <a:defRPr sz="2200" b="1">
                <a:solidFill>
                  <a:srgbClr val="4D4D4D"/>
                </a:solidFill>
                <a:latin typeface="+mj-lt"/>
              </a:defRPr>
            </a:lvl1pPr>
          </a:lstStyle>
          <a:p>
            <a:pPr lvl="0"/>
            <a:r>
              <a:rPr lang="de-DE" dirty="0"/>
              <a:t>PUNKT 1</a:t>
            </a:r>
          </a:p>
        </p:txBody>
      </p:sp>
      <p:sp>
        <p:nvSpPr>
          <p:cNvPr id="13" name="Textplatzhalter 26"/>
          <p:cNvSpPr>
            <a:spLocks noGrp="1"/>
          </p:cNvSpPr>
          <p:nvPr>
            <p:ph type="body" sz="quarter" idx="15" hasCustomPrompt="1"/>
          </p:nvPr>
        </p:nvSpPr>
        <p:spPr>
          <a:xfrm>
            <a:off x="4788024" y="3505572"/>
            <a:ext cx="4176464" cy="1800200"/>
          </a:xfrm>
          <a:prstGeom prst="rect">
            <a:avLst/>
          </a:prstGeom>
        </p:spPr>
        <p:txBody>
          <a:bodyPr/>
          <a:lstStyle>
            <a:lvl1pPr marL="180975" marR="0" indent="-180975" algn="l" defTabSz="914400" rtl="0" eaLnBrk="1" fontAlgn="auto" latinLnBrk="0" hangingPunct="1">
              <a:lnSpc>
                <a:spcPct val="100000"/>
              </a:lnSpc>
              <a:spcBef>
                <a:spcPct val="20000"/>
              </a:spcBef>
              <a:spcAft>
                <a:spcPts val="0"/>
              </a:spcAft>
              <a:buClr>
                <a:srgbClr val="4D4D4D"/>
              </a:buClr>
              <a:buSzTx/>
              <a:buFont typeface="Times New Roman" panose="02020603050405020304" pitchFamily="18" charset="0"/>
              <a:buChar char="●"/>
              <a:tabLst/>
              <a:defRPr lang="de-DE" sz="1200" baseline="0" noProof="0" dirty="0" smtClean="0">
                <a:solidFill>
                  <a:srgbClr val="686868"/>
                </a:solidFill>
                <a:latin typeface="+mn-lt"/>
              </a:defRPr>
            </a:lvl1pPr>
            <a:lvl2pPr marL="447675" marR="0" indent="-193675" algn="l" defTabSz="914400" rtl="0" eaLnBrk="1" fontAlgn="auto" latinLnBrk="0" hangingPunct="1">
              <a:lnSpc>
                <a:spcPct val="100000"/>
              </a:lnSpc>
              <a:spcBef>
                <a:spcPts val="200"/>
              </a:spcBef>
              <a:spcAft>
                <a:spcPts val="0"/>
              </a:spcAft>
              <a:buClr>
                <a:srgbClr val="4D4D4D"/>
              </a:buClr>
              <a:buSzTx/>
              <a:buFont typeface="Times New Roman" panose="02020603050405020304" pitchFamily="18" charset="0"/>
              <a:buChar char="●"/>
              <a:tabLst/>
              <a:defRPr lang="de-DE" sz="1200" baseline="0" noProof="0" dirty="0" smtClean="0">
                <a:solidFill>
                  <a:srgbClr val="686868"/>
                </a:solidFill>
                <a:latin typeface="+mn-lt"/>
              </a:defRPr>
            </a:lvl2pPr>
            <a:lvl3pPr marL="628650" marR="0" indent="-138113" algn="l" defTabSz="914400" rtl="0" eaLnBrk="1" fontAlgn="auto" latinLnBrk="0" hangingPunct="1">
              <a:lnSpc>
                <a:spcPct val="100000"/>
              </a:lnSpc>
              <a:spcBef>
                <a:spcPts val="200"/>
              </a:spcBef>
              <a:spcAft>
                <a:spcPts val="0"/>
              </a:spcAft>
              <a:buClr>
                <a:srgbClr val="4D4D4D"/>
              </a:buClr>
              <a:buSzTx/>
              <a:buFont typeface="Times New Roman" panose="02020603050405020304" pitchFamily="18" charset="0"/>
              <a:buChar char="●"/>
              <a:tabLst/>
              <a:defRPr lang="de-DE" sz="1200" baseline="0" noProof="0" dirty="0" smtClean="0">
                <a:solidFill>
                  <a:srgbClr val="686868"/>
                </a:solidFill>
                <a:latin typeface="+mn-lt"/>
              </a:defRPr>
            </a:lvl3pPr>
            <a:lvl4pPr marL="900000" marR="0" indent="-228600" algn="l" defTabSz="914400" rtl="0" eaLnBrk="1" fontAlgn="auto" latinLnBrk="0" hangingPunct="1">
              <a:lnSpc>
                <a:spcPct val="100000"/>
              </a:lnSpc>
              <a:spcBef>
                <a:spcPts val="200"/>
              </a:spcBef>
              <a:spcAft>
                <a:spcPts val="0"/>
              </a:spcAft>
              <a:buClr>
                <a:srgbClr val="4D4D4D"/>
              </a:buClr>
              <a:buSzTx/>
              <a:buFont typeface="Arial" pitchFamily="34" charset="0"/>
              <a:buChar char="•"/>
              <a:tabLst/>
              <a:defRPr lang="de-DE" baseline="0" noProof="0" dirty="0" smtClean="0">
                <a:solidFill>
                  <a:srgbClr val="848484"/>
                </a:solidFill>
                <a:latin typeface="+mn-lt"/>
              </a:defRPr>
            </a:lvl4pPr>
            <a:lvl5pPr marL="1080000" marR="0" indent="-228600" algn="l" defTabSz="914400" rtl="0" eaLnBrk="1" fontAlgn="auto" latinLnBrk="0" hangingPunct="1">
              <a:lnSpc>
                <a:spcPct val="100000"/>
              </a:lnSpc>
              <a:spcBef>
                <a:spcPts val="200"/>
              </a:spcBef>
              <a:spcAft>
                <a:spcPts val="0"/>
              </a:spcAft>
              <a:buClrTx/>
              <a:buSzTx/>
              <a:buFont typeface="Arial" pitchFamily="34" charset="0"/>
              <a:buChar char="»"/>
              <a:tabLst/>
              <a:defRPr lang="de-DE" baseline="0" noProof="0" dirty="0">
                <a:solidFill>
                  <a:srgbClr val="848484"/>
                </a:solidFill>
                <a:latin typeface="+mn-lt"/>
              </a:defRPr>
            </a:lvl5pPr>
          </a:lstStyle>
          <a:p>
            <a:pPr lvl="0"/>
            <a:r>
              <a:rPr lang="de-DE" dirty="0"/>
              <a:t>Aufzählungspunkt 1</a:t>
            </a:r>
          </a:p>
          <a:p>
            <a:pPr lvl="1"/>
            <a:r>
              <a:rPr lang="de-DE" dirty="0"/>
              <a:t>Zweite Ebene</a:t>
            </a:r>
          </a:p>
          <a:p>
            <a:pPr lvl="2"/>
            <a:r>
              <a:rPr lang="de-DE" dirty="0"/>
              <a:t>Dritte Ebene</a:t>
            </a:r>
          </a:p>
        </p:txBody>
      </p:sp>
      <p:sp>
        <p:nvSpPr>
          <p:cNvPr id="16"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52C4DAE1-A1E1-4BB4-81E4-619996A38E45}" type="datetime1">
              <a:rPr lang="de-DE" smtClean="0"/>
              <a:t>15.04.2026</a:t>
            </a:fld>
            <a:endParaRPr lang="de-DE" dirty="0"/>
          </a:p>
        </p:txBody>
      </p:sp>
      <p:sp>
        <p:nvSpPr>
          <p:cNvPr id="17"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18"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spTree>
    <p:extLst>
      <p:ext uri="{BB962C8B-B14F-4D97-AF65-F5344CB8AC3E}">
        <p14:creationId xmlns:p14="http://schemas.microsoft.com/office/powerpoint/2010/main" val="2587163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extplatzhalter 7"/>
          <p:cNvSpPr>
            <a:spLocks noGrp="1"/>
          </p:cNvSpPr>
          <p:nvPr>
            <p:ph type="body" sz="quarter" idx="17" hasCustomPrompt="1"/>
          </p:nvPr>
        </p:nvSpPr>
        <p:spPr>
          <a:xfrm>
            <a:off x="755576" y="1704106"/>
            <a:ext cx="3600400" cy="3529657"/>
          </a:xfrm>
          <a:prstGeom prst="rect">
            <a:avLst/>
          </a:prstGeom>
          <a:noFill/>
        </p:spPr>
        <p:txBody>
          <a:bodyPr>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200" baseline="0">
                <a:solidFill>
                  <a:srgbClr val="686868">
                    <a:alpha val="80000"/>
                  </a:srgbClr>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r>
            <a:r>
              <a:rPr lang="de-DE" dirty="0" err="1"/>
              <a:t>At</a:t>
            </a:r>
            <a:r>
              <a:rPr lang="de-DE" dirty="0"/>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p:txBody>
      </p:sp>
      <p:sp>
        <p:nvSpPr>
          <p:cNvPr id="15" name="Textplatzhalter 13"/>
          <p:cNvSpPr>
            <a:spLocks noGrp="1"/>
          </p:cNvSpPr>
          <p:nvPr>
            <p:ph type="body" sz="quarter" idx="16" hasCustomPrompt="1"/>
          </p:nvPr>
        </p:nvSpPr>
        <p:spPr>
          <a:xfrm>
            <a:off x="683568" y="1201316"/>
            <a:ext cx="3600450" cy="358775"/>
          </a:xfrm>
          <a:prstGeom prst="rect">
            <a:avLst/>
          </a:prstGeom>
        </p:spPr>
        <p:txBody>
          <a:bodyPr anchor="ctr">
            <a:noAutofit/>
          </a:bodyPr>
          <a:lstStyle>
            <a:lvl1pPr marL="0" indent="0">
              <a:buNone/>
              <a:defRPr sz="2200" b="1">
                <a:solidFill>
                  <a:srgbClr val="4D4D4D"/>
                </a:solidFill>
                <a:latin typeface="+mj-lt"/>
              </a:defRPr>
            </a:lvl1pPr>
          </a:lstStyle>
          <a:p>
            <a:pPr lvl="0"/>
            <a:r>
              <a:rPr lang="de-DE" dirty="0"/>
              <a:t>PUNKT 1</a:t>
            </a:r>
          </a:p>
        </p:txBody>
      </p:sp>
      <p:sp>
        <p:nvSpPr>
          <p:cNvPr id="13" name="Textplatzhalter 26"/>
          <p:cNvSpPr>
            <a:spLocks noGrp="1"/>
          </p:cNvSpPr>
          <p:nvPr>
            <p:ph type="body" sz="quarter" idx="18" hasCustomPrompt="1"/>
          </p:nvPr>
        </p:nvSpPr>
        <p:spPr>
          <a:xfrm>
            <a:off x="4644008" y="1705372"/>
            <a:ext cx="3600400" cy="3528392"/>
          </a:xfrm>
          <a:prstGeom prst="rect">
            <a:avLst/>
          </a:prstGeom>
        </p:spPr>
        <p:txBody>
          <a:bodyPr/>
          <a:lstStyle>
            <a:lvl1pPr marL="180975" marR="0" indent="-180975" algn="l" defTabSz="914400" rtl="0" eaLnBrk="1" fontAlgn="auto" latinLnBrk="0" hangingPunct="1">
              <a:lnSpc>
                <a:spcPct val="100000"/>
              </a:lnSpc>
              <a:spcBef>
                <a:spcPct val="20000"/>
              </a:spcBef>
              <a:spcAft>
                <a:spcPts val="0"/>
              </a:spcAft>
              <a:buClr>
                <a:srgbClr val="4D4D4D"/>
              </a:buClr>
              <a:buSzTx/>
              <a:buFont typeface="Times New Roman" panose="02020603050405020304" pitchFamily="18" charset="0"/>
              <a:buChar char="●"/>
              <a:tabLst/>
              <a:defRPr lang="de-DE" sz="1200" baseline="0" noProof="0" dirty="0" smtClean="0">
                <a:solidFill>
                  <a:srgbClr val="686868"/>
                </a:solidFill>
                <a:latin typeface="+mn-lt"/>
              </a:defRPr>
            </a:lvl1pPr>
            <a:lvl2pPr marL="447675" marR="0" indent="-193675" algn="l" defTabSz="914400" rtl="0" eaLnBrk="1" fontAlgn="auto" latinLnBrk="0" hangingPunct="1">
              <a:lnSpc>
                <a:spcPct val="100000"/>
              </a:lnSpc>
              <a:spcBef>
                <a:spcPts val="200"/>
              </a:spcBef>
              <a:spcAft>
                <a:spcPts val="0"/>
              </a:spcAft>
              <a:buClr>
                <a:srgbClr val="4D4D4D"/>
              </a:buClr>
              <a:buSzTx/>
              <a:buFont typeface="Times New Roman" panose="02020603050405020304" pitchFamily="18" charset="0"/>
              <a:buChar char="●"/>
              <a:tabLst/>
              <a:defRPr lang="de-DE" sz="1200" baseline="0" noProof="0" dirty="0" smtClean="0">
                <a:solidFill>
                  <a:srgbClr val="686868"/>
                </a:solidFill>
                <a:latin typeface="+mn-lt"/>
              </a:defRPr>
            </a:lvl2pPr>
            <a:lvl3pPr marL="628650" marR="0" indent="-138113" algn="l" defTabSz="914400" rtl="0" eaLnBrk="1" fontAlgn="auto" latinLnBrk="0" hangingPunct="1">
              <a:lnSpc>
                <a:spcPct val="100000"/>
              </a:lnSpc>
              <a:spcBef>
                <a:spcPts val="200"/>
              </a:spcBef>
              <a:spcAft>
                <a:spcPts val="0"/>
              </a:spcAft>
              <a:buClr>
                <a:srgbClr val="4D4D4D"/>
              </a:buClr>
              <a:buSzTx/>
              <a:buFont typeface="Times New Roman" panose="02020603050405020304" pitchFamily="18" charset="0"/>
              <a:buChar char="●"/>
              <a:tabLst/>
              <a:defRPr lang="de-DE" sz="1200" baseline="0" noProof="0" dirty="0" smtClean="0">
                <a:solidFill>
                  <a:srgbClr val="686868"/>
                </a:solidFill>
                <a:latin typeface="+mn-lt"/>
              </a:defRPr>
            </a:lvl3pPr>
            <a:lvl4pPr marL="900000" marR="0" indent="-228600" algn="l" defTabSz="914400" rtl="0" eaLnBrk="1" fontAlgn="auto" latinLnBrk="0" hangingPunct="1">
              <a:lnSpc>
                <a:spcPct val="100000"/>
              </a:lnSpc>
              <a:spcBef>
                <a:spcPts val="200"/>
              </a:spcBef>
              <a:spcAft>
                <a:spcPts val="0"/>
              </a:spcAft>
              <a:buClr>
                <a:srgbClr val="4D4D4D"/>
              </a:buClr>
              <a:buSzTx/>
              <a:buFont typeface="Arial" pitchFamily="34" charset="0"/>
              <a:buChar char="•"/>
              <a:tabLst/>
              <a:defRPr lang="de-DE" baseline="0" noProof="0" dirty="0" smtClean="0">
                <a:solidFill>
                  <a:srgbClr val="848484"/>
                </a:solidFill>
                <a:latin typeface="+mn-lt"/>
              </a:defRPr>
            </a:lvl4pPr>
            <a:lvl5pPr marL="1080000" marR="0" indent="-228600" algn="l" defTabSz="914400" rtl="0" eaLnBrk="1" fontAlgn="auto" latinLnBrk="0" hangingPunct="1">
              <a:lnSpc>
                <a:spcPct val="100000"/>
              </a:lnSpc>
              <a:spcBef>
                <a:spcPts val="200"/>
              </a:spcBef>
              <a:spcAft>
                <a:spcPts val="0"/>
              </a:spcAft>
              <a:buClrTx/>
              <a:buSzTx/>
              <a:buFont typeface="Arial" pitchFamily="34" charset="0"/>
              <a:buChar char="»"/>
              <a:tabLst/>
              <a:defRPr lang="de-DE" baseline="0" noProof="0" dirty="0">
                <a:solidFill>
                  <a:srgbClr val="848484"/>
                </a:solidFill>
                <a:latin typeface="+mn-lt"/>
              </a:defRPr>
            </a:lvl5pPr>
          </a:lstStyle>
          <a:p>
            <a:pPr lvl="0"/>
            <a:r>
              <a:rPr lang="de-DE" dirty="0"/>
              <a:t>Aufzählungspunkt 1</a:t>
            </a:r>
          </a:p>
          <a:p>
            <a:pPr lvl="1"/>
            <a:r>
              <a:rPr lang="de-DE" dirty="0"/>
              <a:t>Zweite Ebene</a:t>
            </a:r>
          </a:p>
          <a:p>
            <a:pPr lvl="2"/>
            <a:r>
              <a:rPr lang="de-DE" dirty="0"/>
              <a:t>Dritte Ebene</a:t>
            </a:r>
          </a:p>
        </p:txBody>
      </p:sp>
      <p:sp>
        <p:nvSpPr>
          <p:cNvPr id="14"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841799FA-72F7-4B4B-938A-B45F2C05DB75}" type="datetime1">
              <a:rPr lang="de-DE" smtClean="0"/>
              <a:t>15.04.2026</a:t>
            </a:fld>
            <a:endParaRPr lang="de-DE" dirty="0"/>
          </a:p>
        </p:txBody>
      </p:sp>
      <p:sp>
        <p:nvSpPr>
          <p:cNvPr id="16"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17"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spTree>
    <p:extLst>
      <p:ext uri="{BB962C8B-B14F-4D97-AF65-F5344CB8AC3E}">
        <p14:creationId xmlns:p14="http://schemas.microsoft.com/office/powerpoint/2010/main" val="1709191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abschiedun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83568" y="1345332"/>
            <a:ext cx="7772400" cy="576064"/>
          </a:xfrm>
          <a:prstGeom prst="rect">
            <a:avLst/>
          </a:prstGeom>
        </p:spPr>
        <p:txBody>
          <a:bodyPr>
            <a:normAutofit/>
          </a:bodyPr>
          <a:lstStyle>
            <a:lvl1pPr>
              <a:defRPr sz="2200" baseline="0">
                <a:solidFill>
                  <a:srgbClr val="4D4D4D"/>
                </a:solidFill>
              </a:defRPr>
            </a:lvl1pPr>
          </a:lstStyle>
          <a:p>
            <a:r>
              <a:rPr lang="de-DE" dirty="0"/>
              <a:t>VERABSCHIEDUNG</a:t>
            </a:r>
          </a:p>
        </p:txBody>
      </p:sp>
      <p:sp>
        <p:nvSpPr>
          <p:cNvPr id="3" name="Untertitel 2"/>
          <p:cNvSpPr>
            <a:spLocks noGrp="1"/>
          </p:cNvSpPr>
          <p:nvPr>
            <p:ph type="subTitle" idx="1" hasCustomPrompt="1"/>
          </p:nvPr>
        </p:nvSpPr>
        <p:spPr>
          <a:xfrm>
            <a:off x="683568" y="1993404"/>
            <a:ext cx="6400800" cy="576064"/>
          </a:xfrm>
          <a:prstGeom prst="rect">
            <a:avLst/>
          </a:prstGeom>
        </p:spPr>
        <p:txBody>
          <a:bodyPr>
            <a:normAutofit/>
          </a:bodyPr>
          <a:lstStyle>
            <a:lvl1pPr marL="0" indent="0" algn="l">
              <a:buNone/>
              <a:defRPr sz="2200" baseline="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Dank</a:t>
            </a:r>
          </a:p>
        </p:txBody>
      </p:sp>
      <p:grpSp>
        <p:nvGrpSpPr>
          <p:cNvPr id="7" name="Gruppieren 6"/>
          <p:cNvGrpSpPr/>
          <p:nvPr userDrawn="1"/>
        </p:nvGrpSpPr>
        <p:grpSpPr>
          <a:xfrm>
            <a:off x="683568" y="4225652"/>
            <a:ext cx="6974068" cy="1080120"/>
            <a:chOff x="2843808" y="4009628"/>
            <a:chExt cx="6974068" cy="1080120"/>
          </a:xfrm>
        </p:grpSpPr>
        <p:sp>
          <p:nvSpPr>
            <p:cNvPr id="6" name="Untertitel 2"/>
            <p:cNvSpPr txBox="1">
              <a:spLocks/>
            </p:cNvSpPr>
            <p:nvPr userDrawn="1"/>
          </p:nvSpPr>
          <p:spPr>
            <a:xfrm>
              <a:off x="2843808" y="4009628"/>
              <a:ext cx="6400800" cy="576064"/>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000" kern="1200" baseline="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de-DE" sz="2000" dirty="0">
                  <a:solidFill>
                    <a:srgbClr val="686868"/>
                  </a:solidFill>
                  <a:latin typeface="+mn-lt"/>
                </a:rPr>
                <a:t>Quellen</a:t>
              </a:r>
            </a:p>
          </p:txBody>
        </p:sp>
        <p:sp>
          <p:nvSpPr>
            <p:cNvPr id="8" name="Untertitel 2"/>
            <p:cNvSpPr txBox="1">
              <a:spLocks/>
            </p:cNvSpPr>
            <p:nvPr userDrawn="1"/>
          </p:nvSpPr>
          <p:spPr>
            <a:xfrm>
              <a:off x="2843808" y="4395722"/>
              <a:ext cx="6974068" cy="694026"/>
            </a:xfrm>
            <a:prstGeom prst="rect">
              <a:avLst/>
            </a:prstGeom>
          </p:spPr>
          <p:txBody>
            <a:bodyPr vert="horz" lIns="91440" tIns="45720" rIns="91440" bIns="45720" rtlCol="0">
              <a:normAutofit/>
            </a:bodyPr>
            <a:lstStyle>
              <a:lvl1pPr marL="0" indent="0" algn="l" defTabSz="914400" rtl="0" eaLnBrk="1" latinLnBrk="0" hangingPunct="1">
                <a:spcBef>
                  <a:spcPct val="20000"/>
                </a:spcBef>
                <a:buFont typeface="Arial" pitchFamily="34" charset="0"/>
                <a:buNone/>
                <a:defRPr sz="3000" kern="1200" baseline="0">
                  <a:solidFill>
                    <a:schemeClr val="tx1">
                      <a:tint val="75000"/>
                    </a:schemeClr>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Arial" pitchFamily="34" charset="0"/>
                  <a:ea typeface="+mn-ea"/>
                  <a:cs typeface="Arial"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Arial" pitchFamily="34" charset="0"/>
                  <a:ea typeface="+mn-ea"/>
                  <a:cs typeface="Arial"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indent="0">
                <a:buFontTx/>
                <a:buNone/>
              </a:pPr>
              <a:r>
                <a:rPr lang="de-DE" sz="1500" dirty="0">
                  <a:solidFill>
                    <a:srgbClr val="686868"/>
                  </a:solidFill>
                  <a:latin typeface="+mn-lt"/>
                </a:rPr>
                <a:t>Quelle</a:t>
              </a:r>
              <a:r>
                <a:rPr lang="de-DE" sz="1500" baseline="0" dirty="0">
                  <a:solidFill>
                    <a:srgbClr val="686868"/>
                  </a:solidFill>
                  <a:latin typeface="+mn-lt"/>
                </a:rPr>
                <a:t> </a:t>
              </a:r>
              <a:r>
                <a:rPr lang="de-DE" sz="1500" dirty="0">
                  <a:solidFill>
                    <a:srgbClr val="686868"/>
                  </a:solidFill>
                  <a:latin typeface="+mn-lt"/>
                </a:rPr>
                <a:t>1</a:t>
              </a:r>
            </a:p>
            <a:p>
              <a:pPr marL="0" indent="0">
                <a:buFontTx/>
                <a:buNone/>
              </a:pPr>
              <a:r>
                <a:rPr lang="de-DE" sz="1500" dirty="0">
                  <a:solidFill>
                    <a:srgbClr val="686868"/>
                  </a:solidFill>
                  <a:latin typeface="+mn-lt"/>
                </a:rPr>
                <a:t>Quelle</a:t>
              </a:r>
              <a:r>
                <a:rPr lang="de-DE" sz="1500" baseline="0" dirty="0">
                  <a:solidFill>
                    <a:srgbClr val="686868"/>
                  </a:solidFill>
                  <a:latin typeface="+mn-lt"/>
                </a:rPr>
                <a:t> 2</a:t>
              </a:r>
              <a:endParaRPr lang="de-DE" sz="1500" dirty="0">
                <a:solidFill>
                  <a:srgbClr val="686868"/>
                </a:solidFill>
                <a:latin typeface="+mn-lt"/>
              </a:endParaRPr>
            </a:p>
          </p:txBody>
        </p:sp>
      </p:grpSp>
    </p:spTree>
    <p:extLst>
      <p:ext uri="{BB962C8B-B14F-4D97-AF65-F5344CB8AC3E}">
        <p14:creationId xmlns:p14="http://schemas.microsoft.com/office/powerpoint/2010/main" val="2059167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8909C-60E3-4747-8EB8-474B2FDD3304}" type="datetime1">
              <a:rPr lang="de-DE" smtClean="0"/>
              <a:t>15.04.2026</a:t>
            </a:fld>
            <a:endParaRPr lang="en-US"/>
          </a:p>
        </p:txBody>
      </p:sp>
      <p:sp>
        <p:nvSpPr>
          <p:cNvPr id="3" name="Footer Placeholder 2"/>
          <p:cNvSpPr>
            <a:spLocks noGrp="1"/>
          </p:cNvSpPr>
          <p:nvPr>
            <p:ph type="ftr" sz="quarter" idx="11"/>
          </p:nvPr>
        </p:nvSpPr>
        <p:spPr/>
        <p:txBody>
          <a:bodyPr/>
          <a:lstStyle/>
          <a:p>
            <a:r>
              <a:rPr lang="en-US"/>
              <a:t>www.karg-kollegen.de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extLst>
      <p:ext uri="{BB962C8B-B14F-4D97-AF65-F5344CB8AC3E}">
        <p14:creationId xmlns:p14="http://schemas.microsoft.com/office/powerpoint/2010/main" val="1674452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B72EDA-E818-EF82-2B6C-2DD17AAA7987}"/>
              </a:ext>
            </a:extLst>
          </p:cNvPr>
          <p:cNvSpPr>
            <a:spLocks noGrp="1"/>
          </p:cNvSpPr>
          <p:nvPr>
            <p:ph type="title"/>
          </p:nvPr>
        </p:nvSpPr>
        <p:spPr>
          <a:xfrm>
            <a:off x="179512" y="1345332"/>
            <a:ext cx="7886700" cy="1104900"/>
          </a:xfrm>
          <a:prstGeom prst="rect">
            <a:avLst/>
          </a:prstGeom>
        </p:spPr>
        <p:txBody>
          <a:bodyPr/>
          <a:lstStyle/>
          <a:p>
            <a:r>
              <a:rPr lang="de-DE" dirty="0"/>
              <a:t>Mastertitelformat bearbeiten</a:t>
            </a:r>
          </a:p>
        </p:txBody>
      </p:sp>
      <p:sp>
        <p:nvSpPr>
          <p:cNvPr id="3" name="Datumsplatzhalter 2">
            <a:extLst>
              <a:ext uri="{FF2B5EF4-FFF2-40B4-BE49-F238E27FC236}">
                <a16:creationId xmlns:a16="http://schemas.microsoft.com/office/drawing/2014/main" id="{4F0A0EF4-85A2-5A0E-CB13-804D83B37602}"/>
              </a:ext>
            </a:extLst>
          </p:cNvPr>
          <p:cNvSpPr>
            <a:spLocks noGrp="1"/>
          </p:cNvSpPr>
          <p:nvPr>
            <p:ph type="dt" sz="half" idx="10"/>
          </p:nvPr>
        </p:nvSpPr>
        <p:spPr/>
        <p:txBody>
          <a:bodyPr/>
          <a:lstStyle/>
          <a:p>
            <a:fld id="{373660FE-253C-4956-96D5-B93649F85075}" type="datetime1">
              <a:rPr lang="de-DE" smtClean="0"/>
              <a:t>15.04.2026</a:t>
            </a:fld>
            <a:endParaRPr lang="de-DE" dirty="0"/>
          </a:p>
        </p:txBody>
      </p:sp>
      <p:sp>
        <p:nvSpPr>
          <p:cNvPr id="4" name="Foliennummernplatzhalter 3">
            <a:extLst>
              <a:ext uri="{FF2B5EF4-FFF2-40B4-BE49-F238E27FC236}">
                <a16:creationId xmlns:a16="http://schemas.microsoft.com/office/drawing/2014/main" id="{D81BE860-A8D8-ED2F-6B1A-D8EDE433AE91}"/>
              </a:ext>
            </a:extLst>
          </p:cNvPr>
          <p:cNvSpPr>
            <a:spLocks noGrp="1"/>
          </p:cNvSpPr>
          <p:nvPr>
            <p:ph type="sldNum" sz="quarter" idx="11"/>
          </p:nvPr>
        </p:nvSpPr>
        <p:spPr/>
        <p:txBody>
          <a:bodyPr/>
          <a:lstStyle/>
          <a:p>
            <a:r>
              <a:rPr lang="de-DE"/>
              <a:t>FOLIE </a:t>
            </a:r>
            <a:fld id="{0A3356C3-82A2-4F1D-8012-67B9B2D8766D}" type="slidenum">
              <a:rPr lang="de-DE" smtClean="0"/>
              <a:pPr/>
              <a:t>‹Nr.›</a:t>
            </a:fld>
            <a:endParaRPr lang="de-DE" dirty="0"/>
          </a:p>
        </p:txBody>
      </p:sp>
      <p:sp>
        <p:nvSpPr>
          <p:cNvPr id="5" name="Fußzeilenplatzhalter 4">
            <a:extLst>
              <a:ext uri="{FF2B5EF4-FFF2-40B4-BE49-F238E27FC236}">
                <a16:creationId xmlns:a16="http://schemas.microsoft.com/office/drawing/2014/main" id="{E04873D4-AC2A-8EBA-6E7F-173C6335B3C1}"/>
              </a:ext>
            </a:extLst>
          </p:cNvPr>
          <p:cNvSpPr>
            <a:spLocks noGrp="1"/>
          </p:cNvSpPr>
          <p:nvPr>
            <p:ph type="ftr" sz="quarter" idx="12"/>
          </p:nvPr>
        </p:nvSpPr>
        <p:spPr/>
        <p:txBody>
          <a:bodyPr/>
          <a:lstStyle/>
          <a:p>
            <a:r>
              <a:rPr lang="de-DE"/>
              <a:t>www.karg-kollegen.de</a:t>
            </a:r>
            <a:endParaRPr lang="de-DE" dirty="0"/>
          </a:p>
        </p:txBody>
      </p:sp>
    </p:spTree>
    <p:extLst>
      <p:ext uri="{BB962C8B-B14F-4D97-AF65-F5344CB8AC3E}">
        <p14:creationId xmlns:p14="http://schemas.microsoft.com/office/powerpoint/2010/main" val="335575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B3A3DD-E935-AD19-58DD-0BB89DD33E8D}"/>
              </a:ext>
            </a:extLst>
          </p:cNvPr>
          <p:cNvSpPr>
            <a:spLocks noGrp="1"/>
          </p:cNvSpPr>
          <p:nvPr>
            <p:ph type="title"/>
          </p:nvPr>
        </p:nvSpPr>
        <p:spPr>
          <a:xfrm>
            <a:off x="683568" y="1201316"/>
            <a:ext cx="7886700" cy="1104900"/>
          </a:xfrm>
          <a:prstGeom prst="rect">
            <a:avLst/>
          </a:prstGeom>
        </p:spPr>
        <p:txBody>
          <a:bodyPr/>
          <a:lstStyle/>
          <a:p>
            <a:r>
              <a:rPr lang="de-DE" dirty="0"/>
              <a:t>Mastertitelformat bearbeiten</a:t>
            </a:r>
          </a:p>
        </p:txBody>
      </p:sp>
      <p:sp>
        <p:nvSpPr>
          <p:cNvPr id="3" name="Datumsplatzhalter 2">
            <a:extLst>
              <a:ext uri="{FF2B5EF4-FFF2-40B4-BE49-F238E27FC236}">
                <a16:creationId xmlns:a16="http://schemas.microsoft.com/office/drawing/2014/main" id="{96FE8403-C4D1-A8CA-E6E3-701B18806967}"/>
              </a:ext>
            </a:extLst>
          </p:cNvPr>
          <p:cNvSpPr>
            <a:spLocks noGrp="1"/>
          </p:cNvSpPr>
          <p:nvPr>
            <p:ph type="dt" sz="half" idx="10"/>
          </p:nvPr>
        </p:nvSpPr>
        <p:spPr/>
        <p:txBody>
          <a:bodyPr/>
          <a:lstStyle/>
          <a:p>
            <a:fld id="{373660FE-253C-4956-96D5-B93649F85075}" type="datetime1">
              <a:rPr lang="de-DE" smtClean="0"/>
              <a:t>15.04.2026</a:t>
            </a:fld>
            <a:endParaRPr lang="de-DE" dirty="0"/>
          </a:p>
        </p:txBody>
      </p:sp>
      <p:sp>
        <p:nvSpPr>
          <p:cNvPr id="4" name="Foliennummernplatzhalter 3">
            <a:extLst>
              <a:ext uri="{FF2B5EF4-FFF2-40B4-BE49-F238E27FC236}">
                <a16:creationId xmlns:a16="http://schemas.microsoft.com/office/drawing/2014/main" id="{89EF65EB-5036-26B3-2D4D-32EB6516BCC7}"/>
              </a:ext>
            </a:extLst>
          </p:cNvPr>
          <p:cNvSpPr>
            <a:spLocks noGrp="1"/>
          </p:cNvSpPr>
          <p:nvPr>
            <p:ph type="sldNum" sz="quarter" idx="11"/>
          </p:nvPr>
        </p:nvSpPr>
        <p:spPr/>
        <p:txBody>
          <a:bodyPr/>
          <a:lstStyle/>
          <a:p>
            <a:r>
              <a:rPr lang="de-DE"/>
              <a:t>FOLIE </a:t>
            </a:r>
            <a:fld id="{0A3356C3-82A2-4F1D-8012-67B9B2D8766D}" type="slidenum">
              <a:rPr lang="de-DE" smtClean="0"/>
              <a:pPr/>
              <a:t>‹Nr.›</a:t>
            </a:fld>
            <a:endParaRPr lang="de-DE" dirty="0"/>
          </a:p>
        </p:txBody>
      </p:sp>
      <p:sp>
        <p:nvSpPr>
          <p:cNvPr id="5" name="Fußzeilenplatzhalter 4">
            <a:extLst>
              <a:ext uri="{FF2B5EF4-FFF2-40B4-BE49-F238E27FC236}">
                <a16:creationId xmlns:a16="http://schemas.microsoft.com/office/drawing/2014/main" id="{34C98131-BAA0-7E35-8527-00FF17E0FB01}"/>
              </a:ext>
            </a:extLst>
          </p:cNvPr>
          <p:cNvSpPr>
            <a:spLocks noGrp="1"/>
          </p:cNvSpPr>
          <p:nvPr>
            <p:ph type="ftr" sz="quarter" idx="12"/>
          </p:nvPr>
        </p:nvSpPr>
        <p:spPr/>
        <p:txBody>
          <a:bodyPr/>
          <a:lstStyle/>
          <a:p>
            <a:r>
              <a:rPr lang="de-DE"/>
              <a:t>www.karg-kollegen.de</a:t>
            </a:r>
            <a:endParaRPr lang="de-DE" dirty="0"/>
          </a:p>
        </p:txBody>
      </p:sp>
    </p:spTree>
    <p:extLst>
      <p:ext uri="{BB962C8B-B14F-4D97-AF65-F5344CB8AC3E}">
        <p14:creationId xmlns:p14="http://schemas.microsoft.com/office/powerpoint/2010/main" val="695083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bschnitt">
    <p:spTree>
      <p:nvGrpSpPr>
        <p:cNvPr id="1" name=""/>
        <p:cNvGrpSpPr/>
        <p:nvPr/>
      </p:nvGrpSpPr>
      <p:grpSpPr>
        <a:xfrm>
          <a:off x="0" y="0"/>
          <a:ext cx="0" cy="0"/>
          <a:chOff x="0" y="0"/>
          <a:chExt cx="0" cy="0"/>
        </a:xfrm>
      </p:grpSpPr>
      <p:sp>
        <p:nvSpPr>
          <p:cNvPr id="14" name="Untertitel 2"/>
          <p:cNvSpPr>
            <a:spLocks noGrp="1"/>
          </p:cNvSpPr>
          <p:nvPr>
            <p:ph type="subTitle" idx="10" hasCustomPrompt="1"/>
          </p:nvPr>
        </p:nvSpPr>
        <p:spPr>
          <a:xfrm>
            <a:off x="683568" y="1983884"/>
            <a:ext cx="6400800" cy="432048"/>
          </a:xfrm>
          <a:prstGeom prst="rect">
            <a:avLst/>
          </a:prstGeom>
        </p:spPr>
        <p:txBody>
          <a:bodyPr>
            <a:noAutofit/>
          </a:bodyPr>
          <a:lstStyle>
            <a:lvl1pPr marL="0" indent="0" algn="l">
              <a:buNone/>
              <a:defRPr sz="2200" baseline="0">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Unterüberschrift</a:t>
            </a:r>
          </a:p>
        </p:txBody>
      </p:sp>
      <p:sp>
        <p:nvSpPr>
          <p:cNvPr id="27" name="Titel 26"/>
          <p:cNvSpPr>
            <a:spLocks noGrp="1"/>
          </p:cNvSpPr>
          <p:nvPr>
            <p:ph type="title" hasCustomPrompt="1"/>
          </p:nvPr>
        </p:nvSpPr>
        <p:spPr>
          <a:xfrm>
            <a:off x="683568" y="1345332"/>
            <a:ext cx="8229600" cy="576000"/>
          </a:xfrm>
          <a:prstGeom prst="rect">
            <a:avLst/>
          </a:prstGeom>
        </p:spPr>
        <p:txBody>
          <a:bodyPr>
            <a:normAutofit/>
          </a:bodyPr>
          <a:lstStyle>
            <a:lvl1pPr>
              <a:defRPr sz="2200" baseline="0"/>
            </a:lvl1pPr>
          </a:lstStyle>
          <a:p>
            <a:r>
              <a:rPr lang="de-DE" dirty="0"/>
              <a:t>PUNKT 1</a:t>
            </a:r>
          </a:p>
        </p:txBody>
      </p:sp>
      <p:sp>
        <p:nvSpPr>
          <p:cNvPr id="20" name="Textplatzhalter 5"/>
          <p:cNvSpPr>
            <a:spLocks noGrp="1"/>
          </p:cNvSpPr>
          <p:nvPr>
            <p:ph type="body" sz="quarter" idx="14" hasCustomPrompt="1"/>
          </p:nvPr>
        </p:nvSpPr>
        <p:spPr>
          <a:xfrm>
            <a:off x="683568" y="4226049"/>
            <a:ext cx="2232025" cy="431651"/>
          </a:xfrm>
          <a:prstGeom prst="rect">
            <a:avLst/>
          </a:prstGeom>
        </p:spPr>
        <p:txBody>
          <a:bodyPr>
            <a:normAutofit/>
          </a:bodyPr>
          <a:lstStyle>
            <a:lvl1pPr marL="0" indent="0">
              <a:buFontTx/>
              <a:buNone/>
              <a:defRPr sz="2000" baseline="0">
                <a:solidFill>
                  <a:srgbClr val="686868"/>
                </a:solidFill>
              </a:defRPr>
            </a:lvl1pPr>
          </a:lstStyle>
          <a:p>
            <a:pPr lvl="0"/>
            <a:r>
              <a:rPr lang="de-DE" dirty="0"/>
              <a:t>Zusatz</a:t>
            </a:r>
          </a:p>
        </p:txBody>
      </p:sp>
      <p:sp>
        <p:nvSpPr>
          <p:cNvPr id="21" name="Textplatzhalter 5"/>
          <p:cNvSpPr>
            <a:spLocks noGrp="1"/>
          </p:cNvSpPr>
          <p:nvPr>
            <p:ph type="body" sz="quarter" idx="15" hasCustomPrompt="1"/>
          </p:nvPr>
        </p:nvSpPr>
        <p:spPr>
          <a:xfrm>
            <a:off x="683568" y="4611746"/>
            <a:ext cx="2232025" cy="694026"/>
          </a:xfrm>
          <a:prstGeom prst="rect">
            <a:avLst/>
          </a:prstGeom>
        </p:spPr>
        <p:txBody>
          <a:bodyPr>
            <a:normAutofit/>
          </a:bodyPr>
          <a:lstStyle>
            <a:lvl1pPr marL="0" indent="0">
              <a:buFontTx/>
              <a:buNone/>
              <a:defRPr sz="1500" baseline="0">
                <a:solidFill>
                  <a:srgbClr val="686868"/>
                </a:solidFill>
              </a:defRPr>
            </a:lvl1pPr>
          </a:lstStyle>
          <a:p>
            <a:pPr lvl="0"/>
            <a:r>
              <a:rPr lang="de-DE" dirty="0"/>
              <a:t>Zusatz 1</a:t>
            </a:r>
          </a:p>
          <a:p>
            <a:pPr lvl="0"/>
            <a:r>
              <a:rPr lang="de-DE" dirty="0"/>
              <a:t>Zusatz 2</a:t>
            </a:r>
          </a:p>
        </p:txBody>
      </p:sp>
      <p:sp>
        <p:nvSpPr>
          <p:cNvPr id="11"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E0A82240-338F-4ED0-8742-07A5FEAA6F5B}" type="datetime1">
              <a:rPr lang="de-DE" smtClean="0"/>
              <a:t>15.04.2026</a:t>
            </a:fld>
            <a:endParaRPr lang="de-DE" dirty="0"/>
          </a:p>
        </p:txBody>
      </p:sp>
      <p:sp>
        <p:nvSpPr>
          <p:cNvPr id="12"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13"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spTree>
    <p:extLst>
      <p:ext uri="{BB962C8B-B14F-4D97-AF65-F5344CB8AC3E}">
        <p14:creationId xmlns:p14="http://schemas.microsoft.com/office/powerpoint/2010/main" val="3162192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0.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AF1EC"/>
        </a:solidFill>
        <a:effectLst/>
      </p:bgPr>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88" y="5449788"/>
            <a:ext cx="9144000" cy="265212"/>
          </a:xfrm>
          <a:prstGeom prst="rect">
            <a:avLst/>
          </a:prstGeom>
          <a:solidFill>
            <a:srgbClr val="A6A6A6"/>
          </a:solidFill>
          <a:ln>
            <a:noFill/>
          </a:ln>
          <a:effectLst/>
        </p:spPr>
      </p:pic>
      <p:sp>
        <p:nvSpPr>
          <p:cNvPr id="7" name="Rechteck 6"/>
          <p:cNvSpPr/>
          <p:nvPr/>
        </p:nvSpPr>
        <p:spPr>
          <a:xfrm>
            <a:off x="0" y="0"/>
            <a:ext cx="9144000" cy="1129308"/>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373660FE-253C-4956-96D5-B93649F85075}" type="datetime1">
              <a:rPr lang="de-DE" smtClean="0"/>
              <a:t>15.04.2026</a:t>
            </a:fld>
            <a:endParaRPr lang="de-DE" dirty="0"/>
          </a:p>
        </p:txBody>
      </p:sp>
      <p:sp>
        <p:nvSpPr>
          <p:cNvPr id="6"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8"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pic>
        <p:nvPicPr>
          <p:cNvPr id="1029" name="Picture 5" descr="K:\KargPuhlmannAnwälte(375)\_Profiles\GeneralProfile\Logos\WortBildmarke\2021_Karg-Kollegen\4c\375-KargKollegen_Logo_4c_negativ_01.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3481574" y="193204"/>
            <a:ext cx="2180853" cy="653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349672"/>
      </p:ext>
    </p:extLst>
  </p:cSld>
  <p:clrMap bg1="lt1" tx1="dk1" bg2="lt2" tx2="dk2" accent1="accent1" accent2="accent2" accent3="accent3" accent4="accent4" accent5="accent5" accent6="accent6" hlink="hlink" folHlink="folHlink"/>
  <p:sldLayoutIdLst>
    <p:sldLayoutId id="2147483658" r:id="rId1"/>
    <p:sldLayoutId id="2147483662" r:id="rId2"/>
    <p:sldLayoutId id="2147483651" r:id="rId3"/>
    <p:sldLayoutId id="2147483652" r:id="rId4"/>
    <p:sldLayoutId id="2147483660" r:id="rId5"/>
    <p:sldLayoutId id="2147483659" r:id="rId6"/>
    <p:sldLayoutId id="2147483663" r:id="rId7"/>
    <p:sldLayoutId id="2147483664" r:id="rId8"/>
    <p:sldLayoutId id="2147483667" r:id="rId9"/>
  </p:sldLayoutIdLst>
  <p:hf hdr="0"/>
  <p:txStyles>
    <p:titleStyle>
      <a:lvl1pPr algn="l" defTabSz="914400" rtl="0" eaLnBrk="1" latinLnBrk="0" hangingPunct="1">
        <a:spcBef>
          <a:spcPct val="0"/>
        </a:spcBef>
        <a:buNone/>
        <a:defRPr sz="3000" b="1" kern="1200" cap="all" baseline="0">
          <a:solidFill>
            <a:srgbClr val="4D4D4D"/>
          </a:solidFill>
          <a:latin typeface="+mj-lt"/>
          <a:ea typeface="+mj-ea"/>
          <a:cs typeface="Arial" pitchFamily="34" charset="0"/>
        </a:defRPr>
      </a:lvl1pPr>
    </p:titleStyle>
    <p:bodyStyle>
      <a:lvl1pPr marL="285750" indent="-285750" algn="l" defTabSz="914400" rtl="0" eaLnBrk="1" latinLnBrk="0" hangingPunct="1">
        <a:spcBef>
          <a:spcPct val="20000"/>
        </a:spcBef>
        <a:buClr>
          <a:srgbClr val="4D4D4D"/>
        </a:buClr>
        <a:buFont typeface="Times New Roman" panose="02020603050405020304" pitchFamily="18" charset="0"/>
        <a:buChar char="●"/>
        <a:defRPr sz="1500" strike="noStrike" kern="1200">
          <a:solidFill>
            <a:srgbClr val="4D4D4D"/>
          </a:solidFill>
          <a:latin typeface="+mn-lt"/>
          <a:ea typeface="+mn-ea"/>
          <a:cs typeface="Arial" pitchFamily="34" charset="0"/>
        </a:defRPr>
      </a:lvl1pPr>
      <a:lvl2pPr marL="540000" indent="-285750" algn="l" defTabSz="914400" rtl="0" eaLnBrk="1" latinLnBrk="0" hangingPunct="1">
        <a:spcBef>
          <a:spcPts val="200"/>
        </a:spcBef>
        <a:buClr>
          <a:srgbClr val="4D4D4D"/>
        </a:buClr>
        <a:buFont typeface="Wingdings" panose="05000000000000000000" pitchFamily="2" charset="2"/>
        <a:buChar char="§"/>
        <a:defRPr sz="1200" strike="noStrike" kern="1200" baseline="0">
          <a:solidFill>
            <a:srgbClr val="848484"/>
          </a:solidFill>
          <a:latin typeface="+mn-lt"/>
          <a:ea typeface="+mn-ea"/>
          <a:cs typeface="Arial" pitchFamily="34" charset="0"/>
        </a:defRPr>
      </a:lvl2pPr>
      <a:lvl3pPr marL="720000" indent="-228600" algn="l" defTabSz="914400" rtl="0" eaLnBrk="1" latinLnBrk="0" hangingPunct="1">
        <a:spcBef>
          <a:spcPts val="200"/>
        </a:spcBef>
        <a:buClr>
          <a:srgbClr val="4D4D4D"/>
        </a:buClr>
        <a:buFont typeface="Symbol" panose="05050102010706020507" pitchFamily="18" charset="2"/>
        <a:buChar char="-"/>
        <a:defRPr sz="1000" strike="noStrike" kern="1200" baseline="0">
          <a:solidFill>
            <a:srgbClr val="848484"/>
          </a:solidFill>
          <a:latin typeface="+mn-lt"/>
          <a:ea typeface="+mn-ea"/>
          <a:cs typeface="Arial" pitchFamily="34" charset="0"/>
        </a:defRPr>
      </a:lvl3pPr>
      <a:lvl4pPr marL="900000" indent="-228600" algn="l" defTabSz="914400" rtl="0" eaLnBrk="1" latinLnBrk="0" hangingPunct="1">
        <a:spcBef>
          <a:spcPts val="200"/>
        </a:spcBef>
        <a:buClr>
          <a:srgbClr val="4D4D4D"/>
        </a:buClr>
        <a:buFont typeface="Arial" panose="020B0604020202020204" pitchFamily="34" charset="0"/>
        <a:buChar char="•"/>
        <a:defRPr sz="900" strike="noStrike" kern="1200" baseline="0">
          <a:solidFill>
            <a:srgbClr val="848484"/>
          </a:solidFill>
          <a:latin typeface="+mn-lt"/>
          <a:ea typeface="+mn-ea"/>
          <a:cs typeface="Arial" pitchFamily="34" charset="0"/>
        </a:defRPr>
      </a:lvl4pPr>
      <a:lvl5pPr marL="1080000" indent="-228600" algn="l" defTabSz="914400" rtl="0" eaLnBrk="1" latinLnBrk="0" hangingPunct="1">
        <a:spcBef>
          <a:spcPts val="200"/>
        </a:spcBef>
        <a:buClr>
          <a:srgbClr val="4D4D4D"/>
        </a:buClr>
        <a:buFont typeface="Arial" pitchFamily="34" charset="0"/>
        <a:buChar char="»"/>
        <a:defRPr sz="800" strike="noStrike" kern="1200" baseline="0">
          <a:solidFill>
            <a:srgbClr val="848484"/>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5449788"/>
            <a:ext cx="9144000" cy="265212"/>
          </a:xfrm>
          <a:prstGeom prst="rect">
            <a:avLst/>
          </a:prstGeom>
          <a:solidFill>
            <a:srgbClr val="A6A6A6"/>
          </a:solidFill>
          <a:ln>
            <a:noFill/>
          </a:ln>
          <a:effectLst/>
        </p:spPr>
      </p:pic>
      <p:sp>
        <p:nvSpPr>
          <p:cNvPr id="7" name="Rechteck 6"/>
          <p:cNvSpPr/>
          <p:nvPr/>
        </p:nvSpPr>
        <p:spPr>
          <a:xfrm>
            <a:off x="0" y="0"/>
            <a:ext cx="9144000" cy="1129308"/>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Datumsplatzhalter 3"/>
          <p:cNvSpPr>
            <a:spLocks noGrp="1"/>
          </p:cNvSpPr>
          <p:nvPr>
            <p:ph type="dt" sz="half" idx="2"/>
          </p:nvPr>
        </p:nvSpPr>
        <p:spPr>
          <a:xfrm>
            <a:off x="457200" y="5472000"/>
            <a:ext cx="1738536" cy="281450"/>
          </a:xfrm>
          <a:prstGeom prst="rect">
            <a:avLst/>
          </a:prstGeom>
        </p:spPr>
        <p:txBody>
          <a:bodyPr vert="horz" lIns="91440" tIns="45720" rIns="91440" bIns="45720" rtlCol="0" anchor="ctr"/>
          <a:lstStyle>
            <a:lvl1pPr algn="l">
              <a:defRPr sz="800">
                <a:solidFill>
                  <a:schemeClr val="bg1"/>
                </a:solidFill>
                <a:latin typeface="+mj-lt"/>
                <a:cs typeface="Arial" pitchFamily="34" charset="0"/>
              </a:defRPr>
            </a:lvl1pPr>
          </a:lstStyle>
          <a:p>
            <a:fld id="{B92E3D62-8D6E-44B5-9AAA-6268573CD4C4}" type="datetime1">
              <a:rPr lang="de-DE" smtClean="0"/>
              <a:t>15.04.2026</a:t>
            </a:fld>
            <a:endParaRPr lang="de-DE" dirty="0"/>
          </a:p>
        </p:txBody>
      </p:sp>
      <p:sp>
        <p:nvSpPr>
          <p:cNvPr id="6" name="Foliennummernplatzhalter 5"/>
          <p:cNvSpPr>
            <a:spLocks noGrp="1"/>
          </p:cNvSpPr>
          <p:nvPr>
            <p:ph type="sldNum" sz="quarter" idx="4"/>
          </p:nvPr>
        </p:nvSpPr>
        <p:spPr>
          <a:xfrm>
            <a:off x="7812360" y="5472000"/>
            <a:ext cx="874440" cy="281451"/>
          </a:xfrm>
          <a:prstGeom prst="rect">
            <a:avLst/>
          </a:prstGeom>
        </p:spPr>
        <p:txBody>
          <a:bodyPr vert="horz" lIns="91440" tIns="45720" rIns="91440" bIns="45720" rtlCol="0" anchor="ctr"/>
          <a:lstStyle>
            <a:lvl1pPr algn="r">
              <a:defRPr sz="800">
                <a:solidFill>
                  <a:schemeClr val="bg1"/>
                </a:solidFill>
                <a:latin typeface="+mj-lt"/>
                <a:cs typeface="Arial" pitchFamily="34" charset="0"/>
              </a:defRPr>
            </a:lvl1pPr>
          </a:lstStyle>
          <a:p>
            <a:r>
              <a:rPr lang="de-DE" dirty="0"/>
              <a:t>FOLIE </a:t>
            </a:r>
            <a:fld id="{0A3356C3-82A2-4F1D-8012-67B9B2D8766D}" type="slidenum">
              <a:rPr lang="de-DE" smtClean="0"/>
              <a:pPr/>
              <a:t>‹Nr.›</a:t>
            </a:fld>
            <a:endParaRPr lang="de-DE" dirty="0"/>
          </a:p>
        </p:txBody>
      </p:sp>
      <p:sp>
        <p:nvSpPr>
          <p:cNvPr id="8" name="Fußzeilenplatzhalter 4"/>
          <p:cNvSpPr>
            <a:spLocks noGrp="1"/>
          </p:cNvSpPr>
          <p:nvPr>
            <p:ph type="ftr" sz="quarter" idx="3"/>
          </p:nvPr>
        </p:nvSpPr>
        <p:spPr>
          <a:xfrm>
            <a:off x="3928355" y="5472000"/>
            <a:ext cx="1287290" cy="281451"/>
          </a:xfrm>
          <a:prstGeom prst="rect">
            <a:avLst/>
          </a:prstGeom>
          <a:noFill/>
          <a:ln>
            <a:noFill/>
          </a:ln>
        </p:spPr>
        <p:txBody>
          <a:bodyPr anchor="ctr"/>
          <a:lstStyle>
            <a:lvl1pPr>
              <a:defRPr sz="800">
                <a:solidFill>
                  <a:schemeClr val="bg1"/>
                </a:solidFill>
                <a:latin typeface="+mj-lt"/>
                <a:cs typeface="Arial" pitchFamily="34" charset="0"/>
              </a:defRPr>
            </a:lvl1pPr>
          </a:lstStyle>
          <a:p>
            <a:r>
              <a:rPr lang="de-DE"/>
              <a:t>www.karg-kollegen.de</a:t>
            </a:r>
            <a:endParaRPr lang="de-DE" dirty="0"/>
          </a:p>
        </p:txBody>
      </p:sp>
      <p:pic>
        <p:nvPicPr>
          <p:cNvPr id="1029" name="Picture 5" descr="K:\KargPuhlmannAnwälte(375)\_Profiles\GeneralProfile\Logos\WortBildmarke\2021_Karg-Kollegen\4c\375-KargKollegen_Logo_4c_negativ_01.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481574" y="193204"/>
            <a:ext cx="2180853" cy="653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349672"/>
      </p:ext>
    </p:extLst>
  </p:cSld>
  <p:clrMap bg1="lt1" tx1="dk1" bg2="lt2" tx2="dk2" accent1="accent1" accent2="accent2" accent3="accent3" accent4="accent4" accent5="accent5" accent6="accent6" hlink="hlink" folHlink="folHlink"/>
  <p:sldLayoutIdLst>
    <p:sldLayoutId id="2147483666" r:id="rId1"/>
  </p:sldLayoutIdLst>
  <p:hf hdr="0"/>
  <p:txStyles>
    <p:titleStyle>
      <a:lvl1pPr algn="l" defTabSz="914400" rtl="0" eaLnBrk="1" latinLnBrk="0" hangingPunct="1">
        <a:spcBef>
          <a:spcPct val="0"/>
        </a:spcBef>
        <a:buNone/>
        <a:defRPr sz="3000" b="1" kern="1200" cap="all" baseline="0">
          <a:solidFill>
            <a:srgbClr val="4D4D4D"/>
          </a:solidFill>
          <a:latin typeface="+mj-lt"/>
          <a:ea typeface="+mj-ea"/>
          <a:cs typeface="Arial" pitchFamily="34" charset="0"/>
        </a:defRPr>
      </a:lvl1pPr>
    </p:titleStyle>
    <p:bodyStyle>
      <a:lvl1pPr marL="285750" indent="-285750" algn="l" defTabSz="914400" rtl="0" eaLnBrk="1" latinLnBrk="0" hangingPunct="1">
        <a:spcBef>
          <a:spcPct val="20000"/>
        </a:spcBef>
        <a:buClr>
          <a:srgbClr val="4D4D4D"/>
        </a:buClr>
        <a:buFont typeface="Times New Roman" panose="02020603050405020304" pitchFamily="18" charset="0"/>
        <a:buChar char="●"/>
        <a:defRPr sz="1500" strike="noStrike" kern="1200">
          <a:solidFill>
            <a:srgbClr val="4D4D4D"/>
          </a:solidFill>
          <a:latin typeface="+mn-lt"/>
          <a:ea typeface="+mn-ea"/>
          <a:cs typeface="Arial" pitchFamily="34" charset="0"/>
        </a:defRPr>
      </a:lvl1pPr>
      <a:lvl2pPr marL="540000" indent="-285750" algn="l" defTabSz="914400" rtl="0" eaLnBrk="1" latinLnBrk="0" hangingPunct="1">
        <a:spcBef>
          <a:spcPts val="200"/>
        </a:spcBef>
        <a:buClr>
          <a:srgbClr val="4D4D4D"/>
        </a:buClr>
        <a:buFont typeface="Wingdings" panose="05000000000000000000" pitchFamily="2" charset="2"/>
        <a:buChar char="§"/>
        <a:defRPr sz="1200" strike="noStrike" kern="1200" baseline="0">
          <a:solidFill>
            <a:srgbClr val="848484"/>
          </a:solidFill>
          <a:latin typeface="+mn-lt"/>
          <a:ea typeface="+mn-ea"/>
          <a:cs typeface="Arial" pitchFamily="34" charset="0"/>
        </a:defRPr>
      </a:lvl2pPr>
      <a:lvl3pPr marL="720000" indent="-228600" algn="l" defTabSz="914400" rtl="0" eaLnBrk="1" latinLnBrk="0" hangingPunct="1">
        <a:spcBef>
          <a:spcPts val="200"/>
        </a:spcBef>
        <a:buClr>
          <a:srgbClr val="4D4D4D"/>
        </a:buClr>
        <a:buFont typeface="Symbol" panose="05050102010706020507" pitchFamily="18" charset="2"/>
        <a:buChar char="-"/>
        <a:defRPr sz="1000" strike="noStrike" kern="1200" baseline="0">
          <a:solidFill>
            <a:srgbClr val="848484"/>
          </a:solidFill>
          <a:latin typeface="+mn-lt"/>
          <a:ea typeface="+mn-ea"/>
          <a:cs typeface="Arial" pitchFamily="34" charset="0"/>
        </a:defRPr>
      </a:lvl3pPr>
      <a:lvl4pPr marL="900000" indent="-228600" algn="l" defTabSz="914400" rtl="0" eaLnBrk="1" latinLnBrk="0" hangingPunct="1">
        <a:spcBef>
          <a:spcPts val="200"/>
        </a:spcBef>
        <a:buClr>
          <a:srgbClr val="4D4D4D"/>
        </a:buClr>
        <a:buFont typeface="Arial" panose="020B0604020202020204" pitchFamily="34" charset="0"/>
        <a:buChar char="•"/>
        <a:defRPr sz="900" strike="noStrike" kern="1200" baseline="0">
          <a:solidFill>
            <a:srgbClr val="848484"/>
          </a:solidFill>
          <a:latin typeface="+mn-lt"/>
          <a:ea typeface="+mn-ea"/>
          <a:cs typeface="Arial" pitchFamily="34" charset="0"/>
        </a:defRPr>
      </a:lvl4pPr>
      <a:lvl5pPr marL="1080000" indent="-228600" algn="l" defTabSz="914400" rtl="0" eaLnBrk="1" latinLnBrk="0" hangingPunct="1">
        <a:spcBef>
          <a:spcPts val="200"/>
        </a:spcBef>
        <a:buClr>
          <a:srgbClr val="4D4D4D"/>
        </a:buClr>
        <a:buFont typeface="Arial" pitchFamily="34" charset="0"/>
        <a:buChar char="»"/>
        <a:defRPr sz="800" strike="noStrike" kern="1200" baseline="0">
          <a:solidFill>
            <a:srgbClr val="848484"/>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ußzeilenplatzhalter 5"/>
          <p:cNvSpPr>
            <a:spLocks noGrp="1"/>
          </p:cNvSpPr>
          <p:nvPr>
            <p:ph type="ftr" sz="quarter" idx="3"/>
          </p:nvPr>
        </p:nvSpPr>
        <p:spPr/>
        <p:txBody>
          <a:bodyPr/>
          <a:lstStyle/>
          <a:p>
            <a:r>
              <a:rPr lang="de-DE"/>
              <a:t>www.karg-kollegen.de</a:t>
            </a:r>
            <a:endParaRPr lang="de-DE" dirty="0"/>
          </a:p>
        </p:txBody>
      </p:sp>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29308"/>
            <a:ext cx="9144000" cy="4371537"/>
          </a:xfrm>
          <a:prstGeom prst="rect">
            <a:avLst/>
          </a:prstGeom>
        </p:spPr>
      </p:pic>
      <p:sp>
        <p:nvSpPr>
          <p:cNvPr id="7" name="Titel 1"/>
          <p:cNvSpPr>
            <a:spLocks noGrp="1"/>
          </p:cNvSpPr>
          <p:nvPr>
            <p:ph type="title"/>
          </p:nvPr>
        </p:nvSpPr>
        <p:spPr>
          <a:xfrm>
            <a:off x="539552" y="4297660"/>
            <a:ext cx="8229600" cy="576000"/>
          </a:xfrm>
        </p:spPr>
        <p:txBody>
          <a:bodyPr>
            <a:normAutofit fontScale="90000"/>
          </a:bodyPr>
          <a:lstStyle/>
          <a:p>
            <a:pPr algn="ctr"/>
            <a:r>
              <a:rPr lang="de-DE" dirty="0">
                <a:solidFill>
                  <a:srgbClr val="FAF1EC"/>
                </a:solidFill>
              </a:rPr>
              <a:t>Praxisprobleme der Aus- und </a:t>
            </a:r>
            <a:br>
              <a:rPr lang="de-DE" dirty="0">
                <a:solidFill>
                  <a:srgbClr val="FAF1EC"/>
                </a:solidFill>
              </a:rPr>
            </a:br>
            <a:r>
              <a:rPr lang="de-DE" dirty="0">
                <a:solidFill>
                  <a:srgbClr val="FAF1EC"/>
                </a:solidFill>
              </a:rPr>
              <a:t>Absonderungsrechte</a:t>
            </a:r>
          </a:p>
        </p:txBody>
      </p:sp>
      <p:sp>
        <p:nvSpPr>
          <p:cNvPr id="4" name="Datumsplatzhalter 3">
            <a:extLst>
              <a:ext uri="{FF2B5EF4-FFF2-40B4-BE49-F238E27FC236}">
                <a16:creationId xmlns:a16="http://schemas.microsoft.com/office/drawing/2014/main" id="{AAB92003-13EB-3D2C-1C6A-95280581539D}"/>
              </a:ext>
            </a:extLst>
          </p:cNvPr>
          <p:cNvSpPr>
            <a:spLocks noGrp="1"/>
          </p:cNvSpPr>
          <p:nvPr>
            <p:ph type="dt" sz="half" idx="2"/>
          </p:nvPr>
        </p:nvSpPr>
        <p:spPr/>
        <p:txBody>
          <a:bodyPr/>
          <a:lstStyle/>
          <a:p>
            <a:fld id="{B902E704-50B2-4852-BDBF-C962BDD8206E}" type="datetime1">
              <a:rPr lang="de-DE" smtClean="0"/>
              <a:t>15.04.2026</a:t>
            </a:fld>
            <a:endParaRPr lang="de-DE" dirty="0"/>
          </a:p>
        </p:txBody>
      </p:sp>
      <p:sp>
        <p:nvSpPr>
          <p:cNvPr id="5" name="Foliennummernplatzhalter 4">
            <a:extLst>
              <a:ext uri="{FF2B5EF4-FFF2-40B4-BE49-F238E27FC236}">
                <a16:creationId xmlns:a16="http://schemas.microsoft.com/office/drawing/2014/main" id="{CCCB8198-1F98-BAF1-0A0F-906EBCCEA491}"/>
              </a:ext>
            </a:extLst>
          </p:cNvPr>
          <p:cNvSpPr>
            <a:spLocks noGrp="1"/>
          </p:cNvSpPr>
          <p:nvPr>
            <p:ph type="sldNum" sz="quarter" idx="4"/>
          </p:nvPr>
        </p:nvSpPr>
        <p:spPr/>
        <p:txBody>
          <a:bodyPr/>
          <a:lstStyle/>
          <a:p>
            <a:r>
              <a:rPr lang="de-DE"/>
              <a:t>FOLIE </a:t>
            </a:r>
            <a:fld id="{0A3356C3-82A2-4F1D-8012-67B9B2D8766D}" type="slidenum">
              <a:rPr lang="de-DE" smtClean="0"/>
              <a:pPr/>
              <a:t>1</a:t>
            </a:fld>
            <a:endParaRPr lang="de-DE" dirty="0"/>
          </a:p>
        </p:txBody>
      </p:sp>
    </p:spTree>
    <p:extLst>
      <p:ext uri="{BB962C8B-B14F-4D97-AF65-F5344CB8AC3E}">
        <p14:creationId xmlns:p14="http://schemas.microsoft.com/office/powerpoint/2010/main" val="117955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6558412" y="1418683"/>
            <a:ext cx="1236034" cy="552972"/>
          </a:xfrm>
          <a:prstGeom prst="rect">
            <a:avLst/>
          </a:prstGeom>
        </p:spPr>
        <p:txBody>
          <a:bodyPr wrap="square" lIns="0" tIns="0" rIns="0" bIns="0" rtlCol="0" anchor="t">
            <a:spAutoFit/>
          </a:bodyPr>
          <a:lstStyle/>
          <a:p>
            <a:pPr>
              <a:lnSpc>
                <a:spcPts val="2205"/>
              </a:lnSpc>
            </a:pPr>
            <a:r>
              <a:rPr lang="en-US" sz="1000" dirty="0" err="1">
                <a:solidFill>
                  <a:srgbClr val="111717"/>
                </a:solidFill>
                <a:latin typeface="+mj-lt"/>
                <a:ea typeface="ADLaM Display" panose="020F0502020204030204" pitchFamily="2" charset="0"/>
                <a:cs typeface="ADLaM Display" panose="020F0502020204030204" pitchFamily="2" charset="0"/>
                <a:sym typeface="Archivo Black"/>
              </a:rPr>
              <a:t>Beruflicher</a:t>
            </a:r>
            <a:r>
              <a:rPr lang="en-US" sz="1000" dirty="0">
                <a:solidFill>
                  <a:srgbClr val="111717"/>
                </a:solidFill>
                <a:latin typeface="+mj-lt"/>
                <a:ea typeface="ADLaM Display" panose="020F0502020204030204" pitchFamily="2" charset="0"/>
                <a:cs typeface="ADLaM Display" panose="020F0502020204030204" pitchFamily="2" charset="0"/>
                <a:sym typeface="Archivo Black"/>
              </a:rPr>
              <a:t> </a:t>
            </a:r>
            <a:r>
              <a:rPr lang="en-US" sz="1000" dirty="0" err="1">
                <a:solidFill>
                  <a:srgbClr val="111717"/>
                </a:solidFill>
                <a:latin typeface="+mj-lt"/>
                <a:ea typeface="ADLaM Display" panose="020F0502020204030204" pitchFamily="2" charset="0"/>
                <a:cs typeface="ADLaM Display" panose="020F0502020204030204" pitchFamily="2" charset="0"/>
                <a:sym typeface="Archivo Black"/>
              </a:rPr>
              <a:t>Werdegang</a:t>
            </a:r>
            <a:endParaRPr lang="en-US" sz="1000" dirty="0">
              <a:solidFill>
                <a:srgbClr val="111717"/>
              </a:solidFill>
              <a:latin typeface="+mj-lt"/>
              <a:ea typeface="ADLaM Display" panose="020F0502020204030204" pitchFamily="2" charset="0"/>
              <a:cs typeface="ADLaM Display" panose="020F0502020204030204" pitchFamily="2" charset="0"/>
              <a:sym typeface="Archivo Black"/>
            </a:endParaRPr>
          </a:p>
          <a:p>
            <a:pPr>
              <a:lnSpc>
                <a:spcPts val="2205"/>
              </a:lnSpc>
              <a:spcBef>
                <a:spcPct val="0"/>
              </a:spcBef>
            </a:pPr>
            <a:endParaRPr lang="en-US" sz="1750" dirty="0">
              <a:solidFill>
                <a:srgbClr val="111717"/>
              </a:solidFill>
              <a:latin typeface="Archivo Black"/>
              <a:ea typeface="Archivo Black"/>
              <a:cs typeface="Archivo Black"/>
              <a:sym typeface="Archivo Black"/>
            </a:endParaRPr>
          </a:p>
        </p:txBody>
      </p:sp>
      <p:sp>
        <p:nvSpPr>
          <p:cNvPr id="8" name="TextBox 8"/>
          <p:cNvSpPr txBox="1"/>
          <p:nvPr/>
        </p:nvSpPr>
        <p:spPr>
          <a:xfrm>
            <a:off x="6544407" y="1618219"/>
            <a:ext cx="2243776" cy="2529282"/>
          </a:xfrm>
          <a:prstGeom prst="rect">
            <a:avLst/>
          </a:prstGeom>
        </p:spPr>
        <p:txBody>
          <a:bodyPr wrap="square" lIns="0" tIns="0" rIns="0" bIns="0" rtlCol="0" anchor="t">
            <a:spAutoFit/>
          </a:bodyPr>
          <a:lstStyle/>
          <a:p>
            <a:pPr>
              <a:lnSpc>
                <a:spcPts val="1136"/>
              </a:lnSpc>
            </a:pPr>
            <a:endParaRPr sz="900" dirty="0"/>
          </a:p>
          <a:p>
            <a:pPr marL="161925" lvl="1" indent="-80963">
              <a:lnSpc>
                <a:spcPts val="1065"/>
              </a:lnSpc>
              <a:buFont typeface="Arial"/>
              <a:buChar char="•"/>
            </a:pPr>
            <a:r>
              <a:rPr lang="en-US" sz="600" dirty="0">
                <a:solidFill>
                  <a:srgbClr val="111717"/>
                </a:solidFill>
                <a:ea typeface="Clear Sans"/>
                <a:cs typeface="Clear Sans"/>
                <a:sym typeface="Clear Sans"/>
              </a:rPr>
              <a:t>1995 - 2000</a:t>
            </a:r>
          </a:p>
          <a:p>
            <a:pPr>
              <a:lnSpc>
                <a:spcPts val="1065"/>
              </a:lnSpc>
            </a:pPr>
            <a:r>
              <a:rPr lang="en-US" sz="600" dirty="0">
                <a:solidFill>
                  <a:srgbClr val="111717"/>
                </a:solidFill>
                <a:ea typeface="Clear Sans"/>
                <a:cs typeface="Clear Sans"/>
                <a:sym typeface="Clear Sans"/>
              </a:rPr>
              <a:t>      Studium an der Universität Regensburg</a:t>
            </a:r>
          </a:p>
          <a:p>
            <a:pPr marL="161925" lvl="1" indent="-80963">
              <a:lnSpc>
                <a:spcPts val="1065"/>
              </a:lnSpc>
              <a:buFont typeface="Arial"/>
              <a:buChar char="•"/>
            </a:pPr>
            <a:r>
              <a:rPr lang="en-US" sz="600" dirty="0">
                <a:solidFill>
                  <a:srgbClr val="111717"/>
                </a:solidFill>
                <a:ea typeface="Clear Sans"/>
                <a:cs typeface="Clear Sans"/>
                <a:sym typeface="Clear Sans"/>
              </a:rPr>
              <a:t>2000 – 2002</a:t>
            </a:r>
          </a:p>
          <a:p>
            <a:pPr>
              <a:lnSpc>
                <a:spcPts val="1065"/>
              </a:lnSpc>
            </a:pPr>
            <a:r>
              <a:rPr lang="en-US" sz="600" dirty="0">
                <a:solidFill>
                  <a:srgbClr val="111717"/>
                </a:solidFill>
                <a:ea typeface="Clear Sans"/>
                <a:cs typeface="Clear Sans"/>
                <a:sym typeface="Clear Sans"/>
              </a:rPr>
              <a:t>      </a:t>
            </a:r>
            <a:r>
              <a:rPr lang="en-US" sz="600" dirty="0" err="1">
                <a:solidFill>
                  <a:srgbClr val="111717"/>
                </a:solidFill>
                <a:ea typeface="Clear Sans"/>
                <a:cs typeface="Clear Sans"/>
                <a:sym typeface="Clear Sans"/>
              </a:rPr>
              <a:t>Referendariat</a:t>
            </a:r>
            <a:r>
              <a:rPr lang="en-US" sz="600" dirty="0">
                <a:solidFill>
                  <a:srgbClr val="111717"/>
                </a:solidFill>
                <a:ea typeface="Clear Sans"/>
                <a:cs typeface="Clear Sans"/>
                <a:sym typeface="Clear Sans"/>
              </a:rPr>
              <a:t> Regensburg</a:t>
            </a:r>
          </a:p>
          <a:p>
            <a:pPr marL="161925" lvl="1" indent="-80963">
              <a:lnSpc>
                <a:spcPts val="1065"/>
              </a:lnSpc>
              <a:buFont typeface="Arial"/>
              <a:buChar char="•"/>
            </a:pPr>
            <a:r>
              <a:rPr lang="en-US" sz="600" dirty="0">
                <a:solidFill>
                  <a:srgbClr val="111717"/>
                </a:solidFill>
                <a:ea typeface="Clear Sans"/>
                <a:cs typeface="Clear Sans"/>
                <a:sym typeface="Clear Sans"/>
              </a:rPr>
              <a:t>2001 – 2004</a:t>
            </a:r>
          </a:p>
          <a:p>
            <a:pPr>
              <a:lnSpc>
                <a:spcPts val="1065"/>
              </a:lnSpc>
            </a:pPr>
            <a:r>
              <a:rPr lang="en-US" sz="600" dirty="0">
                <a:solidFill>
                  <a:srgbClr val="111717"/>
                </a:solidFill>
                <a:ea typeface="Clear Sans"/>
                <a:cs typeface="Clear Sans"/>
                <a:sym typeface="Clear Sans"/>
              </a:rPr>
              <a:t>      Promotion (Dr. jur.) Universität Regensburg</a:t>
            </a:r>
          </a:p>
          <a:p>
            <a:pPr marL="161925" lvl="1" indent="-80963">
              <a:lnSpc>
                <a:spcPts val="1065"/>
              </a:lnSpc>
              <a:buFont typeface="Arial"/>
              <a:buChar char="•"/>
            </a:pPr>
            <a:r>
              <a:rPr lang="en-US" sz="600" dirty="0">
                <a:solidFill>
                  <a:srgbClr val="111717"/>
                </a:solidFill>
                <a:ea typeface="Clear Sans"/>
                <a:cs typeface="Clear Sans"/>
                <a:sym typeface="Clear Sans"/>
              </a:rPr>
              <a:t>2002 – 2007</a:t>
            </a:r>
          </a:p>
          <a:p>
            <a:pPr>
              <a:lnSpc>
                <a:spcPts val="1065"/>
              </a:lnSpc>
            </a:pPr>
            <a:r>
              <a:rPr lang="en-US" sz="600" dirty="0">
                <a:solidFill>
                  <a:srgbClr val="111717"/>
                </a:solidFill>
                <a:ea typeface="Clear Sans"/>
                <a:cs typeface="Clear Sans"/>
                <a:sym typeface="Clear Sans"/>
              </a:rPr>
              <a:t>      Menz &amp; Partner</a:t>
            </a:r>
          </a:p>
          <a:p>
            <a:pPr marL="161925" lvl="1" indent="-80963">
              <a:lnSpc>
                <a:spcPts val="1065"/>
              </a:lnSpc>
              <a:buFont typeface="Arial"/>
              <a:buChar char="•"/>
            </a:pPr>
            <a:r>
              <a:rPr lang="en-US" sz="600" dirty="0">
                <a:solidFill>
                  <a:srgbClr val="111717"/>
                </a:solidFill>
                <a:ea typeface="Clear Sans"/>
                <a:cs typeface="Clear Sans"/>
                <a:sym typeface="Clear Sans"/>
              </a:rPr>
              <a:t>2007 – 2015</a:t>
            </a:r>
          </a:p>
          <a:p>
            <a:pPr>
              <a:lnSpc>
                <a:spcPts val="1065"/>
              </a:lnSpc>
            </a:pPr>
            <a:r>
              <a:rPr lang="en-US" sz="600" dirty="0">
                <a:solidFill>
                  <a:srgbClr val="111717"/>
                </a:solidFill>
                <a:ea typeface="Clear Sans"/>
                <a:cs typeface="Clear Sans"/>
                <a:sym typeface="Clear Sans"/>
              </a:rPr>
              <a:t>      Schwartz Rechtsanwälte</a:t>
            </a:r>
          </a:p>
          <a:p>
            <a:pPr marL="161925" lvl="1" indent="-80963">
              <a:lnSpc>
                <a:spcPts val="1065"/>
              </a:lnSpc>
              <a:buFont typeface="Arial"/>
              <a:buChar char="•"/>
            </a:pPr>
            <a:r>
              <a:rPr lang="en-US" sz="600" dirty="0">
                <a:solidFill>
                  <a:srgbClr val="111717"/>
                </a:solidFill>
                <a:ea typeface="Clear Sans"/>
                <a:cs typeface="Clear Sans"/>
                <a:sym typeface="Clear Sans"/>
              </a:rPr>
              <a:t>2015 - 2021</a:t>
            </a:r>
          </a:p>
          <a:p>
            <a:pPr>
              <a:lnSpc>
                <a:spcPts val="1065"/>
              </a:lnSpc>
            </a:pPr>
            <a:r>
              <a:rPr lang="en-US" sz="600" dirty="0">
                <a:solidFill>
                  <a:srgbClr val="111717"/>
                </a:solidFill>
                <a:ea typeface="Clear Sans"/>
                <a:cs typeface="Clear Sans"/>
                <a:sym typeface="Clear Sans"/>
              </a:rPr>
              <a:t>      Dr. Karg </a:t>
            </a:r>
            <a:r>
              <a:rPr lang="en-US" sz="600" dirty="0" err="1">
                <a:solidFill>
                  <a:srgbClr val="111717"/>
                </a:solidFill>
                <a:ea typeface="Clear Sans"/>
                <a:cs typeface="Clear Sans"/>
                <a:sym typeface="Clear Sans"/>
              </a:rPr>
              <a:t>Puhlmann</a:t>
            </a:r>
            <a:r>
              <a:rPr lang="en-US" sz="600" dirty="0">
                <a:solidFill>
                  <a:srgbClr val="111717"/>
                </a:solidFill>
                <a:ea typeface="Clear Sans"/>
                <a:cs typeface="Clear Sans"/>
                <a:sym typeface="Clear Sans"/>
              </a:rPr>
              <a:t> &amp; </a:t>
            </a:r>
            <a:r>
              <a:rPr lang="en-US" sz="600" dirty="0" err="1">
                <a:solidFill>
                  <a:srgbClr val="111717"/>
                </a:solidFill>
                <a:ea typeface="Clear Sans"/>
                <a:cs typeface="Clear Sans"/>
                <a:sym typeface="Clear Sans"/>
              </a:rPr>
              <a:t>Kollegen</a:t>
            </a:r>
            <a:endParaRPr lang="en-US" sz="600" dirty="0">
              <a:solidFill>
                <a:srgbClr val="111717"/>
              </a:solidFill>
              <a:ea typeface="Clear Sans"/>
              <a:cs typeface="Clear Sans"/>
              <a:sym typeface="Clear Sans"/>
            </a:endParaRPr>
          </a:p>
          <a:p>
            <a:pPr marL="161925" lvl="1" indent="-80963">
              <a:lnSpc>
                <a:spcPts val="1065"/>
              </a:lnSpc>
              <a:buFont typeface="Arial"/>
              <a:buChar char="•"/>
            </a:pPr>
            <a:r>
              <a:rPr lang="en-US" sz="600" dirty="0">
                <a:solidFill>
                  <a:srgbClr val="111717"/>
                </a:solidFill>
                <a:ea typeface="Clear Sans"/>
                <a:cs typeface="Clear Sans"/>
                <a:sym typeface="Clear Sans"/>
              </a:rPr>
              <a:t>2022</a:t>
            </a:r>
          </a:p>
          <a:p>
            <a:pPr>
              <a:lnSpc>
                <a:spcPts val="1065"/>
              </a:lnSpc>
            </a:pPr>
            <a:r>
              <a:rPr lang="en-US" sz="600" dirty="0">
                <a:solidFill>
                  <a:srgbClr val="111717"/>
                </a:solidFill>
                <a:ea typeface="Clear Sans"/>
                <a:cs typeface="Clear Sans"/>
                <a:sym typeface="Clear Sans"/>
              </a:rPr>
              <a:t>      Dr. Karg &amp; </a:t>
            </a:r>
            <a:r>
              <a:rPr lang="en-US" sz="600" dirty="0" err="1">
                <a:solidFill>
                  <a:srgbClr val="111717"/>
                </a:solidFill>
                <a:ea typeface="Clear Sans"/>
                <a:cs typeface="Clear Sans"/>
                <a:sym typeface="Clear Sans"/>
              </a:rPr>
              <a:t>Kollegen</a:t>
            </a:r>
            <a:r>
              <a:rPr lang="en-US" sz="600" dirty="0">
                <a:solidFill>
                  <a:srgbClr val="111717"/>
                </a:solidFill>
                <a:ea typeface="Clear Sans"/>
                <a:cs typeface="Clear Sans"/>
                <a:sym typeface="Clear Sans"/>
              </a:rPr>
              <a:t> </a:t>
            </a:r>
            <a:r>
              <a:rPr lang="en-US" sz="600" dirty="0" err="1">
                <a:solidFill>
                  <a:srgbClr val="111717"/>
                </a:solidFill>
                <a:ea typeface="Clear Sans"/>
                <a:cs typeface="Clear Sans"/>
                <a:sym typeface="Clear Sans"/>
              </a:rPr>
              <a:t>Rechtsanwaltsgesellschaft</a:t>
            </a:r>
            <a:r>
              <a:rPr lang="en-US" sz="600" dirty="0">
                <a:solidFill>
                  <a:srgbClr val="111717"/>
                </a:solidFill>
                <a:ea typeface="Clear Sans"/>
                <a:cs typeface="Clear Sans"/>
                <a:sym typeface="Clear Sans"/>
              </a:rPr>
              <a:t> </a:t>
            </a:r>
            <a:r>
              <a:rPr lang="en-US" sz="600" dirty="0" err="1">
                <a:solidFill>
                  <a:srgbClr val="111717"/>
                </a:solidFill>
                <a:ea typeface="Clear Sans"/>
                <a:cs typeface="Clear Sans"/>
                <a:sym typeface="Clear Sans"/>
              </a:rPr>
              <a:t>mbH</a:t>
            </a:r>
            <a:r>
              <a:rPr lang="en-US" sz="600" dirty="0">
                <a:solidFill>
                  <a:srgbClr val="111717"/>
                </a:solidFill>
                <a:ea typeface="Clear Sans"/>
                <a:cs typeface="Clear Sans"/>
                <a:sym typeface="Clear Sans"/>
              </a:rPr>
              <a:t> </a:t>
            </a:r>
          </a:p>
          <a:p>
            <a:pPr>
              <a:lnSpc>
                <a:spcPts val="1065"/>
              </a:lnSpc>
            </a:pPr>
            <a:endParaRPr lang="en-US" sz="600" dirty="0">
              <a:solidFill>
                <a:srgbClr val="111717"/>
              </a:solidFill>
              <a:ea typeface="Clear Sans"/>
              <a:cs typeface="Clear Sans"/>
              <a:sym typeface="Clear Sans"/>
            </a:endParaRPr>
          </a:p>
          <a:p>
            <a:pPr>
              <a:lnSpc>
                <a:spcPts val="1136"/>
              </a:lnSpc>
            </a:pPr>
            <a:endParaRPr lang="en-US" sz="750" dirty="0">
              <a:solidFill>
                <a:srgbClr val="111717"/>
              </a:solidFill>
              <a:latin typeface="Clear Sans"/>
              <a:ea typeface="Clear Sans"/>
              <a:cs typeface="Clear Sans"/>
              <a:sym typeface="Clear Sans"/>
            </a:endParaRPr>
          </a:p>
          <a:p>
            <a:pPr>
              <a:lnSpc>
                <a:spcPts val="1136"/>
              </a:lnSpc>
              <a:spcBef>
                <a:spcPct val="0"/>
              </a:spcBef>
            </a:pPr>
            <a:endParaRPr lang="en-US" sz="750" dirty="0">
              <a:solidFill>
                <a:srgbClr val="111717"/>
              </a:solidFill>
              <a:latin typeface="Clear Sans"/>
              <a:ea typeface="Clear Sans"/>
              <a:cs typeface="Clear Sans"/>
              <a:sym typeface="Clear Sans"/>
            </a:endParaRPr>
          </a:p>
        </p:txBody>
      </p:sp>
      <p:sp>
        <p:nvSpPr>
          <p:cNvPr id="10" name="TextBox 10"/>
          <p:cNvSpPr txBox="1"/>
          <p:nvPr/>
        </p:nvSpPr>
        <p:spPr>
          <a:xfrm>
            <a:off x="3707904" y="1423307"/>
            <a:ext cx="2558936" cy="552972"/>
          </a:xfrm>
          <a:prstGeom prst="rect">
            <a:avLst/>
          </a:prstGeom>
        </p:spPr>
        <p:txBody>
          <a:bodyPr lIns="0" tIns="0" rIns="0" bIns="0" rtlCol="0" anchor="t">
            <a:spAutoFit/>
          </a:bodyPr>
          <a:lstStyle/>
          <a:p>
            <a:pPr>
              <a:lnSpc>
                <a:spcPts val="2205"/>
              </a:lnSpc>
            </a:pPr>
            <a:r>
              <a:rPr lang="en-US" sz="1000" dirty="0" err="1">
                <a:solidFill>
                  <a:srgbClr val="111717"/>
                </a:solidFill>
                <a:latin typeface="+mj-lt"/>
                <a:ea typeface="Archivo Black"/>
                <a:cs typeface="Archivo Black"/>
                <a:sym typeface="Archivo Black"/>
              </a:rPr>
              <a:t>Tätigkeitsbereiche</a:t>
            </a:r>
            <a:endParaRPr lang="en-US" sz="1000" dirty="0">
              <a:solidFill>
                <a:srgbClr val="111717"/>
              </a:solidFill>
              <a:latin typeface="+mj-lt"/>
              <a:ea typeface="Archivo Black"/>
              <a:cs typeface="Archivo Black"/>
              <a:sym typeface="Archivo Black"/>
            </a:endParaRPr>
          </a:p>
          <a:p>
            <a:pPr>
              <a:lnSpc>
                <a:spcPts val="2205"/>
              </a:lnSpc>
              <a:spcBef>
                <a:spcPct val="0"/>
              </a:spcBef>
            </a:pPr>
            <a:endParaRPr lang="en-US" sz="1750" dirty="0">
              <a:solidFill>
                <a:srgbClr val="111717"/>
              </a:solidFill>
              <a:latin typeface="Archivo Black"/>
              <a:ea typeface="Archivo Black"/>
              <a:cs typeface="Archivo Black"/>
              <a:sym typeface="Archivo Black"/>
            </a:endParaRPr>
          </a:p>
        </p:txBody>
      </p:sp>
      <p:sp>
        <p:nvSpPr>
          <p:cNvPr id="11" name="TextBox 11"/>
          <p:cNvSpPr txBox="1"/>
          <p:nvPr/>
        </p:nvSpPr>
        <p:spPr>
          <a:xfrm>
            <a:off x="3671467" y="1605174"/>
            <a:ext cx="2558936" cy="1682897"/>
          </a:xfrm>
          <a:prstGeom prst="rect">
            <a:avLst/>
          </a:prstGeom>
        </p:spPr>
        <p:txBody>
          <a:bodyPr lIns="0" tIns="0" rIns="0" bIns="0" rtlCol="0" anchor="t">
            <a:spAutoFit/>
          </a:bodyPr>
          <a:lstStyle/>
          <a:p>
            <a:pPr algn="just">
              <a:lnSpc>
                <a:spcPts val="1136"/>
              </a:lnSpc>
            </a:pPr>
            <a:endParaRPr sz="900" dirty="0"/>
          </a:p>
          <a:p>
            <a:pPr marL="161925" lvl="1" indent="-80963" algn="just">
              <a:lnSpc>
                <a:spcPts val="1065"/>
              </a:lnSpc>
              <a:buFont typeface="Arial"/>
              <a:buChar char="•"/>
            </a:pPr>
            <a:r>
              <a:rPr lang="en-US" sz="600" dirty="0" err="1">
                <a:solidFill>
                  <a:srgbClr val="111717"/>
                </a:solidFill>
                <a:ea typeface="Clear Sans"/>
                <a:cs typeface="Clear Sans"/>
                <a:sym typeface="Clear Sans"/>
              </a:rPr>
              <a:t>Sachwaltung</a:t>
            </a:r>
            <a:r>
              <a:rPr lang="en-US" sz="600" dirty="0">
                <a:solidFill>
                  <a:srgbClr val="111717"/>
                </a:solidFill>
                <a:ea typeface="Clear Sans"/>
                <a:cs typeface="Clear Sans"/>
                <a:sym typeface="Clear Sans"/>
              </a:rPr>
              <a:t> / </a:t>
            </a:r>
            <a:r>
              <a:rPr lang="en-US" sz="600" dirty="0" err="1">
                <a:solidFill>
                  <a:srgbClr val="111717"/>
                </a:solidFill>
                <a:ea typeface="Clear Sans"/>
                <a:cs typeface="Clear Sans"/>
                <a:sym typeface="Clear Sans"/>
              </a:rPr>
              <a:t>Eigenverwaltung</a:t>
            </a:r>
            <a:endParaRPr lang="en-US" sz="600" dirty="0">
              <a:solidFill>
                <a:srgbClr val="111717"/>
              </a:solidFill>
              <a:ea typeface="Clear Sans"/>
              <a:cs typeface="Clear Sans"/>
              <a:sym typeface="Clear Sans"/>
            </a:endParaRPr>
          </a:p>
          <a:p>
            <a:pPr marL="161925" lvl="1" indent="-80963" algn="just">
              <a:lnSpc>
                <a:spcPts val="1065"/>
              </a:lnSpc>
              <a:buFont typeface="Arial"/>
              <a:buChar char="•"/>
            </a:pPr>
            <a:r>
              <a:rPr lang="en-US" sz="600" dirty="0">
                <a:solidFill>
                  <a:srgbClr val="111717"/>
                </a:solidFill>
                <a:ea typeface="Clear Sans"/>
                <a:cs typeface="Clear Sans"/>
                <a:sym typeface="Clear Sans"/>
              </a:rPr>
              <a:t>Insolvenzverwaltung</a:t>
            </a:r>
          </a:p>
          <a:p>
            <a:pPr marL="161925" lvl="1" indent="-80963" algn="just">
              <a:lnSpc>
                <a:spcPts val="1065"/>
              </a:lnSpc>
              <a:buFont typeface="Arial"/>
              <a:buChar char="•"/>
            </a:pPr>
            <a:r>
              <a:rPr lang="en-US" sz="600" dirty="0" err="1">
                <a:solidFill>
                  <a:srgbClr val="111717"/>
                </a:solidFill>
                <a:ea typeface="Clear Sans"/>
                <a:cs typeface="Clear Sans"/>
                <a:sym typeface="Clear Sans"/>
              </a:rPr>
              <a:t>Sanierung</a:t>
            </a:r>
            <a:r>
              <a:rPr lang="en-US" sz="600" dirty="0">
                <a:solidFill>
                  <a:srgbClr val="111717"/>
                </a:solidFill>
                <a:ea typeface="Clear Sans"/>
                <a:cs typeface="Clear Sans"/>
                <a:sym typeface="Clear Sans"/>
              </a:rPr>
              <a:t> / </a:t>
            </a:r>
            <a:r>
              <a:rPr lang="en-US" sz="600" dirty="0" err="1">
                <a:solidFill>
                  <a:srgbClr val="111717"/>
                </a:solidFill>
                <a:ea typeface="Clear Sans"/>
                <a:cs typeface="Clear Sans"/>
                <a:sym typeface="Clear Sans"/>
              </a:rPr>
              <a:t>Restrukturierung</a:t>
            </a:r>
            <a:endParaRPr lang="en-US" sz="600" dirty="0">
              <a:solidFill>
                <a:srgbClr val="111717"/>
              </a:solidFill>
              <a:ea typeface="Clear Sans"/>
              <a:cs typeface="Clear Sans"/>
              <a:sym typeface="Clear Sans"/>
            </a:endParaRPr>
          </a:p>
          <a:p>
            <a:pPr marL="161925" lvl="1" indent="-80963">
              <a:lnSpc>
                <a:spcPts val="1065"/>
              </a:lnSpc>
              <a:buFont typeface="Arial"/>
              <a:buChar char="•"/>
            </a:pPr>
            <a:r>
              <a:rPr lang="en-US" sz="600" dirty="0" err="1">
                <a:solidFill>
                  <a:srgbClr val="111717"/>
                </a:solidFill>
                <a:ea typeface="Clear Sans"/>
                <a:cs typeface="Clear Sans"/>
                <a:sym typeface="Clear Sans"/>
              </a:rPr>
              <a:t>Gläubigervertretung</a:t>
            </a:r>
            <a:r>
              <a:rPr lang="en-US" sz="600" dirty="0">
                <a:solidFill>
                  <a:srgbClr val="111717"/>
                </a:solidFill>
                <a:ea typeface="Clear Sans"/>
                <a:cs typeface="Clear Sans"/>
                <a:sym typeface="Clear Sans"/>
              </a:rPr>
              <a:t> in </a:t>
            </a:r>
            <a:r>
              <a:rPr lang="en-US" sz="600" dirty="0" err="1">
                <a:solidFill>
                  <a:srgbClr val="111717"/>
                </a:solidFill>
                <a:ea typeface="Clear Sans"/>
                <a:cs typeface="Clear Sans"/>
                <a:sym typeface="Clear Sans"/>
              </a:rPr>
              <a:t>Insolvenzverfahren</a:t>
            </a:r>
            <a:r>
              <a:rPr lang="en-US" sz="600" dirty="0">
                <a:solidFill>
                  <a:srgbClr val="111717"/>
                </a:solidFill>
                <a:ea typeface="Clear Sans"/>
                <a:cs typeface="Clear Sans"/>
                <a:sym typeface="Clear Sans"/>
              </a:rPr>
              <a:t> / </a:t>
            </a:r>
            <a:r>
              <a:rPr lang="en-US" sz="600" dirty="0" err="1">
                <a:solidFill>
                  <a:srgbClr val="111717"/>
                </a:solidFill>
                <a:ea typeface="Clear Sans"/>
                <a:cs typeface="Clear Sans"/>
                <a:sym typeface="Clear Sans"/>
              </a:rPr>
              <a:t>Gläubigerausschüssen</a:t>
            </a:r>
            <a:endParaRPr lang="en-US" sz="600" dirty="0">
              <a:solidFill>
                <a:srgbClr val="111717"/>
              </a:solidFill>
              <a:ea typeface="Clear Sans"/>
              <a:cs typeface="Clear Sans"/>
              <a:sym typeface="Clear Sans"/>
            </a:endParaRPr>
          </a:p>
          <a:p>
            <a:pPr marL="161925" lvl="1" indent="-80963" algn="just">
              <a:lnSpc>
                <a:spcPts val="1065"/>
              </a:lnSpc>
              <a:buFont typeface="Arial"/>
              <a:buChar char="•"/>
            </a:pPr>
            <a:r>
              <a:rPr lang="en-US" sz="600" dirty="0">
                <a:solidFill>
                  <a:srgbClr val="111717"/>
                </a:solidFill>
                <a:ea typeface="Clear Sans"/>
                <a:cs typeface="Clear Sans"/>
                <a:sym typeface="Clear Sans"/>
              </a:rPr>
              <a:t>Bank- und </a:t>
            </a:r>
            <a:r>
              <a:rPr lang="en-US" sz="600" dirty="0" err="1">
                <a:solidFill>
                  <a:srgbClr val="111717"/>
                </a:solidFill>
                <a:ea typeface="Clear Sans"/>
                <a:cs typeface="Clear Sans"/>
                <a:sym typeface="Clear Sans"/>
              </a:rPr>
              <a:t>Kapitalmarktrecht</a:t>
            </a:r>
            <a:r>
              <a:rPr lang="en-US" sz="600" dirty="0">
                <a:solidFill>
                  <a:srgbClr val="111717"/>
                </a:solidFill>
                <a:ea typeface="Clear Sans"/>
                <a:cs typeface="Clear Sans"/>
                <a:sym typeface="Clear Sans"/>
              </a:rPr>
              <a:t> (</a:t>
            </a:r>
            <a:r>
              <a:rPr lang="en-US" sz="600" dirty="0" err="1">
                <a:solidFill>
                  <a:srgbClr val="111717"/>
                </a:solidFill>
                <a:ea typeface="Clear Sans"/>
                <a:cs typeface="Clear Sans"/>
                <a:sym typeface="Clear Sans"/>
              </a:rPr>
              <a:t>nur</a:t>
            </a:r>
            <a:r>
              <a:rPr lang="en-US" sz="600" dirty="0">
                <a:solidFill>
                  <a:srgbClr val="111717"/>
                </a:solidFill>
                <a:ea typeface="Clear Sans"/>
                <a:cs typeface="Clear Sans"/>
                <a:sym typeface="Clear Sans"/>
              </a:rPr>
              <a:t> für </a:t>
            </a:r>
            <a:r>
              <a:rPr lang="en-US" sz="600" dirty="0" err="1">
                <a:solidFill>
                  <a:srgbClr val="111717"/>
                </a:solidFill>
                <a:ea typeface="Clear Sans"/>
                <a:cs typeface="Clear Sans"/>
                <a:sym typeface="Clear Sans"/>
              </a:rPr>
              <a:t>Banken</a:t>
            </a:r>
            <a:r>
              <a:rPr lang="en-US" sz="600" dirty="0">
                <a:solidFill>
                  <a:srgbClr val="111717"/>
                </a:solidFill>
                <a:ea typeface="Clear Sans"/>
                <a:cs typeface="Clear Sans"/>
                <a:sym typeface="Clear Sans"/>
              </a:rPr>
              <a:t>)</a:t>
            </a:r>
          </a:p>
          <a:p>
            <a:pPr marL="161925" lvl="1" indent="-80963" algn="just">
              <a:lnSpc>
                <a:spcPts val="1065"/>
              </a:lnSpc>
              <a:buFont typeface="Arial"/>
              <a:buChar char="•"/>
            </a:pPr>
            <a:r>
              <a:rPr lang="en-US" sz="600" dirty="0" err="1">
                <a:solidFill>
                  <a:srgbClr val="111717"/>
                </a:solidFill>
                <a:ea typeface="Clear Sans"/>
                <a:cs typeface="Clear Sans"/>
                <a:sym typeface="Clear Sans"/>
              </a:rPr>
              <a:t>Kreditsicherungsrecht</a:t>
            </a:r>
            <a:endParaRPr lang="en-US" sz="600" dirty="0">
              <a:solidFill>
                <a:srgbClr val="111717"/>
              </a:solidFill>
              <a:ea typeface="Clear Sans"/>
              <a:cs typeface="Clear Sans"/>
              <a:sym typeface="Clear Sans"/>
            </a:endParaRPr>
          </a:p>
          <a:p>
            <a:pPr marL="161925" lvl="1" indent="-80963" algn="just">
              <a:lnSpc>
                <a:spcPts val="1065"/>
              </a:lnSpc>
              <a:buFont typeface="Arial"/>
              <a:buChar char="•"/>
            </a:pPr>
            <a:r>
              <a:rPr lang="en-US" sz="600" dirty="0" err="1">
                <a:solidFill>
                  <a:srgbClr val="111717"/>
                </a:solidFill>
                <a:ea typeface="Clear Sans"/>
                <a:cs typeface="Clear Sans"/>
                <a:sym typeface="Clear Sans"/>
              </a:rPr>
              <a:t>Unternehmenskauf</a:t>
            </a:r>
            <a:r>
              <a:rPr lang="en-US" sz="600" dirty="0">
                <a:solidFill>
                  <a:srgbClr val="111717"/>
                </a:solidFill>
                <a:ea typeface="Clear Sans"/>
                <a:cs typeface="Clear Sans"/>
                <a:sym typeface="Clear Sans"/>
              </a:rPr>
              <a:t> /-</a:t>
            </a:r>
            <a:r>
              <a:rPr lang="en-US" sz="600" dirty="0" err="1">
                <a:solidFill>
                  <a:srgbClr val="111717"/>
                </a:solidFill>
                <a:ea typeface="Clear Sans"/>
                <a:cs typeface="Clear Sans"/>
                <a:sym typeface="Clear Sans"/>
              </a:rPr>
              <a:t>verkauf</a:t>
            </a:r>
            <a:r>
              <a:rPr lang="en-US" sz="600" dirty="0">
                <a:solidFill>
                  <a:srgbClr val="111717"/>
                </a:solidFill>
                <a:ea typeface="Clear Sans"/>
                <a:cs typeface="Clear Sans"/>
                <a:sym typeface="Clear Sans"/>
              </a:rPr>
              <a:t> (M&amp;A-</a:t>
            </a:r>
            <a:r>
              <a:rPr lang="en-US" sz="600" dirty="0" err="1">
                <a:solidFill>
                  <a:srgbClr val="111717"/>
                </a:solidFill>
                <a:ea typeface="Clear Sans"/>
                <a:cs typeface="Clear Sans"/>
                <a:sym typeface="Clear Sans"/>
              </a:rPr>
              <a:t>Transaktionen</a:t>
            </a:r>
            <a:r>
              <a:rPr lang="en-US" sz="600" dirty="0">
                <a:solidFill>
                  <a:srgbClr val="111717"/>
                </a:solidFill>
                <a:ea typeface="Clear Sans"/>
                <a:cs typeface="Clear Sans"/>
                <a:sym typeface="Clear Sans"/>
              </a:rPr>
              <a:t>)</a:t>
            </a:r>
          </a:p>
          <a:p>
            <a:pPr marL="161925" lvl="1" indent="-80963" algn="just">
              <a:lnSpc>
                <a:spcPts val="1065"/>
              </a:lnSpc>
              <a:buFont typeface="Arial"/>
              <a:buChar char="•"/>
            </a:pPr>
            <a:r>
              <a:rPr lang="en-US" sz="600" dirty="0" err="1">
                <a:solidFill>
                  <a:srgbClr val="111717"/>
                </a:solidFill>
                <a:ea typeface="Clear Sans"/>
                <a:cs typeface="Clear Sans"/>
                <a:sym typeface="Clear Sans"/>
              </a:rPr>
              <a:t>Recht</a:t>
            </a:r>
            <a:r>
              <a:rPr lang="en-US" sz="600" dirty="0">
                <a:solidFill>
                  <a:srgbClr val="111717"/>
                </a:solidFill>
                <a:ea typeface="Clear Sans"/>
                <a:cs typeface="Clear Sans"/>
                <a:sym typeface="Clear Sans"/>
              </a:rPr>
              <a:t> der </a:t>
            </a:r>
            <a:r>
              <a:rPr lang="en-US" sz="600" dirty="0" err="1">
                <a:solidFill>
                  <a:srgbClr val="111717"/>
                </a:solidFill>
                <a:ea typeface="Clear Sans"/>
                <a:cs typeface="Clear Sans"/>
                <a:sym typeface="Clear Sans"/>
              </a:rPr>
              <a:t>Berater</a:t>
            </a:r>
            <a:endParaRPr lang="en-US" sz="600" dirty="0">
              <a:solidFill>
                <a:srgbClr val="111717"/>
              </a:solidFill>
              <a:ea typeface="Clear Sans"/>
              <a:cs typeface="Clear Sans"/>
              <a:sym typeface="Clear Sans"/>
            </a:endParaRPr>
          </a:p>
          <a:p>
            <a:pPr algn="just">
              <a:lnSpc>
                <a:spcPts val="1065"/>
              </a:lnSpc>
            </a:pPr>
            <a:r>
              <a:rPr lang="en-US" sz="750" dirty="0">
                <a:solidFill>
                  <a:srgbClr val="111717"/>
                </a:solidFill>
                <a:latin typeface="Clear Sans"/>
                <a:ea typeface="Clear Sans"/>
                <a:cs typeface="Clear Sans"/>
                <a:sym typeface="Clear Sans"/>
              </a:rPr>
              <a:t> </a:t>
            </a:r>
          </a:p>
          <a:p>
            <a:pPr>
              <a:lnSpc>
                <a:spcPts val="1136"/>
              </a:lnSpc>
            </a:pPr>
            <a:endParaRPr lang="en-US" sz="750" dirty="0">
              <a:solidFill>
                <a:srgbClr val="111717"/>
              </a:solidFill>
              <a:latin typeface="Clear Sans"/>
              <a:ea typeface="Clear Sans"/>
              <a:cs typeface="Clear Sans"/>
              <a:sym typeface="Clear Sans"/>
            </a:endParaRPr>
          </a:p>
          <a:p>
            <a:pPr>
              <a:lnSpc>
                <a:spcPts val="1136"/>
              </a:lnSpc>
              <a:spcBef>
                <a:spcPct val="0"/>
              </a:spcBef>
            </a:pPr>
            <a:endParaRPr lang="en-US" sz="750" dirty="0">
              <a:solidFill>
                <a:srgbClr val="111717"/>
              </a:solidFill>
              <a:latin typeface="Clear Sans"/>
              <a:ea typeface="Clear Sans"/>
              <a:cs typeface="Clear Sans"/>
              <a:sym typeface="Clear Sans"/>
            </a:endParaRPr>
          </a:p>
        </p:txBody>
      </p:sp>
      <p:sp>
        <p:nvSpPr>
          <p:cNvPr id="12" name="TextBox 12"/>
          <p:cNvSpPr txBox="1"/>
          <p:nvPr/>
        </p:nvSpPr>
        <p:spPr>
          <a:xfrm>
            <a:off x="3671232" y="3678090"/>
            <a:ext cx="2558936" cy="1541832"/>
          </a:xfrm>
          <a:prstGeom prst="rect">
            <a:avLst/>
          </a:prstGeom>
        </p:spPr>
        <p:txBody>
          <a:bodyPr lIns="0" tIns="0" rIns="0" bIns="0" rtlCol="0" anchor="t">
            <a:spAutoFit/>
          </a:bodyPr>
          <a:lstStyle/>
          <a:p>
            <a:pPr>
              <a:lnSpc>
                <a:spcPts val="1136"/>
              </a:lnSpc>
            </a:pPr>
            <a:endParaRPr sz="900" dirty="0"/>
          </a:p>
          <a:p>
            <a:pPr marL="161925" lvl="1" indent="-80963">
              <a:lnSpc>
                <a:spcPts val="1065"/>
              </a:lnSpc>
              <a:buFont typeface="Arial"/>
              <a:buChar char="•"/>
            </a:pPr>
            <a:r>
              <a:rPr lang="en-US" sz="600" dirty="0">
                <a:solidFill>
                  <a:srgbClr val="111717"/>
                </a:solidFill>
                <a:latin typeface="+mj-lt"/>
                <a:ea typeface="Clear Sans"/>
                <a:cs typeface="Clear Sans"/>
                <a:sym typeface="Clear Sans"/>
              </a:rPr>
              <a:t>Gesellschaft für </a:t>
            </a:r>
            <a:r>
              <a:rPr lang="en-US" sz="600" dirty="0" err="1">
                <a:solidFill>
                  <a:srgbClr val="111717"/>
                </a:solidFill>
                <a:latin typeface="+mj-lt"/>
                <a:ea typeface="Clear Sans"/>
                <a:cs typeface="Clear Sans"/>
                <a:sym typeface="Clear Sans"/>
              </a:rPr>
              <a:t>Restrukturierung</a:t>
            </a:r>
            <a:r>
              <a:rPr lang="en-US" sz="600" dirty="0">
                <a:solidFill>
                  <a:srgbClr val="111717"/>
                </a:solidFill>
                <a:latin typeface="+mj-lt"/>
                <a:ea typeface="Clear Sans"/>
                <a:cs typeface="Clear Sans"/>
                <a:sym typeface="Clear Sans"/>
              </a:rPr>
              <a:t> – TMA Deutschland </a:t>
            </a:r>
            <a:r>
              <a:rPr lang="en-US" sz="600" dirty="0" err="1">
                <a:solidFill>
                  <a:srgbClr val="111717"/>
                </a:solidFill>
                <a:latin typeface="+mj-lt"/>
                <a:ea typeface="Clear Sans"/>
                <a:cs typeface="Clear Sans"/>
                <a:sym typeface="Clear Sans"/>
              </a:rPr>
              <a:t>e.V.</a:t>
            </a:r>
            <a:endParaRPr lang="en-US" sz="600" dirty="0">
              <a:solidFill>
                <a:srgbClr val="111717"/>
              </a:solidFill>
              <a:latin typeface="+mj-lt"/>
              <a:ea typeface="Clear Sans"/>
              <a:cs typeface="Clear Sans"/>
              <a:sym typeface="Clear Sans"/>
            </a:endParaRPr>
          </a:p>
          <a:p>
            <a:pPr marL="161925" lvl="1" indent="-80963">
              <a:lnSpc>
                <a:spcPts val="1065"/>
              </a:lnSpc>
              <a:buFont typeface="Arial"/>
              <a:buChar char="•"/>
            </a:pPr>
            <a:r>
              <a:rPr lang="en-US" sz="600" dirty="0" err="1">
                <a:solidFill>
                  <a:srgbClr val="111717"/>
                </a:solidFill>
                <a:latin typeface="+mj-lt"/>
                <a:ea typeface="Clear Sans"/>
                <a:cs typeface="Clear Sans"/>
                <a:sym typeface="Clear Sans"/>
              </a:rPr>
              <a:t>Bankrechtliche</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Vereinigung</a:t>
            </a:r>
            <a:r>
              <a:rPr lang="en-US" sz="600" dirty="0">
                <a:solidFill>
                  <a:srgbClr val="111717"/>
                </a:solidFill>
                <a:latin typeface="+mj-lt"/>
                <a:ea typeface="Clear Sans"/>
                <a:cs typeface="Clear Sans"/>
                <a:sym typeface="Clear Sans"/>
              </a:rPr>
              <a:t> – </a:t>
            </a:r>
            <a:r>
              <a:rPr lang="en-US" sz="600" dirty="0" err="1">
                <a:solidFill>
                  <a:srgbClr val="111717"/>
                </a:solidFill>
                <a:latin typeface="+mj-lt"/>
                <a:ea typeface="Clear Sans"/>
                <a:cs typeface="Clear Sans"/>
                <a:sym typeface="Clear Sans"/>
              </a:rPr>
              <a:t>Wissenschaftliche</a:t>
            </a:r>
            <a:r>
              <a:rPr lang="en-US" sz="600" dirty="0">
                <a:solidFill>
                  <a:srgbClr val="111717"/>
                </a:solidFill>
                <a:latin typeface="+mj-lt"/>
                <a:ea typeface="Clear Sans"/>
                <a:cs typeface="Clear Sans"/>
                <a:sym typeface="Clear Sans"/>
              </a:rPr>
              <a:t> Gesellschaft </a:t>
            </a:r>
          </a:p>
          <a:p>
            <a:pPr marL="80962" lvl="1">
              <a:lnSpc>
                <a:spcPts val="1065"/>
              </a:lnSpc>
            </a:pPr>
            <a:r>
              <a:rPr lang="en-US" sz="600" dirty="0">
                <a:solidFill>
                  <a:srgbClr val="111717"/>
                </a:solidFill>
                <a:latin typeface="+mj-lt"/>
                <a:ea typeface="Clear Sans"/>
                <a:cs typeface="Clear Sans"/>
                <a:sym typeface="Clear Sans"/>
              </a:rPr>
              <a:t>     für </a:t>
            </a:r>
            <a:r>
              <a:rPr lang="en-US" sz="600" dirty="0" err="1">
                <a:solidFill>
                  <a:srgbClr val="111717"/>
                </a:solidFill>
                <a:latin typeface="+mj-lt"/>
                <a:ea typeface="Clear Sans"/>
                <a:cs typeface="Clear Sans"/>
                <a:sym typeface="Clear Sans"/>
              </a:rPr>
              <a:t>Bankrecht</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e.V.</a:t>
            </a:r>
            <a:endParaRPr lang="en-US" sz="600" dirty="0">
              <a:solidFill>
                <a:srgbClr val="111717"/>
              </a:solidFill>
              <a:latin typeface="+mj-lt"/>
              <a:ea typeface="Clear Sans"/>
              <a:cs typeface="Clear Sans"/>
              <a:sym typeface="Clear Sans"/>
            </a:endParaRPr>
          </a:p>
          <a:p>
            <a:pPr marL="161925" lvl="1" indent="-80963">
              <a:lnSpc>
                <a:spcPts val="1065"/>
              </a:lnSpc>
              <a:buFont typeface="Arial"/>
              <a:buChar char="•"/>
            </a:pPr>
            <a:r>
              <a:rPr lang="en-US" sz="600" dirty="0" err="1">
                <a:solidFill>
                  <a:srgbClr val="111717"/>
                </a:solidFill>
                <a:latin typeface="+mj-lt"/>
                <a:ea typeface="Clear Sans"/>
                <a:cs typeface="Clear Sans"/>
                <a:sym typeface="Clear Sans"/>
              </a:rPr>
              <a:t>Arbeitskreis</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Insolvenzrecht</a:t>
            </a:r>
            <a:r>
              <a:rPr lang="en-US" sz="600" dirty="0">
                <a:solidFill>
                  <a:srgbClr val="111717"/>
                </a:solidFill>
                <a:latin typeface="+mj-lt"/>
                <a:ea typeface="Clear Sans"/>
                <a:cs typeface="Clear Sans"/>
                <a:sym typeface="Clear Sans"/>
              </a:rPr>
              <a:t> und </a:t>
            </a:r>
            <a:r>
              <a:rPr lang="en-US" sz="600" dirty="0" err="1">
                <a:solidFill>
                  <a:srgbClr val="111717"/>
                </a:solidFill>
                <a:latin typeface="+mj-lt"/>
                <a:ea typeface="Clear Sans"/>
                <a:cs typeface="Clear Sans"/>
                <a:sym typeface="Clear Sans"/>
              </a:rPr>
              <a:t>Sanierung</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im</a:t>
            </a:r>
            <a:r>
              <a:rPr lang="en-US" sz="600" dirty="0">
                <a:solidFill>
                  <a:srgbClr val="111717"/>
                </a:solidFill>
                <a:latin typeface="+mj-lt"/>
                <a:ea typeface="Clear Sans"/>
                <a:cs typeface="Clear Sans"/>
                <a:sym typeface="Clear Sans"/>
              </a:rPr>
              <a:t> DAV</a:t>
            </a:r>
          </a:p>
          <a:p>
            <a:pPr marL="161925" lvl="1" indent="-80963">
              <a:lnSpc>
                <a:spcPts val="1065"/>
              </a:lnSpc>
              <a:buFont typeface="Arial"/>
              <a:buChar char="•"/>
            </a:pPr>
            <a:r>
              <a:rPr lang="en-US" sz="600" dirty="0" err="1">
                <a:solidFill>
                  <a:srgbClr val="111717"/>
                </a:solidFill>
                <a:latin typeface="+mj-lt"/>
                <a:ea typeface="Clear Sans"/>
                <a:cs typeface="Clear Sans"/>
                <a:sym typeface="Clear Sans"/>
              </a:rPr>
              <a:t>Vorsitzender</a:t>
            </a:r>
            <a:r>
              <a:rPr lang="en-US" sz="600" dirty="0">
                <a:solidFill>
                  <a:srgbClr val="111717"/>
                </a:solidFill>
                <a:latin typeface="+mj-lt"/>
                <a:ea typeface="Clear Sans"/>
                <a:cs typeface="Clear Sans"/>
                <a:sym typeface="Clear Sans"/>
              </a:rPr>
              <a:t> des </a:t>
            </a:r>
            <a:r>
              <a:rPr lang="en-US" sz="600" dirty="0" err="1">
                <a:solidFill>
                  <a:srgbClr val="111717"/>
                </a:solidFill>
                <a:latin typeface="+mj-lt"/>
                <a:ea typeface="Clear Sans"/>
                <a:cs typeface="Clear Sans"/>
                <a:sym typeface="Clear Sans"/>
              </a:rPr>
              <a:t>Fachprüfungsausschusses</a:t>
            </a:r>
            <a:r>
              <a:rPr lang="en-US" sz="600" dirty="0">
                <a:solidFill>
                  <a:srgbClr val="111717"/>
                </a:solidFill>
                <a:latin typeface="+mj-lt"/>
                <a:ea typeface="Clear Sans"/>
                <a:cs typeface="Clear Sans"/>
                <a:sym typeface="Clear Sans"/>
              </a:rPr>
              <a:t> für Bank- und </a:t>
            </a:r>
          </a:p>
          <a:p>
            <a:pPr marL="80962" lvl="1">
              <a:lnSpc>
                <a:spcPts val="1065"/>
              </a:lnSpc>
            </a:pP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Kapitalmarktrecht</a:t>
            </a:r>
            <a:r>
              <a:rPr lang="en-US" sz="600" dirty="0">
                <a:solidFill>
                  <a:srgbClr val="111717"/>
                </a:solidFill>
                <a:latin typeface="+mj-lt"/>
                <a:ea typeface="Clear Sans"/>
                <a:cs typeface="Clear Sans"/>
                <a:sym typeface="Clear Sans"/>
              </a:rPr>
              <a:t> der </a:t>
            </a:r>
            <a:r>
              <a:rPr lang="en-US" sz="600" dirty="0" err="1">
                <a:solidFill>
                  <a:srgbClr val="111717"/>
                </a:solidFill>
                <a:latin typeface="+mj-lt"/>
                <a:ea typeface="Clear Sans"/>
                <a:cs typeface="Clear Sans"/>
                <a:sym typeface="Clear Sans"/>
              </a:rPr>
              <a:t>Rechtsanwaltskammer</a:t>
            </a:r>
            <a:r>
              <a:rPr lang="en-US" sz="600" dirty="0">
                <a:solidFill>
                  <a:srgbClr val="111717"/>
                </a:solidFill>
                <a:latin typeface="+mj-lt"/>
                <a:ea typeface="Clear Sans"/>
                <a:cs typeface="Clear Sans"/>
                <a:sym typeface="Clear Sans"/>
              </a:rPr>
              <a:t> für den </a:t>
            </a:r>
          </a:p>
          <a:p>
            <a:pPr marL="80962" lvl="1">
              <a:lnSpc>
                <a:spcPts val="1065"/>
              </a:lnSpc>
            </a:pPr>
            <a:r>
              <a:rPr lang="en-US" sz="600" dirty="0">
                <a:solidFill>
                  <a:srgbClr val="111717"/>
                </a:solidFill>
                <a:latin typeface="+mj-lt"/>
                <a:ea typeface="Clear Sans"/>
                <a:cs typeface="Clear Sans"/>
                <a:sym typeface="Clear Sans"/>
              </a:rPr>
              <a:t>     OLG-</a:t>
            </a:r>
            <a:r>
              <a:rPr lang="en-US" sz="600" dirty="0" err="1">
                <a:solidFill>
                  <a:srgbClr val="111717"/>
                </a:solidFill>
                <a:latin typeface="+mj-lt"/>
                <a:ea typeface="Clear Sans"/>
                <a:cs typeface="Clear Sans"/>
                <a:sym typeface="Clear Sans"/>
              </a:rPr>
              <a:t>Bezirk</a:t>
            </a:r>
            <a:r>
              <a:rPr lang="en-US" sz="600" dirty="0">
                <a:solidFill>
                  <a:srgbClr val="111717"/>
                </a:solidFill>
                <a:latin typeface="+mj-lt"/>
                <a:ea typeface="Clear Sans"/>
                <a:cs typeface="Clear Sans"/>
                <a:sym typeface="Clear Sans"/>
              </a:rPr>
              <a:t> München </a:t>
            </a:r>
          </a:p>
          <a:p>
            <a:pPr marL="161925" lvl="1" indent="-80963">
              <a:lnSpc>
                <a:spcPts val="1065"/>
              </a:lnSpc>
              <a:buFont typeface="Arial"/>
              <a:buChar char="•"/>
            </a:pPr>
            <a:r>
              <a:rPr lang="en-US" sz="600" dirty="0">
                <a:solidFill>
                  <a:srgbClr val="111717"/>
                </a:solidFill>
                <a:latin typeface="+mj-lt"/>
                <a:ea typeface="Clear Sans"/>
                <a:cs typeface="Clear Sans"/>
                <a:sym typeface="Clear Sans"/>
              </a:rPr>
              <a:t>VID </a:t>
            </a:r>
            <a:r>
              <a:rPr lang="en-US" sz="600" dirty="0" err="1">
                <a:solidFill>
                  <a:srgbClr val="111717"/>
                </a:solidFill>
                <a:latin typeface="+mj-lt"/>
                <a:ea typeface="Clear Sans"/>
                <a:cs typeface="Clear Sans"/>
                <a:sym typeface="Clear Sans"/>
              </a:rPr>
              <a:t>Verband</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Insolvenzverwalter</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Deutschlands</a:t>
            </a:r>
            <a:r>
              <a:rPr lang="en-US" sz="600" dirty="0">
                <a:solidFill>
                  <a:srgbClr val="111717"/>
                </a:solidFill>
                <a:latin typeface="+mj-lt"/>
                <a:ea typeface="Clear Sans"/>
                <a:cs typeface="Clear Sans"/>
                <a:sym typeface="Clear Sans"/>
              </a:rPr>
              <a:t> </a:t>
            </a:r>
            <a:r>
              <a:rPr lang="en-US" sz="600" dirty="0" err="1">
                <a:solidFill>
                  <a:srgbClr val="111717"/>
                </a:solidFill>
                <a:latin typeface="+mj-lt"/>
                <a:ea typeface="Clear Sans"/>
                <a:cs typeface="Clear Sans"/>
                <a:sym typeface="Clear Sans"/>
              </a:rPr>
              <a:t>e.V.</a:t>
            </a:r>
            <a:endParaRPr lang="en-US" sz="600" dirty="0">
              <a:solidFill>
                <a:srgbClr val="111717"/>
              </a:solidFill>
              <a:latin typeface="+mj-lt"/>
              <a:ea typeface="Clear Sans"/>
              <a:cs typeface="Clear Sans"/>
              <a:sym typeface="Clear Sans"/>
            </a:endParaRPr>
          </a:p>
          <a:p>
            <a:pPr>
              <a:lnSpc>
                <a:spcPts val="1136"/>
              </a:lnSpc>
            </a:pPr>
            <a:endParaRPr lang="en-US" sz="750" dirty="0">
              <a:solidFill>
                <a:srgbClr val="111717"/>
              </a:solidFill>
              <a:latin typeface="Clear Sans"/>
              <a:ea typeface="Clear Sans"/>
              <a:cs typeface="Clear Sans"/>
              <a:sym typeface="Clear Sans"/>
            </a:endParaRPr>
          </a:p>
          <a:p>
            <a:pPr>
              <a:lnSpc>
                <a:spcPts val="1136"/>
              </a:lnSpc>
              <a:spcBef>
                <a:spcPct val="0"/>
              </a:spcBef>
            </a:pPr>
            <a:endParaRPr lang="en-US" sz="750" dirty="0">
              <a:solidFill>
                <a:srgbClr val="111717"/>
              </a:solidFill>
              <a:latin typeface="Clear Sans"/>
              <a:ea typeface="Clear Sans"/>
              <a:cs typeface="Clear Sans"/>
              <a:sym typeface="Clear Sans"/>
            </a:endParaRPr>
          </a:p>
        </p:txBody>
      </p:sp>
      <p:sp>
        <p:nvSpPr>
          <p:cNvPr id="13" name="TextBox 13"/>
          <p:cNvSpPr txBox="1"/>
          <p:nvPr/>
        </p:nvSpPr>
        <p:spPr>
          <a:xfrm>
            <a:off x="3733407" y="3433564"/>
            <a:ext cx="2558936" cy="250068"/>
          </a:xfrm>
          <a:prstGeom prst="rect">
            <a:avLst/>
          </a:prstGeom>
        </p:spPr>
        <p:txBody>
          <a:bodyPr lIns="0" tIns="0" rIns="0" bIns="0" rtlCol="0" anchor="t">
            <a:spAutoFit/>
          </a:bodyPr>
          <a:lstStyle/>
          <a:p>
            <a:pPr>
              <a:lnSpc>
                <a:spcPts val="2205"/>
              </a:lnSpc>
              <a:spcBef>
                <a:spcPct val="0"/>
              </a:spcBef>
            </a:pPr>
            <a:r>
              <a:rPr lang="en-US" sz="1000" dirty="0" err="1">
                <a:solidFill>
                  <a:srgbClr val="111717"/>
                </a:solidFill>
                <a:latin typeface="+mj-lt"/>
                <a:ea typeface="Archivo Black"/>
                <a:cs typeface="Archivo Black"/>
                <a:sym typeface="Archivo Black"/>
              </a:rPr>
              <a:t>Mitgliedschaften</a:t>
            </a:r>
            <a:endParaRPr lang="en-US" sz="1000" dirty="0">
              <a:solidFill>
                <a:srgbClr val="111717"/>
              </a:solidFill>
              <a:latin typeface="+mj-lt"/>
              <a:ea typeface="Archivo Black"/>
              <a:cs typeface="Archivo Black"/>
              <a:sym typeface="Archivo Black"/>
            </a:endParaRPr>
          </a:p>
        </p:txBody>
      </p:sp>
      <p:sp>
        <p:nvSpPr>
          <p:cNvPr id="2" name="Fußzeilenplatzhalter 1">
            <a:extLst>
              <a:ext uri="{FF2B5EF4-FFF2-40B4-BE49-F238E27FC236}">
                <a16:creationId xmlns:a16="http://schemas.microsoft.com/office/drawing/2014/main" id="{7B10C9CB-87D4-E756-A579-BE32A5534D93}"/>
              </a:ext>
            </a:extLst>
          </p:cNvPr>
          <p:cNvSpPr>
            <a:spLocks noGrp="1"/>
          </p:cNvSpPr>
          <p:nvPr>
            <p:ph type="ftr" sz="quarter" idx="11"/>
          </p:nvPr>
        </p:nvSpPr>
        <p:spPr/>
        <p:txBody>
          <a:bodyPr/>
          <a:lstStyle/>
          <a:p>
            <a:r>
              <a:rPr lang="en-US"/>
              <a:t>www.karg-kollegen.de</a:t>
            </a:r>
          </a:p>
        </p:txBody>
      </p:sp>
      <p:sp>
        <p:nvSpPr>
          <p:cNvPr id="3" name="Foliennummernplatzhalter 2">
            <a:extLst>
              <a:ext uri="{FF2B5EF4-FFF2-40B4-BE49-F238E27FC236}">
                <a16:creationId xmlns:a16="http://schemas.microsoft.com/office/drawing/2014/main" id="{7E5F10F6-4937-BD0E-4010-42641883D357}"/>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
        <p:nvSpPr>
          <p:cNvPr id="4" name="Datumsplatzhalter 3">
            <a:extLst>
              <a:ext uri="{FF2B5EF4-FFF2-40B4-BE49-F238E27FC236}">
                <a16:creationId xmlns:a16="http://schemas.microsoft.com/office/drawing/2014/main" id="{76BC4852-CAB2-B85F-5D46-F79C25561BF4}"/>
              </a:ext>
            </a:extLst>
          </p:cNvPr>
          <p:cNvSpPr>
            <a:spLocks noGrp="1"/>
          </p:cNvSpPr>
          <p:nvPr>
            <p:ph type="dt" sz="half" idx="10"/>
          </p:nvPr>
        </p:nvSpPr>
        <p:spPr/>
        <p:txBody>
          <a:bodyPr/>
          <a:lstStyle/>
          <a:p>
            <a:fld id="{3DB81608-3E29-4EAC-A8CF-B94580E741DD}" type="datetime1">
              <a:rPr lang="de-DE" smtClean="0"/>
              <a:t>15.04.2026</a:t>
            </a:fld>
            <a:endParaRPr lang="en-US"/>
          </a:p>
        </p:txBody>
      </p:sp>
      <p:pic>
        <p:nvPicPr>
          <p:cNvPr id="14" name="Grafik 13" descr="Ein Bild, das Person, Menschliches Gesicht, Wand, Im Haus enthält.&#10;&#10;KI-generierte Inhalte können fehlerhaft sein.">
            <a:extLst>
              <a:ext uri="{FF2B5EF4-FFF2-40B4-BE49-F238E27FC236}">
                <a16:creationId xmlns:a16="http://schemas.microsoft.com/office/drawing/2014/main" id="{872524F7-CC48-DADA-2760-203BCBBBDC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578" y="1416399"/>
            <a:ext cx="2809380" cy="3743344"/>
          </a:xfrm>
          <a:prstGeom prst="rect">
            <a:avLst/>
          </a:prstGeom>
        </p:spPr>
      </p:pic>
      <p:sp>
        <p:nvSpPr>
          <p:cNvPr id="6" name="AutoShape 6"/>
          <p:cNvSpPr/>
          <p:nvPr/>
        </p:nvSpPr>
        <p:spPr>
          <a:xfrm rot="-5400000">
            <a:off x="2426206" y="4408436"/>
            <a:ext cx="456370" cy="1386946"/>
          </a:xfrm>
          <a:prstGeom prst="rect">
            <a:avLst/>
          </a:prstGeom>
          <a:solidFill>
            <a:srgbClr val="CD0D2E">
              <a:alpha val="67843"/>
            </a:srgbClr>
          </a:solidFill>
        </p:spPr>
        <p:txBody>
          <a:bodyPr/>
          <a:lstStyle/>
          <a:p>
            <a:endParaRPr lang="de-DE" sz="900"/>
          </a:p>
        </p:txBody>
      </p:sp>
      <p:sp>
        <p:nvSpPr>
          <p:cNvPr id="9" name="TextBox 9"/>
          <p:cNvSpPr txBox="1"/>
          <p:nvPr/>
        </p:nvSpPr>
        <p:spPr>
          <a:xfrm>
            <a:off x="1960918" y="4827244"/>
            <a:ext cx="1368152" cy="977255"/>
          </a:xfrm>
          <a:prstGeom prst="rect">
            <a:avLst/>
          </a:prstGeom>
        </p:spPr>
        <p:txBody>
          <a:bodyPr wrap="square" lIns="0" tIns="0" rIns="0" bIns="0" rtlCol="0" anchor="t">
            <a:spAutoFit/>
          </a:bodyPr>
          <a:lstStyle/>
          <a:p>
            <a:pPr algn="ctr">
              <a:lnSpc>
                <a:spcPts val="2330"/>
              </a:lnSpc>
            </a:pPr>
            <a:r>
              <a:rPr lang="en-US" sz="1000" b="1" dirty="0">
                <a:solidFill>
                  <a:srgbClr val="FFFFFF">
                    <a:alpha val="80000"/>
                  </a:srgbClr>
                </a:solidFill>
                <a:latin typeface="+mj-lt"/>
                <a:ea typeface="Clear Sans Bold"/>
                <a:cs typeface="Clear Sans Bold"/>
                <a:sym typeface="Clear Sans Bold"/>
              </a:rPr>
              <a:t>Dr. Thomas Karg</a:t>
            </a:r>
          </a:p>
          <a:p>
            <a:pPr algn="ctr">
              <a:lnSpc>
                <a:spcPts val="1052"/>
              </a:lnSpc>
            </a:pPr>
            <a:r>
              <a:rPr lang="en-US" sz="500" dirty="0">
                <a:solidFill>
                  <a:srgbClr val="FFFFFF">
                    <a:alpha val="80000"/>
                  </a:srgbClr>
                </a:solidFill>
                <a:latin typeface="+mj-lt"/>
                <a:ea typeface="Clear Sans"/>
                <a:cs typeface="Clear Sans"/>
                <a:sym typeface="Clear Sans"/>
              </a:rPr>
              <a:t>thomas.karg@karg-kollegen.de</a:t>
            </a:r>
          </a:p>
          <a:p>
            <a:pPr algn="ctr">
              <a:lnSpc>
                <a:spcPts val="2330"/>
              </a:lnSpc>
            </a:pPr>
            <a:endParaRPr lang="en-US" sz="741" dirty="0">
              <a:solidFill>
                <a:srgbClr val="FFFFFF">
                  <a:alpha val="80000"/>
                </a:srgbClr>
              </a:solidFill>
              <a:latin typeface="Clear Sans"/>
              <a:ea typeface="Clear Sans"/>
              <a:cs typeface="Clear Sans"/>
              <a:sym typeface="Clear Sans"/>
            </a:endParaRPr>
          </a:p>
          <a:p>
            <a:pPr algn="ctr">
              <a:lnSpc>
                <a:spcPts val="2330"/>
              </a:lnSpc>
              <a:spcBef>
                <a:spcPct val="0"/>
              </a:spcBef>
            </a:pPr>
            <a:endParaRPr lang="en-US" sz="741" dirty="0">
              <a:solidFill>
                <a:srgbClr val="FFFFFF">
                  <a:alpha val="80000"/>
                </a:srgbClr>
              </a:solidFill>
              <a:latin typeface="Clear Sans"/>
              <a:ea typeface="Clear Sans"/>
              <a:cs typeface="Clear Sans"/>
              <a:sym typeface="Clear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1EC"/>
        </a:solidFill>
        <a:effectLst/>
      </p:bgPr>
    </p:bg>
    <p:spTree>
      <p:nvGrpSpPr>
        <p:cNvPr id="1" name=""/>
        <p:cNvGrpSpPr/>
        <p:nvPr/>
      </p:nvGrpSpPr>
      <p:grpSpPr>
        <a:xfrm>
          <a:off x="0" y="0"/>
          <a:ext cx="0" cy="0"/>
          <a:chOff x="0" y="0"/>
          <a:chExt cx="0" cy="0"/>
        </a:xfrm>
      </p:grpSpPr>
      <p:sp>
        <p:nvSpPr>
          <p:cNvPr id="7" name="Titel 6"/>
          <p:cNvSpPr>
            <a:spLocks noGrp="1"/>
          </p:cNvSpPr>
          <p:nvPr>
            <p:ph type="title"/>
          </p:nvPr>
        </p:nvSpPr>
        <p:spPr>
          <a:xfrm>
            <a:off x="1979712" y="1264184"/>
            <a:ext cx="5184576" cy="576000"/>
          </a:xfrm>
          <a:noFill/>
          <a:effectLst>
            <a:glow>
              <a:schemeClr val="accent1"/>
            </a:glow>
            <a:reflection endPos="0" dir="5400000" sy="-100000" algn="bl" rotWithShape="0"/>
          </a:effectLst>
        </p:spPr>
        <p:txBody>
          <a:bodyPr/>
          <a:lstStyle/>
          <a:p>
            <a:r>
              <a:rPr lang="de-DE" dirty="0">
                <a:solidFill>
                  <a:srgbClr val="C00000"/>
                </a:solidFill>
              </a:rPr>
              <a:t>Unsere Standorte im überblick</a:t>
            </a:r>
          </a:p>
        </p:txBody>
      </p:sp>
      <p:sp>
        <p:nvSpPr>
          <p:cNvPr id="4" name="Datumsplatzhalter 3"/>
          <p:cNvSpPr>
            <a:spLocks noGrp="1"/>
          </p:cNvSpPr>
          <p:nvPr>
            <p:ph type="dt" sz="half" idx="2"/>
          </p:nvPr>
        </p:nvSpPr>
        <p:spPr/>
        <p:txBody>
          <a:bodyPr/>
          <a:lstStyle/>
          <a:p>
            <a:fld id="{940DB031-8DA5-422E-94A1-392E443505F7}" type="datetime1">
              <a:rPr lang="de-DE" smtClean="0">
                <a:solidFill>
                  <a:prstClr val="white"/>
                </a:solidFill>
              </a:rPr>
              <a:t>15.04.2026</a:t>
            </a:fld>
            <a:endParaRPr lang="de-DE" dirty="0">
              <a:solidFill>
                <a:prstClr val="white"/>
              </a:solidFill>
            </a:endParaRPr>
          </a:p>
        </p:txBody>
      </p:sp>
      <p:sp>
        <p:nvSpPr>
          <p:cNvPr id="6" name="Fußzeilenplatzhalter 5"/>
          <p:cNvSpPr>
            <a:spLocks noGrp="1"/>
          </p:cNvSpPr>
          <p:nvPr>
            <p:ph type="ftr" sz="quarter" idx="3"/>
          </p:nvPr>
        </p:nvSpPr>
        <p:spPr/>
        <p:txBody>
          <a:bodyPr/>
          <a:lstStyle/>
          <a:p>
            <a:r>
              <a:rPr lang="de-DE">
                <a:solidFill>
                  <a:prstClr val="white"/>
                </a:solidFill>
              </a:rPr>
              <a:t>www.karg-kollegen.de</a:t>
            </a:r>
            <a:endParaRPr lang="de-DE" dirty="0">
              <a:solidFill>
                <a:prstClr val="white"/>
              </a:solidFill>
            </a:endParaRPr>
          </a:p>
        </p:txBody>
      </p:sp>
      <p:sp>
        <p:nvSpPr>
          <p:cNvPr id="2" name="Textfeld 1"/>
          <p:cNvSpPr txBox="1"/>
          <p:nvPr/>
        </p:nvSpPr>
        <p:spPr>
          <a:xfrm>
            <a:off x="1916355" y="3720322"/>
            <a:ext cx="1790875" cy="1446550"/>
          </a:xfrm>
          <a:prstGeom prst="rect">
            <a:avLst/>
          </a:prstGeom>
          <a:noFill/>
        </p:spPr>
        <p:txBody>
          <a:bodyPr wrap="none" rtlCol="0">
            <a:spAutoFit/>
          </a:bodyPr>
          <a:lstStyle/>
          <a:p>
            <a:r>
              <a:rPr lang="de-DE" sz="1000" dirty="0">
                <a:solidFill>
                  <a:srgbClr val="4D4D4D"/>
                </a:solidFill>
              </a:rPr>
              <a:t>Memmingen</a:t>
            </a:r>
          </a:p>
          <a:p>
            <a:r>
              <a:rPr lang="de-DE" sz="1000" dirty="0">
                <a:solidFill>
                  <a:srgbClr val="4D4D4D"/>
                </a:solidFill>
              </a:rPr>
              <a:t>Zellerbachstraße 2</a:t>
            </a:r>
          </a:p>
          <a:p>
            <a:r>
              <a:rPr lang="de-DE" sz="1000" dirty="0">
                <a:solidFill>
                  <a:srgbClr val="4D4D4D"/>
                </a:solidFill>
              </a:rPr>
              <a:t>87700 Memmingen</a:t>
            </a:r>
          </a:p>
          <a:p>
            <a:endParaRPr lang="de-DE" sz="1000" dirty="0">
              <a:solidFill>
                <a:srgbClr val="4D4D4D"/>
              </a:solidFill>
            </a:endParaRPr>
          </a:p>
          <a:p>
            <a:r>
              <a:rPr lang="de-DE" sz="1000" dirty="0">
                <a:solidFill>
                  <a:srgbClr val="4D4D4D"/>
                </a:solidFill>
              </a:rPr>
              <a:t>memmingen@karg-kollegen.de</a:t>
            </a:r>
          </a:p>
          <a:p>
            <a:r>
              <a:rPr lang="de-DE" sz="1000" dirty="0">
                <a:solidFill>
                  <a:srgbClr val="4D4D4D"/>
                </a:solidFill>
              </a:rPr>
              <a:t>Tel. +49 (0) 8331 | 9 25 04 9 - 0</a:t>
            </a:r>
          </a:p>
          <a:p>
            <a:r>
              <a:rPr lang="de-DE" sz="1000" dirty="0">
                <a:solidFill>
                  <a:srgbClr val="4D4D4D"/>
                </a:solidFill>
              </a:rPr>
              <a:t>Fax +49 (0) 8331 | 9 25 04 9 - 10</a:t>
            </a:r>
          </a:p>
          <a:p>
            <a:endParaRPr lang="de-DE" dirty="0">
              <a:solidFill>
                <a:prstClr val="black"/>
              </a:solidFill>
            </a:endParaRPr>
          </a:p>
        </p:txBody>
      </p:sp>
      <p:sp>
        <p:nvSpPr>
          <p:cNvPr id="8" name="Textfeld 7"/>
          <p:cNvSpPr txBox="1"/>
          <p:nvPr/>
        </p:nvSpPr>
        <p:spPr>
          <a:xfrm>
            <a:off x="3962951" y="2501970"/>
            <a:ext cx="1683474" cy="1169551"/>
          </a:xfrm>
          <a:prstGeom prst="rect">
            <a:avLst/>
          </a:prstGeom>
          <a:noFill/>
        </p:spPr>
        <p:txBody>
          <a:bodyPr wrap="none" rtlCol="0">
            <a:spAutoFit/>
          </a:bodyPr>
          <a:lstStyle/>
          <a:p>
            <a:r>
              <a:rPr lang="de-DE" sz="1000" dirty="0">
                <a:solidFill>
                  <a:srgbClr val="4D4D4D"/>
                </a:solidFill>
              </a:rPr>
              <a:t>München</a:t>
            </a:r>
          </a:p>
          <a:p>
            <a:r>
              <a:rPr lang="de-DE" sz="1000" dirty="0">
                <a:solidFill>
                  <a:srgbClr val="4D4D4D"/>
                </a:solidFill>
              </a:rPr>
              <a:t>Osker-von-Miller-Ring 36</a:t>
            </a:r>
          </a:p>
          <a:p>
            <a:r>
              <a:rPr lang="de-DE" sz="1000" dirty="0">
                <a:solidFill>
                  <a:srgbClr val="4D4D4D"/>
                </a:solidFill>
              </a:rPr>
              <a:t>80333 München</a:t>
            </a:r>
          </a:p>
          <a:p>
            <a:endParaRPr lang="de-DE" sz="1000" dirty="0">
              <a:solidFill>
                <a:srgbClr val="4D4D4D"/>
              </a:solidFill>
            </a:endParaRPr>
          </a:p>
          <a:p>
            <a:r>
              <a:rPr lang="de-DE" sz="1000" dirty="0">
                <a:solidFill>
                  <a:srgbClr val="4D4D4D"/>
                </a:solidFill>
              </a:rPr>
              <a:t>muenchen@karg-kollegen.de</a:t>
            </a:r>
          </a:p>
          <a:p>
            <a:r>
              <a:rPr lang="de-DE" sz="1000" dirty="0">
                <a:solidFill>
                  <a:srgbClr val="4D4D4D"/>
                </a:solidFill>
              </a:rPr>
              <a:t>Tel. +49 (0) 89 | 70 95 11-40</a:t>
            </a:r>
          </a:p>
          <a:p>
            <a:r>
              <a:rPr lang="de-DE" sz="1000" dirty="0">
                <a:solidFill>
                  <a:srgbClr val="4D4D4D"/>
                </a:solidFill>
              </a:rPr>
              <a:t>Fax +49 (0) 89 | 70 95 44-41</a:t>
            </a:r>
          </a:p>
        </p:txBody>
      </p:sp>
      <p:sp>
        <p:nvSpPr>
          <p:cNvPr id="9" name="Textfeld 8"/>
          <p:cNvSpPr txBox="1"/>
          <p:nvPr/>
        </p:nvSpPr>
        <p:spPr>
          <a:xfrm>
            <a:off x="97160" y="2497460"/>
            <a:ext cx="2098576" cy="1446550"/>
          </a:xfrm>
          <a:prstGeom prst="rect">
            <a:avLst/>
          </a:prstGeom>
          <a:noFill/>
        </p:spPr>
        <p:txBody>
          <a:bodyPr wrap="square" rtlCol="0">
            <a:spAutoFit/>
          </a:bodyPr>
          <a:lstStyle/>
          <a:p>
            <a:r>
              <a:rPr lang="de-DE" sz="1000" dirty="0">
                <a:solidFill>
                  <a:srgbClr val="4D4D4D"/>
                </a:solidFill>
              </a:rPr>
              <a:t>Frankfurt</a:t>
            </a:r>
          </a:p>
          <a:p>
            <a:r>
              <a:rPr lang="de-DE" sz="1000" dirty="0">
                <a:solidFill>
                  <a:srgbClr val="4D4D4D"/>
                </a:solidFill>
              </a:rPr>
              <a:t>Opernplatz 14</a:t>
            </a:r>
          </a:p>
          <a:p>
            <a:r>
              <a:rPr lang="de-DE" sz="1000" dirty="0">
                <a:solidFill>
                  <a:srgbClr val="4D4D4D"/>
                </a:solidFill>
              </a:rPr>
              <a:t>60313 Frankfurt</a:t>
            </a:r>
          </a:p>
          <a:p>
            <a:endParaRPr lang="de-DE" sz="1000" dirty="0">
              <a:solidFill>
                <a:srgbClr val="4D4D4D"/>
              </a:solidFill>
            </a:endParaRPr>
          </a:p>
          <a:p>
            <a:r>
              <a:rPr lang="de-DE" sz="1000" dirty="0">
                <a:solidFill>
                  <a:srgbClr val="4D4D4D"/>
                </a:solidFill>
              </a:rPr>
              <a:t>frankfurt@karg-kollegen.de	</a:t>
            </a:r>
          </a:p>
          <a:p>
            <a:r>
              <a:rPr lang="de-DE" sz="1000" dirty="0">
                <a:solidFill>
                  <a:srgbClr val="4D4D4D"/>
                </a:solidFill>
              </a:rPr>
              <a:t>Tel. +49 (0) 69 | 46 99 42 - 89</a:t>
            </a:r>
          </a:p>
          <a:p>
            <a:r>
              <a:rPr lang="de-DE" sz="1000" dirty="0">
                <a:solidFill>
                  <a:srgbClr val="4D4D4D"/>
                </a:solidFill>
              </a:rPr>
              <a:t>Fax +49 (0) 69 | 15 32 94 - 41 0</a:t>
            </a:r>
          </a:p>
          <a:p>
            <a:endParaRPr lang="de-DE" dirty="0">
              <a:solidFill>
                <a:prstClr val="black"/>
              </a:solidFill>
            </a:endParaRPr>
          </a:p>
        </p:txBody>
      </p:sp>
      <p:sp>
        <p:nvSpPr>
          <p:cNvPr id="10" name="Textfeld 9"/>
          <p:cNvSpPr txBox="1"/>
          <p:nvPr/>
        </p:nvSpPr>
        <p:spPr>
          <a:xfrm>
            <a:off x="7323291" y="2471417"/>
            <a:ext cx="1723549" cy="1446550"/>
          </a:xfrm>
          <a:prstGeom prst="rect">
            <a:avLst/>
          </a:prstGeom>
          <a:noFill/>
        </p:spPr>
        <p:txBody>
          <a:bodyPr wrap="none" rtlCol="0">
            <a:spAutoFit/>
          </a:bodyPr>
          <a:lstStyle/>
          <a:p>
            <a:r>
              <a:rPr lang="de-DE" sz="1000" dirty="0">
                <a:solidFill>
                  <a:srgbClr val="4D4D4D"/>
                </a:solidFill>
              </a:rPr>
              <a:t>Regensburg</a:t>
            </a:r>
          </a:p>
          <a:p>
            <a:r>
              <a:rPr lang="de-DE" sz="1000" dirty="0">
                <a:solidFill>
                  <a:srgbClr val="4D4D4D"/>
                </a:solidFill>
              </a:rPr>
              <a:t>D.-Martin-Luther-Straße 15</a:t>
            </a:r>
          </a:p>
          <a:p>
            <a:r>
              <a:rPr lang="de-DE" sz="1000" dirty="0">
                <a:solidFill>
                  <a:srgbClr val="4D4D4D"/>
                </a:solidFill>
              </a:rPr>
              <a:t>93047 Regensburg</a:t>
            </a:r>
          </a:p>
          <a:p>
            <a:endParaRPr lang="de-DE" sz="1000" dirty="0">
              <a:solidFill>
                <a:srgbClr val="4D4D4D"/>
              </a:solidFill>
            </a:endParaRPr>
          </a:p>
          <a:p>
            <a:r>
              <a:rPr lang="de-DE" sz="1000" dirty="0">
                <a:solidFill>
                  <a:srgbClr val="4D4D4D"/>
                </a:solidFill>
              </a:rPr>
              <a:t>regensburg@karg-kollegen.de</a:t>
            </a:r>
          </a:p>
          <a:p>
            <a:r>
              <a:rPr lang="de-DE" sz="1000" dirty="0">
                <a:solidFill>
                  <a:srgbClr val="4D4D4D"/>
                </a:solidFill>
              </a:rPr>
              <a:t>Tel. + 49 (0) 941 |  46 71 87-30</a:t>
            </a:r>
          </a:p>
          <a:p>
            <a:r>
              <a:rPr lang="de-DE" sz="1000" dirty="0">
                <a:solidFill>
                  <a:srgbClr val="4D4D4D"/>
                </a:solidFill>
              </a:rPr>
              <a:t>Fax + 49 (0) 941 |  46 71 87-31</a:t>
            </a:r>
          </a:p>
          <a:p>
            <a:endParaRPr lang="de-DE" dirty="0">
              <a:solidFill>
                <a:prstClr val="black"/>
              </a:solidFill>
            </a:endParaRPr>
          </a:p>
        </p:txBody>
      </p:sp>
      <p:sp>
        <p:nvSpPr>
          <p:cNvPr id="11" name="Textfeld 10"/>
          <p:cNvSpPr txBox="1"/>
          <p:nvPr/>
        </p:nvSpPr>
        <p:spPr>
          <a:xfrm>
            <a:off x="5775825" y="3765089"/>
            <a:ext cx="1675459" cy="1169551"/>
          </a:xfrm>
          <a:prstGeom prst="rect">
            <a:avLst/>
          </a:prstGeom>
          <a:noFill/>
        </p:spPr>
        <p:txBody>
          <a:bodyPr wrap="none" rtlCol="0">
            <a:spAutoFit/>
          </a:bodyPr>
          <a:lstStyle/>
          <a:p>
            <a:r>
              <a:rPr lang="de-DE" sz="1000" dirty="0">
                <a:solidFill>
                  <a:srgbClr val="4D4D4D"/>
                </a:solidFill>
              </a:rPr>
              <a:t>Nürnberg</a:t>
            </a:r>
          </a:p>
          <a:p>
            <a:r>
              <a:rPr lang="de-DE" sz="1000" dirty="0">
                <a:solidFill>
                  <a:srgbClr val="4D4D4D"/>
                </a:solidFill>
              </a:rPr>
              <a:t>Prinzregentenufer 13</a:t>
            </a:r>
          </a:p>
          <a:p>
            <a:r>
              <a:rPr lang="de-DE" sz="1000" dirty="0">
                <a:solidFill>
                  <a:srgbClr val="4D4D4D"/>
                </a:solidFill>
              </a:rPr>
              <a:t>90489 Nürnberg</a:t>
            </a:r>
          </a:p>
          <a:p>
            <a:endParaRPr lang="de-DE" sz="1000" dirty="0">
              <a:solidFill>
                <a:srgbClr val="4D4D4D"/>
              </a:solidFill>
            </a:endParaRPr>
          </a:p>
          <a:p>
            <a:r>
              <a:rPr lang="de-DE" sz="1000" dirty="0">
                <a:solidFill>
                  <a:srgbClr val="4D4D4D"/>
                </a:solidFill>
              </a:rPr>
              <a:t>nuernberg@karg-kollegen.de</a:t>
            </a:r>
          </a:p>
          <a:p>
            <a:r>
              <a:rPr lang="de-DE" sz="1000" dirty="0">
                <a:solidFill>
                  <a:srgbClr val="4D4D4D"/>
                </a:solidFill>
              </a:rPr>
              <a:t>Tel. +49 (0) 911 | 59 75 62-74</a:t>
            </a:r>
          </a:p>
          <a:p>
            <a:r>
              <a:rPr lang="de-DE" sz="1000" dirty="0">
                <a:solidFill>
                  <a:srgbClr val="4D4D4D"/>
                </a:solidFill>
              </a:rPr>
              <a:t>Fax +49 (0) 911 | 59 75 62-75</a:t>
            </a:r>
          </a:p>
        </p:txBody>
      </p:sp>
      <p:sp>
        <p:nvSpPr>
          <p:cNvPr id="12" name="Foliennummernplatzhalter 11"/>
          <p:cNvSpPr>
            <a:spLocks noGrp="1"/>
          </p:cNvSpPr>
          <p:nvPr>
            <p:ph type="sldNum" sz="quarter" idx="4"/>
          </p:nvPr>
        </p:nvSpPr>
        <p:spPr/>
        <p:txBody>
          <a:bodyPr/>
          <a:lstStyle/>
          <a:p>
            <a:r>
              <a:rPr lang="de-DE"/>
              <a:t>FOLIE </a:t>
            </a:r>
            <a:fld id="{0A3356C3-82A2-4F1D-8012-67B9B2D8766D}" type="slidenum">
              <a:rPr lang="de-DE" smtClean="0"/>
              <a:pPr/>
              <a:t>3</a:t>
            </a:fld>
            <a:endParaRPr lang="de-DE" dirty="0"/>
          </a:p>
        </p:txBody>
      </p:sp>
      <p:sp>
        <p:nvSpPr>
          <p:cNvPr id="5" name="Rectangle 1">
            <a:extLst>
              <a:ext uri="{FF2B5EF4-FFF2-40B4-BE49-F238E27FC236}">
                <a16:creationId xmlns:a16="http://schemas.microsoft.com/office/drawing/2014/main" id="{82FCE9B1-4008-88B3-9739-77AD80FEB3C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16" name="Grafik 15">
            <a:extLst>
              <a:ext uri="{FF2B5EF4-FFF2-40B4-BE49-F238E27FC236}">
                <a16:creationId xmlns:a16="http://schemas.microsoft.com/office/drawing/2014/main" id="{5E5E64E6-C992-092E-AE7E-037700A5C0C1}"/>
              </a:ext>
            </a:extLst>
          </p:cNvPr>
          <p:cNvPicPr>
            <a:picLocks noChangeAspect="1"/>
          </p:cNvPicPr>
          <p:nvPr/>
        </p:nvPicPr>
        <p:blipFill>
          <a:blip r:embed="rId3"/>
          <a:srcRect l="2439" r="4878"/>
          <a:stretch>
            <a:fillRect/>
          </a:stretch>
        </p:blipFill>
        <p:spPr>
          <a:xfrm>
            <a:off x="2014121" y="2405340"/>
            <a:ext cx="1348021" cy="1169552"/>
          </a:xfrm>
          <a:prstGeom prst="rect">
            <a:avLst/>
          </a:prstGeom>
          <a:ln>
            <a:solidFill>
              <a:schemeClr val="tx1"/>
            </a:solidFill>
          </a:ln>
        </p:spPr>
      </p:pic>
      <p:pic>
        <p:nvPicPr>
          <p:cNvPr id="18" name="Grafik 17">
            <a:extLst>
              <a:ext uri="{FF2B5EF4-FFF2-40B4-BE49-F238E27FC236}">
                <a16:creationId xmlns:a16="http://schemas.microsoft.com/office/drawing/2014/main" id="{B0E644C9-DB98-F2D8-0837-CF13AAADF265}"/>
              </a:ext>
            </a:extLst>
          </p:cNvPr>
          <p:cNvPicPr>
            <a:picLocks noChangeAspect="1"/>
          </p:cNvPicPr>
          <p:nvPr/>
        </p:nvPicPr>
        <p:blipFill>
          <a:blip r:embed="rId4"/>
          <a:srcRect l="6201" r="7650"/>
          <a:stretch>
            <a:fillRect/>
          </a:stretch>
        </p:blipFill>
        <p:spPr>
          <a:xfrm>
            <a:off x="4067944" y="3780054"/>
            <a:ext cx="1351088" cy="1208436"/>
          </a:xfrm>
          <a:prstGeom prst="rect">
            <a:avLst/>
          </a:prstGeom>
          <a:ln>
            <a:solidFill>
              <a:schemeClr val="tx1"/>
            </a:solidFill>
          </a:ln>
        </p:spPr>
      </p:pic>
      <p:pic>
        <p:nvPicPr>
          <p:cNvPr id="24" name="Grafik 23">
            <a:extLst>
              <a:ext uri="{FF2B5EF4-FFF2-40B4-BE49-F238E27FC236}">
                <a16:creationId xmlns:a16="http://schemas.microsoft.com/office/drawing/2014/main" id="{0CE26493-4B4B-75AC-41C0-645B004D533D}"/>
              </a:ext>
            </a:extLst>
          </p:cNvPr>
          <p:cNvPicPr>
            <a:picLocks noChangeAspect="1"/>
          </p:cNvPicPr>
          <p:nvPr/>
        </p:nvPicPr>
        <p:blipFill>
          <a:blip r:embed="rId5"/>
          <a:srcRect l="3622" r="-481"/>
          <a:stretch>
            <a:fillRect/>
          </a:stretch>
        </p:blipFill>
        <p:spPr>
          <a:xfrm>
            <a:off x="179513" y="3798086"/>
            <a:ext cx="1376128" cy="1190404"/>
          </a:xfrm>
          <a:prstGeom prst="rect">
            <a:avLst/>
          </a:prstGeom>
          <a:ln>
            <a:solidFill>
              <a:schemeClr val="tx1"/>
            </a:solidFill>
          </a:ln>
        </p:spPr>
      </p:pic>
      <p:pic>
        <p:nvPicPr>
          <p:cNvPr id="26" name="Grafik 25">
            <a:extLst>
              <a:ext uri="{FF2B5EF4-FFF2-40B4-BE49-F238E27FC236}">
                <a16:creationId xmlns:a16="http://schemas.microsoft.com/office/drawing/2014/main" id="{39FF38D6-EBC5-8A85-0A9D-F6B31FA13A8C}"/>
              </a:ext>
            </a:extLst>
          </p:cNvPr>
          <p:cNvPicPr>
            <a:picLocks noChangeAspect="1"/>
          </p:cNvPicPr>
          <p:nvPr/>
        </p:nvPicPr>
        <p:blipFill>
          <a:blip r:embed="rId6"/>
          <a:stretch>
            <a:fillRect/>
          </a:stretch>
        </p:blipFill>
        <p:spPr>
          <a:xfrm>
            <a:off x="5876570" y="2405341"/>
            <a:ext cx="1287718" cy="1169551"/>
          </a:xfrm>
          <a:prstGeom prst="rect">
            <a:avLst/>
          </a:prstGeom>
          <a:ln>
            <a:solidFill>
              <a:schemeClr val="tx1"/>
            </a:solidFill>
          </a:ln>
        </p:spPr>
      </p:pic>
      <p:pic>
        <p:nvPicPr>
          <p:cNvPr id="28" name="Grafik 27">
            <a:extLst>
              <a:ext uri="{FF2B5EF4-FFF2-40B4-BE49-F238E27FC236}">
                <a16:creationId xmlns:a16="http://schemas.microsoft.com/office/drawing/2014/main" id="{31C5D3BA-9B57-0878-F174-6C51C810C2F2}"/>
              </a:ext>
            </a:extLst>
          </p:cNvPr>
          <p:cNvPicPr>
            <a:picLocks noChangeAspect="1"/>
          </p:cNvPicPr>
          <p:nvPr/>
        </p:nvPicPr>
        <p:blipFill>
          <a:blip r:embed="rId7"/>
          <a:srcRect l="11845" r="4841" b="1112"/>
          <a:stretch>
            <a:fillRect/>
          </a:stretch>
        </p:blipFill>
        <p:spPr>
          <a:xfrm>
            <a:off x="7451284" y="3818940"/>
            <a:ext cx="1351088" cy="1169550"/>
          </a:xfrm>
          <a:prstGeom prst="rect">
            <a:avLst/>
          </a:prstGeom>
          <a:ln>
            <a:solidFill>
              <a:schemeClr val="tx1"/>
            </a:solidFill>
          </a:ln>
        </p:spPr>
      </p:pic>
    </p:spTree>
    <p:extLst>
      <p:ext uri="{BB962C8B-B14F-4D97-AF65-F5344CB8AC3E}">
        <p14:creationId xmlns:p14="http://schemas.microsoft.com/office/powerpoint/2010/main" val="1287960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D9825-E01A-0A08-84AC-B856C78CF51C}"/>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428BFBD0-F4B1-2EF6-1AD5-62EB1A5CC567}"/>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77A46565-B7CB-CA61-B42D-76BB302B3348}"/>
              </a:ext>
            </a:extLst>
          </p:cNvPr>
          <p:cNvSpPr>
            <a:spLocks noGrp="1"/>
          </p:cNvSpPr>
          <p:nvPr>
            <p:ph type="sldNum" sz="quarter" idx="11"/>
          </p:nvPr>
        </p:nvSpPr>
        <p:spPr/>
        <p:txBody>
          <a:bodyPr/>
          <a:lstStyle/>
          <a:p>
            <a:fld id="{B6F15528-21DE-4FAA-801E-634DDDAF4B2B}" type="slidenum">
              <a:rPr lang="en-US" smtClean="0"/>
              <a:pPr/>
              <a:t>4</a:t>
            </a:fld>
            <a:endParaRPr lang="en-US" dirty="0"/>
          </a:p>
        </p:txBody>
      </p:sp>
      <p:sp>
        <p:nvSpPr>
          <p:cNvPr id="2" name="Fußzeilenplatzhalter 1">
            <a:extLst>
              <a:ext uri="{FF2B5EF4-FFF2-40B4-BE49-F238E27FC236}">
                <a16:creationId xmlns:a16="http://schemas.microsoft.com/office/drawing/2014/main" id="{42C108BC-1488-1822-D6EC-03A17ABF06DA}"/>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1FB31177-E8B8-A666-1C06-4F7379845B06}"/>
              </a:ext>
            </a:extLst>
          </p:cNvPr>
          <p:cNvSpPr txBox="1"/>
          <p:nvPr/>
        </p:nvSpPr>
        <p:spPr>
          <a:xfrm>
            <a:off x="457200" y="1345332"/>
            <a:ext cx="8352928" cy="4278094"/>
          </a:xfrm>
          <a:prstGeom prst="rect">
            <a:avLst/>
          </a:prstGeom>
          <a:noFill/>
        </p:spPr>
        <p:txBody>
          <a:bodyPr wrap="square" rtlCol="0">
            <a:spAutoFit/>
          </a:bodyPr>
          <a:lstStyle/>
          <a:p>
            <a:r>
              <a:rPr lang="de-DE" sz="2400" b="1" dirty="0">
                <a:solidFill>
                  <a:srgbClr val="C00000"/>
                </a:solidFill>
              </a:rPr>
              <a:t>1. Einführung</a:t>
            </a:r>
            <a:endParaRPr lang="de-DE" sz="2400" dirty="0">
              <a:solidFill>
                <a:srgbClr val="C00000"/>
              </a:solidFill>
            </a:endParaRPr>
          </a:p>
          <a:p>
            <a:pPr marL="177800" indent="-177800" algn="just">
              <a:spcBef>
                <a:spcPts val="600"/>
              </a:spcBef>
              <a:spcAft>
                <a:spcPts val="600"/>
              </a:spcAft>
              <a:buFont typeface="+mj-lt"/>
              <a:buAutoNum type="arabicPeriod"/>
            </a:pPr>
            <a:endParaRPr lang="de-DE" sz="1100" b="1" dirty="0">
              <a:solidFill>
                <a:srgbClr val="C00000"/>
              </a:solidFill>
            </a:endParaRPr>
          </a:p>
          <a:p>
            <a:pPr algn="just"/>
            <a:r>
              <a:rPr lang="de-DE" sz="1500" dirty="0"/>
              <a:t>Die Aus- und Absonderung ist eines der zentralen Probleme in der Insolvenzpraxis. </a:t>
            </a:r>
          </a:p>
          <a:p>
            <a:pPr algn="just"/>
            <a:endParaRPr lang="de-DE" sz="1500" dirty="0"/>
          </a:p>
          <a:p>
            <a:pPr algn="just"/>
            <a:r>
              <a:rPr lang="de-DE" sz="1500" dirty="0"/>
              <a:t>Beide Rechtsfiguren stellen eine Ausnahme vom Prinzip der Gläubigergleichbehandlung aus § 1 InsO dar. </a:t>
            </a:r>
          </a:p>
          <a:p>
            <a:pPr algn="just"/>
            <a:endParaRPr lang="de-DE" sz="1500" dirty="0"/>
          </a:p>
          <a:p>
            <a:pPr algn="just"/>
            <a:r>
              <a:rPr lang="de-DE" sz="1500" dirty="0"/>
              <a:t>Während Aussonderungsrechte auf Fremdrechten - insbesondere Eigentum - beruhen, hängt die Absonderung von gesetzlichen oder vertraglichen Sicherungsrechten ab. </a:t>
            </a:r>
          </a:p>
          <a:p>
            <a:pPr algn="just"/>
            <a:endParaRPr lang="de-DE" sz="1500" dirty="0"/>
          </a:p>
          <a:p>
            <a:pPr algn="just"/>
            <a:r>
              <a:rPr lang="de-DE" sz="1500" dirty="0"/>
              <a:t>Letztlich ist das gesamte Wirtschaftssystem der Bundesrepublik auf diesen beiden Rechtsfiguren aufgebaut und auch von deren effizienter Umsetzung abhängig. Damit ist folgende Frage elementar:</a:t>
            </a:r>
          </a:p>
          <a:p>
            <a:br>
              <a:rPr lang="de-DE" sz="1500" dirty="0">
                <a:solidFill>
                  <a:srgbClr val="C00000"/>
                </a:solidFill>
              </a:rPr>
            </a:br>
            <a:r>
              <a:rPr lang="de-DE" sz="1500" b="1" dirty="0">
                <a:solidFill>
                  <a:srgbClr val="C00000"/>
                </a:solidFill>
              </a:rPr>
              <a:t>Wer ist zur </a:t>
            </a:r>
            <a:r>
              <a:rPr lang="de-DE" sz="1500" b="1" dirty="0" err="1">
                <a:solidFill>
                  <a:srgbClr val="C00000"/>
                </a:solidFill>
              </a:rPr>
              <a:t>Aus-und</a:t>
            </a:r>
            <a:r>
              <a:rPr lang="de-DE" sz="1500" b="1" dirty="0">
                <a:solidFill>
                  <a:srgbClr val="C00000"/>
                </a:solidFill>
              </a:rPr>
              <a:t> Absonderung berechtigt und wie ist sie effizient und korrekt durchzuführen?</a:t>
            </a:r>
            <a:endParaRPr lang="de-DE" sz="1500" dirty="0">
              <a:solidFill>
                <a:srgbClr val="C00000"/>
              </a:solidFill>
            </a:endParaRPr>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1811210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BDABC-624D-8A91-5AA6-39B2D56B8114}"/>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DD12643B-9CA4-145A-B32D-84024468CB7C}"/>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82C4DD78-50D0-5F73-58F7-6FE37F670540}"/>
              </a:ext>
            </a:extLst>
          </p:cNvPr>
          <p:cNvSpPr>
            <a:spLocks noGrp="1"/>
          </p:cNvSpPr>
          <p:nvPr>
            <p:ph type="sldNum" sz="quarter" idx="11"/>
          </p:nvPr>
        </p:nvSpPr>
        <p:spPr/>
        <p:txBody>
          <a:bodyPr/>
          <a:lstStyle/>
          <a:p>
            <a:fld id="{B6F15528-21DE-4FAA-801E-634DDDAF4B2B}" type="slidenum">
              <a:rPr lang="en-US" smtClean="0"/>
              <a:pPr/>
              <a:t>5</a:t>
            </a:fld>
            <a:endParaRPr lang="en-US" dirty="0"/>
          </a:p>
        </p:txBody>
      </p:sp>
      <p:sp>
        <p:nvSpPr>
          <p:cNvPr id="2" name="Fußzeilenplatzhalter 1">
            <a:extLst>
              <a:ext uri="{FF2B5EF4-FFF2-40B4-BE49-F238E27FC236}">
                <a16:creationId xmlns:a16="http://schemas.microsoft.com/office/drawing/2014/main" id="{0EBFCF06-5370-ED43-842D-95AFFAD36C87}"/>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34DD3F38-3F05-F163-AC2D-D07ABF106A55}"/>
              </a:ext>
            </a:extLst>
          </p:cNvPr>
          <p:cNvSpPr txBox="1"/>
          <p:nvPr/>
        </p:nvSpPr>
        <p:spPr>
          <a:xfrm>
            <a:off x="395536" y="1345332"/>
            <a:ext cx="8352928" cy="3323987"/>
          </a:xfrm>
          <a:prstGeom prst="rect">
            <a:avLst/>
          </a:prstGeom>
          <a:noFill/>
        </p:spPr>
        <p:txBody>
          <a:bodyPr wrap="square" rtlCol="0">
            <a:spAutoFit/>
          </a:bodyPr>
          <a:lstStyle/>
          <a:p>
            <a:r>
              <a:rPr lang="de-DE" sz="2400" b="1" dirty="0">
                <a:solidFill>
                  <a:srgbClr val="C00000"/>
                </a:solidFill>
              </a:rPr>
              <a:t>2. Grundgedanken zur Aussonderung</a:t>
            </a:r>
            <a:endParaRPr lang="de-DE" sz="2400" dirty="0">
              <a:solidFill>
                <a:srgbClr val="C00000"/>
              </a:solidFill>
            </a:endParaRPr>
          </a:p>
          <a:p>
            <a:pPr algn="just"/>
            <a:br>
              <a:rPr lang="de-DE" sz="1100" b="1" dirty="0">
                <a:solidFill>
                  <a:srgbClr val="C00000"/>
                </a:solidFill>
              </a:rPr>
            </a:br>
            <a:r>
              <a:rPr lang="de-DE" sz="1500" b="1" dirty="0">
                <a:solidFill>
                  <a:srgbClr val="C00000"/>
                </a:solidFill>
              </a:rPr>
              <a:t>§ 47 Aussonderung </a:t>
            </a:r>
          </a:p>
          <a:p>
            <a:pPr algn="just"/>
            <a:endParaRPr lang="de-DE" sz="1500" b="1" dirty="0">
              <a:solidFill>
                <a:srgbClr val="C00000"/>
              </a:solidFill>
            </a:endParaRPr>
          </a:p>
          <a:p>
            <a:pPr algn="just"/>
            <a:r>
              <a:rPr lang="de-DE" sz="1500" dirty="0"/>
              <a:t>Wer auf Grund eines dinglichen oder persönlichen Rechts geltend machen kann, </a:t>
            </a:r>
            <a:r>
              <a:rPr lang="de-DE" sz="1500" dirty="0" err="1"/>
              <a:t>daß</a:t>
            </a:r>
            <a:r>
              <a:rPr lang="de-DE" sz="1500" dirty="0"/>
              <a:t> ein Gegenstand nicht zur Insolvenzmasse gehört, ist kein Insolvenzgläubiger. Sein Anspruch auf Aussonderung des Gegenstands bestimmt sich nach den Gesetzen, die außerhalb des Insolvenzverfahrens gelten.</a:t>
            </a:r>
          </a:p>
          <a:p>
            <a:pPr algn="just"/>
            <a:endParaRPr lang="de-DE" sz="1500" dirty="0"/>
          </a:p>
          <a:p>
            <a:pPr marL="171450" indent="-171450" algn="just">
              <a:buFont typeface="Arial" panose="020B0604020202020204" pitchFamily="34" charset="0"/>
              <a:buChar char="•"/>
            </a:pPr>
            <a:r>
              <a:rPr lang="de-DE" sz="1500" dirty="0"/>
              <a:t>InsO verweist auf Gesetze außerhalb der Insolvenzordnung und gibt auch keine Handlungsvorgaben</a:t>
            </a:r>
          </a:p>
          <a:p>
            <a:pPr marL="171450" indent="-171450" algn="just">
              <a:buFont typeface="Arial" panose="020B0604020202020204" pitchFamily="34" charset="0"/>
              <a:buChar char="•"/>
            </a:pPr>
            <a:r>
              <a:rPr lang="de-DE" sz="1500" dirty="0"/>
              <a:t>Nur wenige Gerichtsentscheidungen hierzu</a:t>
            </a:r>
          </a:p>
          <a:p>
            <a:pPr marL="171450" indent="-171450" algn="just">
              <a:buFont typeface="Arial" panose="020B0604020202020204" pitchFamily="34" charset="0"/>
              <a:buChar char="•"/>
            </a:pPr>
            <a:r>
              <a:rPr lang="de-DE" sz="1500" dirty="0"/>
              <a:t>Für den Insolvenzverwalter eine Herausforderung für den vorläufigen Insolvenzverwalter noch viel mehr</a:t>
            </a:r>
          </a:p>
          <a:p>
            <a:endParaRPr lang="de-DE" sz="1100" dirty="0"/>
          </a:p>
          <a:p>
            <a:endParaRPr lang="de-DE" sz="1100" dirty="0"/>
          </a:p>
          <a:p>
            <a:endParaRPr lang="de-DE" dirty="0"/>
          </a:p>
        </p:txBody>
      </p:sp>
    </p:spTree>
    <p:extLst>
      <p:ext uri="{BB962C8B-B14F-4D97-AF65-F5344CB8AC3E}">
        <p14:creationId xmlns:p14="http://schemas.microsoft.com/office/powerpoint/2010/main" val="692522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CC8F2-4204-DC97-7950-B27B473B666F}"/>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BBB013C4-9277-A87B-ABCF-659DAF15615F}"/>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83BA9A26-C16D-074A-F4F5-02B586813858}"/>
              </a:ext>
            </a:extLst>
          </p:cNvPr>
          <p:cNvSpPr>
            <a:spLocks noGrp="1"/>
          </p:cNvSpPr>
          <p:nvPr>
            <p:ph type="sldNum" sz="quarter" idx="11"/>
          </p:nvPr>
        </p:nvSpPr>
        <p:spPr/>
        <p:txBody>
          <a:bodyPr/>
          <a:lstStyle/>
          <a:p>
            <a:fld id="{B6F15528-21DE-4FAA-801E-634DDDAF4B2B}" type="slidenum">
              <a:rPr lang="en-US" smtClean="0"/>
              <a:pPr/>
              <a:t>6</a:t>
            </a:fld>
            <a:endParaRPr lang="en-US" dirty="0"/>
          </a:p>
        </p:txBody>
      </p:sp>
      <p:sp>
        <p:nvSpPr>
          <p:cNvPr id="2" name="Fußzeilenplatzhalter 1">
            <a:extLst>
              <a:ext uri="{FF2B5EF4-FFF2-40B4-BE49-F238E27FC236}">
                <a16:creationId xmlns:a16="http://schemas.microsoft.com/office/drawing/2014/main" id="{BDF2A4A1-0ED5-7225-A9EC-4F0FCAA907B2}"/>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6EED3095-1E02-F9EC-E464-F8CB3401D01B}"/>
              </a:ext>
            </a:extLst>
          </p:cNvPr>
          <p:cNvSpPr txBox="1"/>
          <p:nvPr/>
        </p:nvSpPr>
        <p:spPr>
          <a:xfrm>
            <a:off x="457200" y="1345332"/>
            <a:ext cx="8352928" cy="3785652"/>
          </a:xfrm>
          <a:prstGeom prst="rect">
            <a:avLst/>
          </a:prstGeom>
          <a:noFill/>
        </p:spPr>
        <p:txBody>
          <a:bodyPr wrap="square" rtlCol="0">
            <a:spAutoFit/>
          </a:bodyPr>
          <a:lstStyle/>
          <a:p>
            <a:r>
              <a:rPr lang="de-DE" sz="2400" b="1" dirty="0">
                <a:solidFill>
                  <a:srgbClr val="C00000"/>
                </a:solidFill>
              </a:rPr>
              <a:t>2. Grundgedanken zur Aussonderung</a:t>
            </a:r>
            <a:endParaRPr lang="de-DE" sz="2400" dirty="0">
              <a:solidFill>
                <a:srgbClr val="C00000"/>
              </a:solidFill>
            </a:endParaRPr>
          </a:p>
          <a:p>
            <a:pPr algn="just"/>
            <a:br>
              <a:rPr lang="de-DE" sz="1100" b="1" dirty="0">
                <a:solidFill>
                  <a:srgbClr val="C00000"/>
                </a:solidFill>
              </a:rPr>
            </a:br>
            <a:r>
              <a:rPr lang="de-DE" sz="1500" b="1" dirty="0">
                <a:solidFill>
                  <a:srgbClr val="C00000"/>
                </a:solidFill>
              </a:rPr>
              <a:t>Klassiker der Aussonderung</a:t>
            </a:r>
          </a:p>
          <a:p>
            <a:pPr algn="just"/>
            <a:endParaRPr lang="de-DE" sz="1500" b="1" dirty="0"/>
          </a:p>
          <a:p>
            <a:pPr marL="171450" indent="-171450" algn="just">
              <a:buFont typeface="Arial" panose="020B0604020202020204" pitchFamily="34" charset="0"/>
              <a:buChar char="•"/>
            </a:pPr>
            <a:r>
              <a:rPr lang="de-DE" sz="1500" dirty="0"/>
              <a:t>Volleigentum</a:t>
            </a:r>
          </a:p>
          <a:p>
            <a:pPr marL="171450" indent="-171450" algn="just">
              <a:buFont typeface="Arial" panose="020B0604020202020204" pitchFamily="34" charset="0"/>
              <a:buChar char="•"/>
            </a:pPr>
            <a:r>
              <a:rPr lang="de-DE" sz="1500" dirty="0"/>
              <a:t>Vorbehaltseigentum</a:t>
            </a:r>
          </a:p>
          <a:p>
            <a:pPr marL="171450" indent="-171450" algn="just">
              <a:buFont typeface="Arial" panose="020B0604020202020204" pitchFamily="34" charset="0"/>
              <a:buChar char="•"/>
            </a:pPr>
            <a:r>
              <a:rPr lang="de-DE" sz="1500" dirty="0"/>
              <a:t>Anwartschaftsrecht und Vormerkung</a:t>
            </a:r>
          </a:p>
          <a:p>
            <a:pPr marL="171450" indent="-171450" algn="just">
              <a:buFont typeface="Arial" panose="020B0604020202020204" pitchFamily="34" charset="0"/>
              <a:buChar char="•"/>
            </a:pPr>
            <a:r>
              <a:rPr lang="de-DE" sz="1500" dirty="0"/>
              <a:t>Leasing</a:t>
            </a:r>
          </a:p>
          <a:p>
            <a:pPr marL="171450" indent="-171450" algn="just">
              <a:buFont typeface="Arial" panose="020B0604020202020204" pitchFamily="34" charset="0"/>
              <a:buChar char="•"/>
            </a:pPr>
            <a:r>
              <a:rPr lang="de-DE" sz="1500" dirty="0"/>
              <a:t>Pacht</a:t>
            </a:r>
          </a:p>
          <a:p>
            <a:pPr marL="171450" indent="-171450" algn="just">
              <a:buFont typeface="Arial" panose="020B0604020202020204" pitchFamily="34" charset="0"/>
              <a:buChar char="•"/>
            </a:pPr>
            <a:r>
              <a:rPr lang="de-DE" sz="1500" dirty="0"/>
              <a:t>Miete</a:t>
            </a:r>
          </a:p>
          <a:p>
            <a:pPr marL="171450" indent="-171450" algn="just">
              <a:buFont typeface="Arial" panose="020B0604020202020204" pitchFamily="34" charset="0"/>
              <a:buChar char="•"/>
            </a:pPr>
            <a:r>
              <a:rPr lang="de-DE" sz="1500" dirty="0"/>
              <a:t>Factoring</a:t>
            </a:r>
          </a:p>
          <a:p>
            <a:pPr marL="171450" indent="-171450" algn="just">
              <a:buFont typeface="Arial" panose="020B0604020202020204" pitchFamily="34" charset="0"/>
              <a:buChar char="•"/>
            </a:pPr>
            <a:r>
              <a:rPr lang="de-DE" sz="1500" dirty="0"/>
              <a:t>Leihe</a:t>
            </a:r>
          </a:p>
          <a:p>
            <a:pPr marL="171450" indent="-171450" algn="just">
              <a:buFont typeface="Arial" panose="020B0604020202020204" pitchFamily="34" charset="0"/>
              <a:buChar char="•"/>
            </a:pPr>
            <a:r>
              <a:rPr lang="de-DE" sz="1500" dirty="0"/>
              <a:t>Kautionen</a:t>
            </a:r>
          </a:p>
          <a:p>
            <a:endParaRPr lang="de-DE" sz="1100" dirty="0"/>
          </a:p>
          <a:p>
            <a:endParaRPr lang="de-DE" sz="1100" dirty="0"/>
          </a:p>
          <a:p>
            <a:endParaRPr lang="de-DE" dirty="0"/>
          </a:p>
        </p:txBody>
      </p:sp>
    </p:spTree>
    <p:extLst>
      <p:ext uri="{BB962C8B-B14F-4D97-AF65-F5344CB8AC3E}">
        <p14:creationId xmlns:p14="http://schemas.microsoft.com/office/powerpoint/2010/main" val="2160122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88152-E9FB-6A24-6947-076BC56E7DB8}"/>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05374BC7-1E02-B9B6-89E3-23A30F6C0BAF}"/>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BA3ECD0E-8B3E-B257-B088-CD1D1410498F}"/>
              </a:ext>
            </a:extLst>
          </p:cNvPr>
          <p:cNvSpPr>
            <a:spLocks noGrp="1"/>
          </p:cNvSpPr>
          <p:nvPr>
            <p:ph type="sldNum" sz="quarter" idx="11"/>
          </p:nvPr>
        </p:nvSpPr>
        <p:spPr/>
        <p:txBody>
          <a:bodyPr/>
          <a:lstStyle/>
          <a:p>
            <a:fld id="{B6F15528-21DE-4FAA-801E-634DDDAF4B2B}" type="slidenum">
              <a:rPr lang="en-US" smtClean="0"/>
              <a:pPr/>
              <a:t>7</a:t>
            </a:fld>
            <a:endParaRPr lang="en-US" dirty="0"/>
          </a:p>
        </p:txBody>
      </p:sp>
      <p:sp>
        <p:nvSpPr>
          <p:cNvPr id="2" name="Fußzeilenplatzhalter 1">
            <a:extLst>
              <a:ext uri="{FF2B5EF4-FFF2-40B4-BE49-F238E27FC236}">
                <a16:creationId xmlns:a16="http://schemas.microsoft.com/office/drawing/2014/main" id="{EBC0865B-B441-2C92-78EF-C70571DEB902}"/>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3C2CEA09-083A-94FC-063B-AFDBB4CFE648}"/>
              </a:ext>
            </a:extLst>
          </p:cNvPr>
          <p:cNvSpPr txBox="1"/>
          <p:nvPr/>
        </p:nvSpPr>
        <p:spPr>
          <a:xfrm>
            <a:off x="457200" y="1345332"/>
            <a:ext cx="8352928" cy="3385542"/>
          </a:xfrm>
          <a:prstGeom prst="rect">
            <a:avLst/>
          </a:prstGeom>
          <a:noFill/>
        </p:spPr>
        <p:txBody>
          <a:bodyPr wrap="square" rtlCol="0">
            <a:spAutoFit/>
          </a:bodyPr>
          <a:lstStyle/>
          <a:p>
            <a:r>
              <a:rPr lang="de-DE" sz="2400" b="1" dirty="0">
                <a:solidFill>
                  <a:srgbClr val="C00000"/>
                </a:solidFill>
              </a:rPr>
              <a:t>2. Grundgedanken zur Aussonderung</a:t>
            </a:r>
            <a:endParaRPr lang="de-DE" sz="2400" dirty="0">
              <a:solidFill>
                <a:srgbClr val="C00000"/>
              </a:solidFill>
            </a:endParaRPr>
          </a:p>
          <a:p>
            <a:pPr algn="just"/>
            <a:br>
              <a:rPr lang="de-DE" sz="1100" b="1" dirty="0">
                <a:solidFill>
                  <a:srgbClr val="C00000"/>
                </a:solidFill>
              </a:rPr>
            </a:br>
            <a:r>
              <a:rPr lang="de-DE" sz="1500" b="1" dirty="0">
                <a:solidFill>
                  <a:srgbClr val="C00000"/>
                </a:solidFill>
              </a:rPr>
              <a:t>Aufgaben des (vorläufigen) Verwalters</a:t>
            </a:r>
          </a:p>
          <a:p>
            <a:pPr algn="just"/>
            <a:endParaRPr lang="de-DE" sz="1500" b="1" dirty="0"/>
          </a:p>
          <a:p>
            <a:pPr marL="171450" indent="-171450" algn="just">
              <a:buFont typeface="Arial" panose="020B0604020202020204" pitchFamily="34" charset="0"/>
              <a:buChar char="•"/>
            </a:pPr>
            <a:r>
              <a:rPr lang="de-DE" sz="1500" dirty="0"/>
              <a:t>Verwalter ist für Herausgabe zuständig</a:t>
            </a:r>
          </a:p>
          <a:p>
            <a:pPr marL="171450" indent="-171450" algn="just">
              <a:buFont typeface="Arial" panose="020B0604020202020204" pitchFamily="34" charset="0"/>
              <a:buChar char="•"/>
            </a:pPr>
            <a:r>
              <a:rPr lang="de-DE" sz="1500" dirty="0"/>
              <a:t>Kosten der Herausgabe trägt die Masse</a:t>
            </a:r>
          </a:p>
          <a:p>
            <a:pPr marL="171450" indent="-171450" algn="just">
              <a:buFont typeface="Arial" panose="020B0604020202020204" pitchFamily="34" charset="0"/>
              <a:buChar char="•"/>
            </a:pPr>
            <a:r>
              <a:rPr lang="de-DE" sz="1500" dirty="0"/>
              <a:t>Grundlage sind die Gesetze außerhalb der Insolvenzordnung</a:t>
            </a:r>
          </a:p>
          <a:p>
            <a:pPr marL="171450" indent="-171450" algn="just">
              <a:buFont typeface="Arial" panose="020B0604020202020204" pitchFamily="34" charset="0"/>
              <a:buChar char="•"/>
            </a:pPr>
            <a:r>
              <a:rPr lang="de-DE" sz="1500" dirty="0"/>
              <a:t>Ausnahmen: §§ 21 Abs. 2 S. 1 Nr. 5; 135 Abs. 3 InsO, aber nur Temporär</a:t>
            </a:r>
          </a:p>
          <a:p>
            <a:pPr marL="171450" indent="-171450" algn="just">
              <a:buFont typeface="Arial" panose="020B0604020202020204" pitchFamily="34" charset="0"/>
              <a:buChar char="•"/>
            </a:pPr>
            <a:r>
              <a:rPr lang="de-DE" sz="1500" dirty="0"/>
              <a:t>Beachtung von Aussonderungsrecht</a:t>
            </a:r>
          </a:p>
          <a:p>
            <a:pPr marL="171450" indent="-171450" algn="just">
              <a:buFont typeface="Arial" panose="020B0604020202020204" pitchFamily="34" charset="0"/>
              <a:buChar char="•"/>
            </a:pPr>
            <a:r>
              <a:rPr lang="de-DE" sz="1500" dirty="0"/>
              <a:t>Erkennbares Aussonderungsrecht ist zu wahren, intensive Nachforschungspflicht besteht nicht</a:t>
            </a:r>
          </a:p>
          <a:p>
            <a:pPr marL="171450" indent="-171450" algn="just">
              <a:buFont typeface="Arial" panose="020B0604020202020204" pitchFamily="34" charset="0"/>
              <a:buChar char="•"/>
            </a:pPr>
            <a:r>
              <a:rPr lang="de-DE" sz="1500" dirty="0"/>
              <a:t>§ 1006 BGB ist eine der zentralen Normen in diesem Zusammenhang</a:t>
            </a:r>
          </a:p>
          <a:p>
            <a:pPr marL="171450" indent="-171450" algn="just">
              <a:buFont typeface="Arial" panose="020B0604020202020204" pitchFamily="34" charset="0"/>
              <a:buChar char="•"/>
            </a:pPr>
            <a:r>
              <a:rPr lang="de-DE" sz="1500" dirty="0"/>
              <a:t>Eigenverantwortung des Aussonderungsgläubigers für Geltendmachung und Nachweis</a:t>
            </a:r>
          </a:p>
          <a:p>
            <a:endParaRPr lang="de-DE" sz="1100" dirty="0"/>
          </a:p>
          <a:p>
            <a:endParaRPr lang="de-DE" dirty="0"/>
          </a:p>
        </p:txBody>
      </p:sp>
    </p:spTree>
    <p:extLst>
      <p:ext uri="{BB962C8B-B14F-4D97-AF65-F5344CB8AC3E}">
        <p14:creationId xmlns:p14="http://schemas.microsoft.com/office/powerpoint/2010/main" val="2556086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944AD-8EFF-4B35-8E2E-7E7A745BE082}"/>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B756A98F-A412-6771-2762-F1CF79495D4F}"/>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8DE946EC-FA43-F74A-1990-F5609E521027}"/>
              </a:ext>
            </a:extLst>
          </p:cNvPr>
          <p:cNvSpPr>
            <a:spLocks noGrp="1"/>
          </p:cNvSpPr>
          <p:nvPr>
            <p:ph type="sldNum" sz="quarter" idx="11"/>
          </p:nvPr>
        </p:nvSpPr>
        <p:spPr/>
        <p:txBody>
          <a:bodyPr/>
          <a:lstStyle/>
          <a:p>
            <a:fld id="{B6F15528-21DE-4FAA-801E-634DDDAF4B2B}" type="slidenum">
              <a:rPr lang="en-US" smtClean="0"/>
              <a:pPr/>
              <a:t>8</a:t>
            </a:fld>
            <a:endParaRPr lang="en-US" dirty="0"/>
          </a:p>
        </p:txBody>
      </p:sp>
      <p:sp>
        <p:nvSpPr>
          <p:cNvPr id="2" name="Fußzeilenplatzhalter 1">
            <a:extLst>
              <a:ext uri="{FF2B5EF4-FFF2-40B4-BE49-F238E27FC236}">
                <a16:creationId xmlns:a16="http://schemas.microsoft.com/office/drawing/2014/main" id="{E6BA7893-3625-2B57-DABA-D2F80C697D23}"/>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9C4C4794-9669-EDA2-699D-CD223204D5CF}"/>
              </a:ext>
            </a:extLst>
          </p:cNvPr>
          <p:cNvSpPr txBox="1"/>
          <p:nvPr/>
        </p:nvSpPr>
        <p:spPr>
          <a:xfrm>
            <a:off x="457200" y="1345332"/>
            <a:ext cx="8352928" cy="4416594"/>
          </a:xfrm>
          <a:prstGeom prst="rect">
            <a:avLst/>
          </a:prstGeom>
          <a:noFill/>
        </p:spPr>
        <p:txBody>
          <a:bodyPr wrap="square" rtlCol="0">
            <a:spAutoFit/>
          </a:bodyPr>
          <a:lstStyle/>
          <a:p>
            <a:r>
              <a:rPr lang="de-DE" sz="2400" b="1" dirty="0">
                <a:solidFill>
                  <a:srgbClr val="C00000"/>
                </a:solidFill>
              </a:rPr>
              <a:t>2. Grundgedanken zur Aussonderung</a:t>
            </a:r>
            <a:endParaRPr lang="de-DE" sz="2400" dirty="0">
              <a:solidFill>
                <a:srgbClr val="C00000"/>
              </a:solidFill>
            </a:endParaRPr>
          </a:p>
          <a:p>
            <a:pPr algn="just"/>
            <a:br>
              <a:rPr lang="de-DE" sz="1100" b="1" dirty="0"/>
            </a:br>
            <a:r>
              <a:rPr lang="de-DE" sz="1500" b="1" dirty="0">
                <a:solidFill>
                  <a:srgbClr val="C00000"/>
                </a:solidFill>
              </a:rPr>
              <a:t>Aufgaben des (vorläufigen) Verwalters</a:t>
            </a:r>
          </a:p>
          <a:p>
            <a:pPr algn="just"/>
            <a:endParaRPr lang="de-DE" sz="1500" b="1" dirty="0"/>
          </a:p>
          <a:p>
            <a:pPr marL="171450" indent="-171450" algn="just">
              <a:buFont typeface="Arial" panose="020B0604020202020204" pitchFamily="34" charset="0"/>
              <a:buChar char="•"/>
            </a:pPr>
            <a:r>
              <a:rPr lang="de-DE" sz="1500" dirty="0"/>
              <a:t>Pflicht zur Prüfung von rechtlicher Lage </a:t>
            </a:r>
          </a:p>
          <a:p>
            <a:pPr marL="171450" indent="-171450" algn="just">
              <a:buFont typeface="Arial" panose="020B0604020202020204" pitchFamily="34" charset="0"/>
              <a:buChar char="•"/>
            </a:pPr>
            <a:r>
              <a:rPr lang="de-DE" sz="1500" dirty="0"/>
              <a:t>Recht zur in Besitznahme oder sogar Pflicht?</a:t>
            </a:r>
          </a:p>
          <a:p>
            <a:pPr marL="171450" indent="-171450" algn="just">
              <a:buFont typeface="Arial" panose="020B0604020202020204" pitchFamily="34" charset="0"/>
              <a:buChar char="•"/>
            </a:pPr>
            <a:r>
              <a:rPr lang="de-DE" sz="1500" dirty="0"/>
              <a:t>Karenzzeit für Prüfung?</a:t>
            </a:r>
          </a:p>
          <a:p>
            <a:pPr marL="171450" indent="-171450" algn="just">
              <a:buFont typeface="Arial" panose="020B0604020202020204" pitchFamily="34" charset="0"/>
              <a:buChar char="•"/>
            </a:pPr>
            <a:r>
              <a:rPr lang="de-DE" sz="1500" dirty="0"/>
              <a:t>Pflichtverstoß kann zur Haftung des Verwalters nach § 60 InsO führen</a:t>
            </a:r>
          </a:p>
          <a:p>
            <a:pPr marL="171450" indent="-171450" algn="just">
              <a:buFont typeface="Arial" panose="020B0604020202020204" pitchFamily="34" charset="0"/>
              <a:buChar char="•"/>
            </a:pPr>
            <a:r>
              <a:rPr lang="de-DE" sz="1500" dirty="0"/>
              <a:t>§ 47 InsO gilt nicht gegenüber dem vorläufigen Verwalter, wenn er kein starker Verwalter ist</a:t>
            </a:r>
          </a:p>
          <a:p>
            <a:pPr marL="171450" indent="-171450" algn="just">
              <a:buFont typeface="Arial" panose="020B0604020202020204" pitchFamily="34" charset="0"/>
              <a:buChar char="•"/>
            </a:pPr>
            <a:r>
              <a:rPr lang="de-DE" sz="1500" dirty="0"/>
              <a:t>Vorläufiger Verwalter muss dennoch darauf achten, dass Aussonderungsrechte nicht erschwert oder vereitelt werden</a:t>
            </a:r>
          </a:p>
          <a:p>
            <a:pPr marL="171450" indent="-171450" algn="just">
              <a:buFont typeface="Arial" panose="020B0604020202020204" pitchFamily="34" charset="0"/>
              <a:buChar char="•"/>
            </a:pPr>
            <a:r>
              <a:rPr lang="de-DE" sz="1500" dirty="0"/>
              <a:t>Schwierige Gradwanderung zwischen fehlender Adressierung des vorläufigen Verwalters und Zustimmungsvorbehalt</a:t>
            </a:r>
          </a:p>
          <a:p>
            <a:pPr marL="171450" indent="-171450" algn="just">
              <a:buFont typeface="Arial" panose="020B0604020202020204" pitchFamily="34" charset="0"/>
              <a:buChar char="•"/>
            </a:pPr>
            <a:r>
              <a:rPr lang="de-DE" sz="1500" dirty="0"/>
              <a:t>Vorläufiger Verwalter ist nur zur Sicherung da, daher keine Prüfpflicht des Eigentums, wie realistisch ist dies?</a:t>
            </a:r>
          </a:p>
          <a:p>
            <a:pPr marL="171450" indent="-171450">
              <a:buFont typeface="Arial" panose="020B0604020202020204" pitchFamily="34" charset="0"/>
              <a:buChar char="•"/>
            </a:pPr>
            <a:endParaRPr lang="de-DE" sz="1100" dirty="0"/>
          </a:p>
          <a:p>
            <a:pPr marL="171450" indent="-171450">
              <a:buFont typeface="Arial" panose="020B0604020202020204" pitchFamily="34" charset="0"/>
              <a:buChar char="•"/>
            </a:pPr>
            <a:endParaRPr lang="de-DE" sz="1100" dirty="0"/>
          </a:p>
          <a:p>
            <a:endParaRPr lang="de-DE" sz="1100" dirty="0"/>
          </a:p>
          <a:p>
            <a:endParaRPr lang="de-DE" dirty="0"/>
          </a:p>
        </p:txBody>
      </p:sp>
    </p:spTree>
    <p:extLst>
      <p:ext uri="{BB962C8B-B14F-4D97-AF65-F5344CB8AC3E}">
        <p14:creationId xmlns:p14="http://schemas.microsoft.com/office/powerpoint/2010/main" val="2022693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70A0-F8E7-EF9C-FBE5-CC30021495FB}"/>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CC576F50-BAAB-F509-79E0-1F059D580D47}"/>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CD48FC47-BB58-A843-22C1-97A9D3B4EE6B}"/>
              </a:ext>
            </a:extLst>
          </p:cNvPr>
          <p:cNvSpPr>
            <a:spLocks noGrp="1"/>
          </p:cNvSpPr>
          <p:nvPr>
            <p:ph type="sldNum" sz="quarter" idx="11"/>
          </p:nvPr>
        </p:nvSpPr>
        <p:spPr/>
        <p:txBody>
          <a:bodyPr/>
          <a:lstStyle/>
          <a:p>
            <a:fld id="{B6F15528-21DE-4FAA-801E-634DDDAF4B2B}" type="slidenum">
              <a:rPr lang="en-US" smtClean="0"/>
              <a:pPr/>
              <a:t>9</a:t>
            </a:fld>
            <a:endParaRPr lang="en-US" dirty="0"/>
          </a:p>
        </p:txBody>
      </p:sp>
      <p:sp>
        <p:nvSpPr>
          <p:cNvPr id="2" name="Fußzeilenplatzhalter 1">
            <a:extLst>
              <a:ext uri="{FF2B5EF4-FFF2-40B4-BE49-F238E27FC236}">
                <a16:creationId xmlns:a16="http://schemas.microsoft.com/office/drawing/2014/main" id="{E3FFB823-E97E-6AF1-6DEF-AE64D3DAFA5F}"/>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27A38938-2006-1C8D-DB46-6717E105E9EA}"/>
              </a:ext>
            </a:extLst>
          </p:cNvPr>
          <p:cNvSpPr txBox="1"/>
          <p:nvPr/>
        </p:nvSpPr>
        <p:spPr>
          <a:xfrm>
            <a:off x="457200" y="1345332"/>
            <a:ext cx="8352928" cy="3954929"/>
          </a:xfrm>
          <a:prstGeom prst="rect">
            <a:avLst/>
          </a:prstGeom>
          <a:noFill/>
        </p:spPr>
        <p:txBody>
          <a:bodyPr wrap="square" rtlCol="0">
            <a:spAutoFit/>
          </a:bodyPr>
          <a:lstStyle/>
          <a:p>
            <a:r>
              <a:rPr lang="de-DE" sz="2400" b="1" dirty="0">
                <a:solidFill>
                  <a:srgbClr val="C00000"/>
                </a:solidFill>
              </a:rPr>
              <a:t>2. Grundgedanken zur Aussonderung</a:t>
            </a:r>
            <a:endParaRPr lang="de-DE" sz="2400" dirty="0">
              <a:solidFill>
                <a:srgbClr val="C00000"/>
              </a:solidFill>
            </a:endParaRPr>
          </a:p>
          <a:p>
            <a:pPr algn="just"/>
            <a:br>
              <a:rPr lang="de-DE" sz="1100" b="1" dirty="0">
                <a:solidFill>
                  <a:srgbClr val="C00000"/>
                </a:solidFill>
              </a:rPr>
            </a:br>
            <a:r>
              <a:rPr lang="de-DE" sz="1500" b="1" dirty="0">
                <a:solidFill>
                  <a:srgbClr val="C00000"/>
                </a:solidFill>
              </a:rPr>
              <a:t>Praxisprobleme der Aussonderung im vorläufigen Verfahren</a:t>
            </a:r>
          </a:p>
          <a:p>
            <a:pPr algn="just"/>
            <a:endParaRPr lang="de-DE" sz="1500" b="1" dirty="0"/>
          </a:p>
          <a:p>
            <a:pPr marL="171450" indent="-171450" algn="just">
              <a:buFont typeface="Arial" panose="020B0604020202020204" pitchFamily="34" charset="0"/>
              <a:buChar char="•"/>
            </a:pPr>
            <a:r>
              <a:rPr lang="de-DE" sz="1500" dirty="0"/>
              <a:t>In Besitznahme?</a:t>
            </a:r>
          </a:p>
          <a:p>
            <a:pPr marL="171450" indent="-171450" algn="just">
              <a:buFont typeface="Arial" panose="020B0604020202020204" pitchFamily="34" charset="0"/>
              <a:buChar char="•"/>
            </a:pPr>
            <a:r>
              <a:rPr lang="de-DE" sz="1500" dirty="0"/>
              <a:t>Sauber, Trocken &amp; Warm, wer trägt die Kosten?</a:t>
            </a:r>
          </a:p>
          <a:p>
            <a:pPr marL="171450" indent="-171450" algn="just">
              <a:buFont typeface="Arial" panose="020B0604020202020204" pitchFamily="34" charset="0"/>
              <a:buChar char="•"/>
            </a:pPr>
            <a:r>
              <a:rPr lang="de-DE" sz="1500" dirty="0"/>
              <a:t>Bewertung im Rahmen des Gutachtens nach JVEG?</a:t>
            </a:r>
          </a:p>
          <a:p>
            <a:pPr marL="171450" indent="-171450" algn="just">
              <a:buFont typeface="Arial" panose="020B0604020202020204" pitchFamily="34" charset="0"/>
              <a:buChar char="•"/>
            </a:pPr>
            <a:r>
              <a:rPr lang="de-DE" sz="1500" dirty="0"/>
              <a:t>Prüfung des Aussonderungsrechts</a:t>
            </a:r>
          </a:p>
          <a:p>
            <a:pPr marL="171450" indent="-171450" algn="just">
              <a:buFont typeface="Arial" panose="020B0604020202020204" pitchFamily="34" charset="0"/>
              <a:buChar char="•"/>
            </a:pPr>
            <a:r>
              <a:rPr lang="de-DE" sz="1500" dirty="0"/>
              <a:t>Pflicht zum Antrag nach § 21 Abs. 2 S. 1 Nr. 5 InsO?</a:t>
            </a:r>
          </a:p>
          <a:p>
            <a:pPr marL="171450" indent="-171450" algn="just">
              <a:buFont typeface="Arial" panose="020B0604020202020204" pitchFamily="34" charset="0"/>
              <a:buChar char="•"/>
            </a:pPr>
            <a:r>
              <a:rPr lang="de-DE" sz="1500" dirty="0"/>
              <a:t>Was tun, wenn das Gericht den Beschluss nicht erlassen will</a:t>
            </a:r>
          </a:p>
          <a:p>
            <a:pPr marL="171450" indent="-171450" algn="just">
              <a:buFont typeface="Arial" panose="020B0604020202020204" pitchFamily="34" charset="0"/>
              <a:buChar char="•"/>
            </a:pPr>
            <a:r>
              <a:rPr lang="de-DE" sz="1500" dirty="0"/>
              <a:t>Bei Erlass des Beschlusses: Vorsicht! Nutzen ist nicht verbrauchen!</a:t>
            </a:r>
          </a:p>
          <a:p>
            <a:pPr marL="171450" indent="-171450" algn="just">
              <a:buFont typeface="Arial" panose="020B0604020202020204" pitchFamily="34" charset="0"/>
              <a:buChar char="•"/>
            </a:pPr>
            <a:r>
              <a:rPr lang="de-DE" sz="1500" dirty="0"/>
              <a:t>Poolvereinbarungen wegen Aussonderungsansprüchen?</a:t>
            </a:r>
          </a:p>
          <a:p>
            <a:pPr marL="171450" indent="-171450" algn="just">
              <a:buFont typeface="Arial" panose="020B0604020202020204" pitchFamily="34" charset="0"/>
              <a:buChar char="•"/>
            </a:pPr>
            <a:r>
              <a:rPr lang="de-DE" sz="1500" dirty="0"/>
              <a:t>Vereinbarungen mit Aussonderungsgläubigern über Wertverlust</a:t>
            </a:r>
          </a:p>
          <a:p>
            <a:pPr marL="171450" indent="-171450">
              <a:buFont typeface="Arial" panose="020B0604020202020204" pitchFamily="34" charset="0"/>
              <a:buChar char="•"/>
            </a:pPr>
            <a:endParaRPr lang="de-DE" sz="1100" dirty="0"/>
          </a:p>
          <a:p>
            <a:pPr marL="171450" indent="-171450">
              <a:buFont typeface="Arial" panose="020B0604020202020204" pitchFamily="34" charset="0"/>
              <a:buChar char="•"/>
            </a:pPr>
            <a:endParaRPr lang="de-DE" sz="1100" dirty="0"/>
          </a:p>
          <a:p>
            <a:pPr marL="171450" indent="-171450">
              <a:buFont typeface="Arial" panose="020B0604020202020204" pitchFamily="34" charset="0"/>
              <a:buChar char="•"/>
            </a:pPr>
            <a:endParaRPr lang="de-DE" sz="1100" dirty="0"/>
          </a:p>
          <a:p>
            <a:endParaRPr lang="de-DE" dirty="0"/>
          </a:p>
        </p:txBody>
      </p:sp>
    </p:spTree>
    <p:extLst>
      <p:ext uri="{BB962C8B-B14F-4D97-AF65-F5344CB8AC3E}">
        <p14:creationId xmlns:p14="http://schemas.microsoft.com/office/powerpoint/2010/main" val="2347687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A11E8-A66D-7462-96B3-8040F3697108}"/>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B3B43504-EBD7-BF6C-BBCB-0272F9B32F6F}"/>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41CC2808-6D8E-A013-CF64-384858FD2A09}"/>
              </a:ext>
            </a:extLst>
          </p:cNvPr>
          <p:cNvSpPr>
            <a:spLocks noGrp="1"/>
          </p:cNvSpPr>
          <p:nvPr>
            <p:ph type="sldNum" sz="quarter" idx="11"/>
          </p:nvPr>
        </p:nvSpPr>
        <p:spPr/>
        <p:txBody>
          <a:bodyPr/>
          <a:lstStyle/>
          <a:p>
            <a:fld id="{B6F15528-21DE-4FAA-801E-634DDDAF4B2B}" type="slidenum">
              <a:rPr lang="en-US" smtClean="0"/>
              <a:pPr/>
              <a:t>10</a:t>
            </a:fld>
            <a:endParaRPr lang="en-US" dirty="0"/>
          </a:p>
        </p:txBody>
      </p:sp>
      <p:sp>
        <p:nvSpPr>
          <p:cNvPr id="2" name="Fußzeilenplatzhalter 1">
            <a:extLst>
              <a:ext uri="{FF2B5EF4-FFF2-40B4-BE49-F238E27FC236}">
                <a16:creationId xmlns:a16="http://schemas.microsoft.com/office/drawing/2014/main" id="{B65A4D88-04E2-49A7-F8FD-72B95542A9B2}"/>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8D5E367C-D3FD-25AC-C4DF-13EE9AC9D3C2}"/>
              </a:ext>
            </a:extLst>
          </p:cNvPr>
          <p:cNvSpPr txBox="1"/>
          <p:nvPr/>
        </p:nvSpPr>
        <p:spPr>
          <a:xfrm>
            <a:off x="457200" y="1345332"/>
            <a:ext cx="8352928" cy="2862322"/>
          </a:xfrm>
          <a:prstGeom prst="rect">
            <a:avLst/>
          </a:prstGeom>
          <a:noFill/>
        </p:spPr>
        <p:txBody>
          <a:bodyPr wrap="square" rtlCol="0">
            <a:spAutoFit/>
          </a:bodyPr>
          <a:lstStyle/>
          <a:p>
            <a:r>
              <a:rPr lang="de-DE" sz="2400" b="1" dirty="0">
                <a:solidFill>
                  <a:srgbClr val="C00000"/>
                </a:solidFill>
              </a:rPr>
              <a:t>2. Grundgedanken zur Aussonderung</a:t>
            </a:r>
            <a:endParaRPr lang="de-DE" sz="2400" dirty="0">
              <a:solidFill>
                <a:srgbClr val="C00000"/>
              </a:solidFill>
            </a:endParaRPr>
          </a:p>
          <a:p>
            <a:pPr algn="just"/>
            <a:br>
              <a:rPr lang="de-DE" sz="1100" b="1" dirty="0">
                <a:solidFill>
                  <a:srgbClr val="C00000"/>
                </a:solidFill>
              </a:rPr>
            </a:br>
            <a:r>
              <a:rPr lang="de-DE" sz="1500" b="1" dirty="0">
                <a:solidFill>
                  <a:srgbClr val="C00000"/>
                </a:solidFill>
              </a:rPr>
              <a:t>Praxisprobleme der Aussonderung nach Eröffnung</a:t>
            </a:r>
          </a:p>
          <a:p>
            <a:pPr algn="just"/>
            <a:endParaRPr lang="de-DE" sz="1500" b="1" dirty="0"/>
          </a:p>
          <a:p>
            <a:pPr marL="171450" indent="-171450" algn="just">
              <a:buFont typeface="Arial" panose="020B0604020202020204" pitchFamily="34" charset="0"/>
              <a:buChar char="•"/>
            </a:pPr>
            <a:r>
              <a:rPr lang="de-DE" sz="1500" dirty="0"/>
              <a:t>Betriebsnotwendigkeit und Vertragserfüllung</a:t>
            </a:r>
          </a:p>
          <a:p>
            <a:pPr marL="171450" indent="-171450" algn="just">
              <a:buFont typeface="Arial" panose="020B0604020202020204" pitchFamily="34" charset="0"/>
              <a:buChar char="•"/>
            </a:pPr>
            <a:r>
              <a:rPr lang="de-DE" sz="1500" dirty="0"/>
              <a:t>Kautionen, insbesondere Sammelkonten</a:t>
            </a:r>
          </a:p>
          <a:p>
            <a:pPr marL="171450" indent="-171450" algn="just">
              <a:buFont typeface="Arial" panose="020B0604020202020204" pitchFamily="34" charset="0"/>
              <a:buChar char="•"/>
            </a:pPr>
            <a:r>
              <a:rPr lang="de-DE" sz="1500" dirty="0"/>
              <a:t>Eigentumsvorbehalt bei Konzernverflechtungen</a:t>
            </a:r>
          </a:p>
          <a:p>
            <a:pPr marL="171450" indent="-171450" algn="just">
              <a:buFont typeface="Arial" panose="020B0604020202020204" pitchFamily="34" charset="0"/>
              <a:buChar char="•"/>
            </a:pPr>
            <a:r>
              <a:rPr lang="de-DE" sz="1500" dirty="0"/>
              <a:t>Kollidierende AGB – EDI</a:t>
            </a:r>
          </a:p>
          <a:p>
            <a:pPr marL="171450" indent="-171450" algn="just">
              <a:buFont typeface="Arial" panose="020B0604020202020204" pitchFamily="34" charset="0"/>
              <a:buChar char="•"/>
            </a:pPr>
            <a:r>
              <a:rPr lang="de-DE" sz="1500" dirty="0"/>
              <a:t>Wie viel Widerstand gegen den Aussonderungsgläubiger ist angezeigt?</a:t>
            </a:r>
          </a:p>
          <a:p>
            <a:pPr marL="171450" indent="-171450">
              <a:buFont typeface="Arial" panose="020B0604020202020204" pitchFamily="34" charset="0"/>
              <a:buChar char="•"/>
            </a:pPr>
            <a:endParaRPr lang="de-DE" sz="1100" dirty="0"/>
          </a:p>
          <a:p>
            <a:pPr marL="171450" indent="-171450">
              <a:buFont typeface="Arial" panose="020B0604020202020204" pitchFamily="34" charset="0"/>
              <a:buChar char="•"/>
            </a:pPr>
            <a:endParaRPr lang="de-DE" sz="1100" dirty="0"/>
          </a:p>
          <a:p>
            <a:endParaRPr lang="de-DE" dirty="0"/>
          </a:p>
        </p:txBody>
      </p:sp>
    </p:spTree>
    <p:extLst>
      <p:ext uri="{BB962C8B-B14F-4D97-AF65-F5344CB8AC3E}">
        <p14:creationId xmlns:p14="http://schemas.microsoft.com/office/powerpoint/2010/main" val="3182490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913DE-09B9-1552-A443-8177A0BCD31B}"/>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02ADE4FD-E04B-B74B-F1C4-1F3D9A1AA152}"/>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AA33F42F-825F-4223-987C-5AECA31EAA63}"/>
              </a:ext>
            </a:extLst>
          </p:cNvPr>
          <p:cNvSpPr>
            <a:spLocks noGrp="1"/>
          </p:cNvSpPr>
          <p:nvPr>
            <p:ph type="sldNum" sz="quarter" idx="11"/>
          </p:nvPr>
        </p:nvSpPr>
        <p:spPr/>
        <p:txBody>
          <a:bodyPr/>
          <a:lstStyle/>
          <a:p>
            <a:fld id="{B6F15528-21DE-4FAA-801E-634DDDAF4B2B}" type="slidenum">
              <a:rPr lang="en-US" smtClean="0"/>
              <a:pPr/>
              <a:t>11</a:t>
            </a:fld>
            <a:endParaRPr lang="en-US" dirty="0"/>
          </a:p>
        </p:txBody>
      </p:sp>
      <p:sp>
        <p:nvSpPr>
          <p:cNvPr id="2" name="Fußzeilenplatzhalter 1">
            <a:extLst>
              <a:ext uri="{FF2B5EF4-FFF2-40B4-BE49-F238E27FC236}">
                <a16:creationId xmlns:a16="http://schemas.microsoft.com/office/drawing/2014/main" id="{E76E8208-E375-E059-F950-96A93D26D921}"/>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648711F7-C78F-7157-50C9-91AED68DFE93}"/>
              </a:ext>
            </a:extLst>
          </p:cNvPr>
          <p:cNvSpPr txBox="1"/>
          <p:nvPr/>
        </p:nvSpPr>
        <p:spPr>
          <a:xfrm>
            <a:off x="457200" y="1345332"/>
            <a:ext cx="8352928" cy="4708981"/>
          </a:xfrm>
          <a:prstGeom prst="rect">
            <a:avLst/>
          </a:prstGeom>
          <a:noFill/>
        </p:spPr>
        <p:txBody>
          <a:bodyPr wrap="square" rtlCol="0">
            <a:spAutoFit/>
          </a:bodyPr>
          <a:lstStyle/>
          <a:p>
            <a:r>
              <a:rPr lang="de-DE" sz="2400" b="1" dirty="0">
                <a:solidFill>
                  <a:srgbClr val="C00000"/>
                </a:solidFill>
              </a:rPr>
              <a:t>3. Grundgedanken zur Absonderung</a:t>
            </a:r>
          </a:p>
          <a:p>
            <a:pPr algn="just"/>
            <a:br>
              <a:rPr lang="de-DE" sz="1100" b="1" dirty="0"/>
            </a:br>
            <a:r>
              <a:rPr lang="de-DE" sz="1500" b="1" dirty="0">
                <a:solidFill>
                  <a:srgbClr val="C00000"/>
                </a:solidFill>
              </a:rPr>
              <a:t>§ 49 Abgesonderte Befriedigung aus unbeweglichen Gegenständen</a:t>
            </a:r>
          </a:p>
          <a:p>
            <a:pPr algn="just"/>
            <a:r>
              <a:rPr lang="de-DE" sz="1500" dirty="0"/>
              <a:t>Gläubiger, denen ein Recht auf Befriedigung aus Gegenständen zusteht, die der Zwangsvollstreckung in das unbewegliche Vermögen unterliegen (unbewegliche Gegenstände), sind nach Maßgabe des Gesetzes über die Zwangsversteigerung und die Zwangsverwaltung zur abgesonderten Befriedigung berechtigt.</a:t>
            </a:r>
          </a:p>
          <a:p>
            <a:pPr algn="just"/>
            <a:endParaRPr lang="de-DE" sz="1500" dirty="0"/>
          </a:p>
          <a:p>
            <a:pPr algn="just"/>
            <a:r>
              <a:rPr lang="de-DE" sz="1500" b="1" dirty="0">
                <a:solidFill>
                  <a:srgbClr val="C00000"/>
                </a:solidFill>
              </a:rPr>
              <a:t>§ 50 Abgesonderte Befriedigung der Pfandgläubiger</a:t>
            </a:r>
          </a:p>
          <a:p>
            <a:pPr algn="just"/>
            <a:r>
              <a:rPr lang="de-DE" sz="1500" dirty="0"/>
              <a:t>(1) Gläubiger, die an einem Gegenstand der Insolvenzmasse ein rechtsgeschäftliches Pfandrecht, ein durch Pfändung erlangtes Pfandrecht oder ein gesetzliches Pfandrecht haben, sind nach Maßgabe der §§ 166 bis 173 für Hauptforderung, Zinsen und Kosten zur abgesonderten Befriedigung aus dem Pfandgegenstand berechtigt.</a:t>
            </a:r>
          </a:p>
          <a:p>
            <a:pPr algn="just"/>
            <a:r>
              <a:rPr lang="de-DE" sz="1500" dirty="0"/>
              <a:t>(2) Das gesetzliche Pfandrecht des Vermieters oder Verpächters kann im Insolvenzverfahren wegen der Miete oder Pacht für eine frühere Zeit als die letzten zwölf Monate vor der Eröffnung des Verfahrens sowie wegen der Entschädigung, die infolge einer Kündigung des Insolvenzverwalters zu zahlen ist, nicht geltend gemacht werden. Das Pfandrecht des Verpächters eines landwirtschaftlichen Grundstücks unterliegt wegen der Pacht nicht dieser Beschränkung.</a:t>
            </a:r>
          </a:p>
          <a:p>
            <a:endParaRPr lang="de-DE" sz="1100" dirty="0"/>
          </a:p>
          <a:p>
            <a:endParaRPr lang="de-DE" sz="1100" dirty="0"/>
          </a:p>
          <a:p>
            <a:endParaRPr lang="de-DE" dirty="0"/>
          </a:p>
        </p:txBody>
      </p:sp>
    </p:spTree>
    <p:extLst>
      <p:ext uri="{BB962C8B-B14F-4D97-AF65-F5344CB8AC3E}">
        <p14:creationId xmlns:p14="http://schemas.microsoft.com/office/powerpoint/2010/main" val="285839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F65EF-C3B7-14B3-465F-6FEC2879B49C}"/>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E04F5083-1910-1EF5-5A4B-E98CE4A4219F}"/>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50203863-8168-8C45-40EC-A0CA2BB1E041}"/>
              </a:ext>
            </a:extLst>
          </p:cNvPr>
          <p:cNvSpPr>
            <a:spLocks noGrp="1"/>
          </p:cNvSpPr>
          <p:nvPr>
            <p:ph type="sldNum" sz="quarter" idx="11"/>
          </p:nvPr>
        </p:nvSpPr>
        <p:spPr/>
        <p:txBody>
          <a:bodyPr/>
          <a:lstStyle/>
          <a:p>
            <a:fld id="{B6F15528-21DE-4FAA-801E-634DDDAF4B2B}" type="slidenum">
              <a:rPr lang="en-US" smtClean="0"/>
              <a:pPr/>
              <a:t>12</a:t>
            </a:fld>
            <a:endParaRPr lang="en-US" dirty="0"/>
          </a:p>
        </p:txBody>
      </p:sp>
      <p:sp>
        <p:nvSpPr>
          <p:cNvPr id="2" name="Fußzeilenplatzhalter 1">
            <a:extLst>
              <a:ext uri="{FF2B5EF4-FFF2-40B4-BE49-F238E27FC236}">
                <a16:creationId xmlns:a16="http://schemas.microsoft.com/office/drawing/2014/main" id="{AEC47955-C43E-1404-AB18-B729F0B63306}"/>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662E476C-0E2F-228F-29E7-670085D830FA}"/>
              </a:ext>
            </a:extLst>
          </p:cNvPr>
          <p:cNvSpPr txBox="1"/>
          <p:nvPr/>
        </p:nvSpPr>
        <p:spPr>
          <a:xfrm>
            <a:off x="457200" y="1345332"/>
            <a:ext cx="8352928" cy="3847207"/>
          </a:xfrm>
          <a:prstGeom prst="rect">
            <a:avLst/>
          </a:prstGeom>
          <a:noFill/>
        </p:spPr>
        <p:txBody>
          <a:bodyPr wrap="square" rtlCol="0">
            <a:spAutoFit/>
          </a:bodyPr>
          <a:lstStyle/>
          <a:p>
            <a:r>
              <a:rPr lang="de-DE" sz="2400" b="1" dirty="0">
                <a:solidFill>
                  <a:srgbClr val="C00000"/>
                </a:solidFill>
              </a:rPr>
              <a:t>3. Grundgedanken zur Absonderung</a:t>
            </a:r>
            <a:br>
              <a:rPr lang="de-DE" sz="1100" b="1" dirty="0"/>
            </a:br>
            <a:endParaRPr lang="de-DE" sz="1100" dirty="0"/>
          </a:p>
          <a:p>
            <a:r>
              <a:rPr lang="de-DE" sz="1500" b="1" dirty="0">
                <a:solidFill>
                  <a:srgbClr val="C00000"/>
                </a:solidFill>
              </a:rPr>
              <a:t>§ 51 Sonstige Absonderungsberechtigte</a:t>
            </a:r>
          </a:p>
          <a:p>
            <a:endParaRPr lang="de-DE" sz="1500" b="1" dirty="0">
              <a:solidFill>
                <a:srgbClr val="C00000"/>
              </a:solidFill>
            </a:endParaRPr>
          </a:p>
          <a:p>
            <a:r>
              <a:rPr lang="de-DE" sz="1500" dirty="0"/>
              <a:t>Den in § 50 genannten Gläubigern stehen gleich: </a:t>
            </a:r>
          </a:p>
          <a:p>
            <a:endParaRPr lang="de-DE" sz="1500" dirty="0"/>
          </a:p>
          <a:p>
            <a:pPr marL="342900" indent="-342900">
              <a:buFont typeface="+mj-lt"/>
              <a:buAutoNum type="arabicPeriod"/>
            </a:pPr>
            <a:r>
              <a:rPr lang="de-DE" sz="1500" dirty="0"/>
              <a:t>Gläubiger, denen der Schuldner zur Sicherung eines Anspruchs eine bewegliche Sache übereignet oder ein Recht übertragen hat;</a:t>
            </a:r>
          </a:p>
          <a:p>
            <a:pPr marL="342900" indent="-342900">
              <a:buFont typeface="+mj-lt"/>
              <a:buAutoNum type="arabicPeriod"/>
            </a:pPr>
            <a:r>
              <a:rPr lang="de-DE" sz="1500" dirty="0"/>
              <a:t>Gläubiger, denen ein Zurückbehaltungsrecht an einer Sache zusteht, weil sie etwas zum Nutzen der Sache verwendet haben, soweit ihre Forderung aus der Verwendung den noch vorhandenen Vorteil nicht übersteigt;</a:t>
            </a:r>
          </a:p>
          <a:p>
            <a:pPr marL="342900" indent="-342900">
              <a:buFont typeface="+mj-lt"/>
              <a:buAutoNum type="arabicPeriod"/>
            </a:pPr>
            <a:r>
              <a:rPr lang="de-DE" sz="1500" dirty="0"/>
              <a:t>Gläubiger, denen nach dem Handelsgesetzbuch ein Zurückbehaltungsrecht zusteht;</a:t>
            </a:r>
          </a:p>
          <a:p>
            <a:pPr marL="342900" indent="-342900">
              <a:buFont typeface="+mj-lt"/>
              <a:buAutoNum type="arabicPeriod"/>
            </a:pPr>
            <a:r>
              <a:rPr lang="de-DE" sz="1500" dirty="0"/>
              <a:t>Bund, Länder, Gemeinden und Gemeindeverbände, soweit ihnen zoll- und steuerpflichtige Sachen nach gesetzlichen Vorschriften als Sicherheit für öffentliche Abgaben dienen.</a:t>
            </a:r>
          </a:p>
          <a:p>
            <a:endParaRPr lang="de-DE" sz="1100" dirty="0"/>
          </a:p>
          <a:p>
            <a:endParaRPr lang="de-DE" dirty="0"/>
          </a:p>
        </p:txBody>
      </p:sp>
    </p:spTree>
    <p:extLst>
      <p:ext uri="{BB962C8B-B14F-4D97-AF65-F5344CB8AC3E}">
        <p14:creationId xmlns:p14="http://schemas.microsoft.com/office/powerpoint/2010/main" val="1449071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99954-9B9F-43A5-35BF-2FB34A2BEC8A}"/>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83EA906A-DE4E-DED1-2E11-F69C4FE31A59}"/>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3BDAC2BD-0BFB-E4AF-2B05-EA78462FFA6D}"/>
              </a:ext>
            </a:extLst>
          </p:cNvPr>
          <p:cNvSpPr>
            <a:spLocks noGrp="1"/>
          </p:cNvSpPr>
          <p:nvPr>
            <p:ph type="sldNum" sz="quarter" idx="11"/>
          </p:nvPr>
        </p:nvSpPr>
        <p:spPr/>
        <p:txBody>
          <a:bodyPr/>
          <a:lstStyle/>
          <a:p>
            <a:fld id="{B6F15528-21DE-4FAA-801E-634DDDAF4B2B}" type="slidenum">
              <a:rPr lang="en-US" smtClean="0"/>
              <a:pPr/>
              <a:t>13</a:t>
            </a:fld>
            <a:endParaRPr lang="en-US" dirty="0"/>
          </a:p>
        </p:txBody>
      </p:sp>
      <p:sp>
        <p:nvSpPr>
          <p:cNvPr id="2" name="Fußzeilenplatzhalter 1">
            <a:extLst>
              <a:ext uri="{FF2B5EF4-FFF2-40B4-BE49-F238E27FC236}">
                <a16:creationId xmlns:a16="http://schemas.microsoft.com/office/drawing/2014/main" id="{317795C3-922C-BCE1-51A6-6CE92873E676}"/>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B8B99852-BD29-1F4F-34EC-333971C2A37B}"/>
              </a:ext>
            </a:extLst>
          </p:cNvPr>
          <p:cNvSpPr txBox="1"/>
          <p:nvPr/>
        </p:nvSpPr>
        <p:spPr>
          <a:xfrm>
            <a:off x="457200" y="1345332"/>
            <a:ext cx="8352928" cy="4124206"/>
          </a:xfrm>
          <a:prstGeom prst="rect">
            <a:avLst/>
          </a:prstGeom>
          <a:noFill/>
        </p:spPr>
        <p:txBody>
          <a:bodyPr wrap="square" rtlCol="0">
            <a:spAutoFit/>
          </a:bodyPr>
          <a:lstStyle/>
          <a:p>
            <a:r>
              <a:rPr lang="de-DE" sz="2400" b="1" dirty="0">
                <a:solidFill>
                  <a:srgbClr val="C00000"/>
                </a:solidFill>
              </a:rPr>
              <a:t>3. Grundgedanken zur Absonderung</a:t>
            </a:r>
            <a:br>
              <a:rPr lang="de-DE" sz="1100" b="1" dirty="0"/>
            </a:br>
            <a:endParaRPr lang="de-DE" sz="1100" b="1" dirty="0"/>
          </a:p>
          <a:p>
            <a:pPr algn="just"/>
            <a:r>
              <a:rPr lang="de-DE" sz="1500" dirty="0"/>
              <a:t>Im Unterschied zur Aussonderung gehören Gegenstände der Absonderung in das Vermögen des Schuldners und damit grundsätzlich zur Insolvenzmasse. </a:t>
            </a:r>
          </a:p>
          <a:p>
            <a:pPr algn="just"/>
            <a:endParaRPr lang="de-DE" sz="1500" dirty="0"/>
          </a:p>
          <a:p>
            <a:pPr algn="just"/>
            <a:r>
              <a:rPr lang="de-DE" sz="1500" dirty="0"/>
              <a:t>Konsequent und logisch steht daher das Verwaltungs- und Verwertungsrecht nach Maßgabe der §§ 166 ff. InsO dem Insolvenzverwalter zu.</a:t>
            </a:r>
          </a:p>
          <a:p>
            <a:pPr algn="just"/>
            <a:endParaRPr lang="de-DE" sz="1500" dirty="0"/>
          </a:p>
          <a:p>
            <a:pPr algn="just"/>
            <a:r>
              <a:rPr lang="de-DE" sz="1500" dirty="0"/>
              <a:t> </a:t>
            </a:r>
          </a:p>
          <a:p>
            <a:pPr algn="just"/>
            <a:r>
              <a:rPr lang="de-DE" sz="1500" dirty="0"/>
              <a:t>Durchbrochen wird dieser Grundsatz bei Sicherungseigentum. Mit dem </a:t>
            </a:r>
            <a:r>
              <a:rPr lang="de-DE" sz="1500" dirty="0" err="1"/>
              <a:t>credit</a:t>
            </a:r>
            <a:r>
              <a:rPr lang="de-DE" sz="1500" dirty="0"/>
              <a:t> </a:t>
            </a:r>
            <a:r>
              <a:rPr lang="de-DE" sz="1500" dirty="0" err="1"/>
              <a:t>event</a:t>
            </a:r>
            <a:r>
              <a:rPr lang="de-DE" sz="1500" dirty="0"/>
              <a:t>, also der Kündigung des Engagements durch den Gläubiger, erstarkt das Sicherungseigentum zum Volleigentum beim Sicherungsgläubiger, sodass dieser zur Verwertung berechtigt ist. Hat der Insolvenzverwalter allerdings Besitz an dieser Sache, ist nach § 166 Abs. 1 InsO qua Gesetz zur Verwertung berechtigt. </a:t>
            </a:r>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748510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ADA60-C2D9-3B81-5718-E5FF52CB01A0}"/>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D3E92F54-FD80-2F8F-8F9C-9954A40E7FDC}"/>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2CD1D494-89A6-792C-E10E-D6A484065643}"/>
              </a:ext>
            </a:extLst>
          </p:cNvPr>
          <p:cNvSpPr>
            <a:spLocks noGrp="1"/>
          </p:cNvSpPr>
          <p:nvPr>
            <p:ph type="sldNum" sz="quarter" idx="11"/>
          </p:nvPr>
        </p:nvSpPr>
        <p:spPr/>
        <p:txBody>
          <a:bodyPr/>
          <a:lstStyle/>
          <a:p>
            <a:fld id="{B6F15528-21DE-4FAA-801E-634DDDAF4B2B}" type="slidenum">
              <a:rPr lang="en-US" smtClean="0"/>
              <a:pPr/>
              <a:t>14</a:t>
            </a:fld>
            <a:endParaRPr lang="en-US" dirty="0"/>
          </a:p>
        </p:txBody>
      </p:sp>
      <p:sp>
        <p:nvSpPr>
          <p:cNvPr id="2" name="Fußzeilenplatzhalter 1">
            <a:extLst>
              <a:ext uri="{FF2B5EF4-FFF2-40B4-BE49-F238E27FC236}">
                <a16:creationId xmlns:a16="http://schemas.microsoft.com/office/drawing/2014/main" id="{008049EF-C372-83D0-30B1-B25560A6111D}"/>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3FF7F260-993F-42C8-A00D-F650C87F8B62}"/>
              </a:ext>
            </a:extLst>
          </p:cNvPr>
          <p:cNvSpPr txBox="1"/>
          <p:nvPr/>
        </p:nvSpPr>
        <p:spPr>
          <a:xfrm>
            <a:off x="457200" y="1345332"/>
            <a:ext cx="8352928" cy="3724096"/>
          </a:xfrm>
          <a:prstGeom prst="rect">
            <a:avLst/>
          </a:prstGeom>
          <a:noFill/>
        </p:spPr>
        <p:txBody>
          <a:bodyPr wrap="square" rtlCol="0">
            <a:spAutoFit/>
          </a:bodyPr>
          <a:lstStyle/>
          <a:p>
            <a:r>
              <a:rPr lang="de-DE" sz="2400" b="1" dirty="0">
                <a:solidFill>
                  <a:srgbClr val="C00000"/>
                </a:solidFill>
              </a:rPr>
              <a:t>3. Grundgedanken zur Absonderung</a:t>
            </a:r>
            <a:br>
              <a:rPr lang="de-DE" sz="1100" b="1" dirty="0"/>
            </a:br>
            <a:endParaRPr lang="de-DE" sz="1100" dirty="0"/>
          </a:p>
          <a:p>
            <a:pPr algn="just"/>
            <a:r>
              <a:rPr lang="de-DE" sz="1500" dirty="0"/>
              <a:t>Absonderungsrechte bestehen auch an zedierten Forderungen, allerdings nicht an verpfändeten Ansprüchen (wie z.T. bei Versicherungsleistungen noch üblich), hier hat der Verwalter keine Verwertungsrecht und damit auch keine Kostenansprüche aus §§ 170, 171 InsO. </a:t>
            </a:r>
          </a:p>
          <a:p>
            <a:pPr algn="just"/>
            <a:endParaRPr lang="de-DE" sz="1500" dirty="0"/>
          </a:p>
          <a:p>
            <a:pPr algn="just"/>
            <a:r>
              <a:rPr lang="de-DE" sz="1500" dirty="0"/>
              <a:t>Besondere Bedeutung haben die Folgen eine Mehrfachsukzession oder Mehrfachsicherungsübereignung an mehrere Gläubiger. Im Gegensatz zu Pfändungen von Forderungen und Sachen, durch welche eine Rangfolge (§ 804 Abs. 3 ZPO, Prioritätsgrundsatz) ist nur die erste Übertragung wirksam, die weiteren Verfügungen gehen damit ins Leere. Helfen kann dabei allenfalls die Übertragung von Anwartschaftsrechten auf Rückübertragung. Der Rückübertragungsanspruch als Anwartschaftsrecht entsteht bereits bei Abschluss der Sicherungszweckerklärung.</a:t>
            </a:r>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2178508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2809E-8C36-93AA-5A0D-4CB0B041C661}"/>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3A6E83ED-5C34-B659-3BFC-6F2EF096B9C8}"/>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DD9F2A06-A1F6-DE82-BDC8-9EAC73A693D3}"/>
              </a:ext>
            </a:extLst>
          </p:cNvPr>
          <p:cNvSpPr>
            <a:spLocks noGrp="1"/>
          </p:cNvSpPr>
          <p:nvPr>
            <p:ph type="sldNum" sz="quarter" idx="11"/>
          </p:nvPr>
        </p:nvSpPr>
        <p:spPr/>
        <p:txBody>
          <a:bodyPr/>
          <a:lstStyle/>
          <a:p>
            <a:fld id="{B6F15528-21DE-4FAA-801E-634DDDAF4B2B}" type="slidenum">
              <a:rPr lang="en-US" smtClean="0"/>
              <a:pPr/>
              <a:t>15</a:t>
            </a:fld>
            <a:endParaRPr lang="en-US" dirty="0"/>
          </a:p>
        </p:txBody>
      </p:sp>
      <p:sp>
        <p:nvSpPr>
          <p:cNvPr id="2" name="Fußzeilenplatzhalter 1">
            <a:extLst>
              <a:ext uri="{FF2B5EF4-FFF2-40B4-BE49-F238E27FC236}">
                <a16:creationId xmlns:a16="http://schemas.microsoft.com/office/drawing/2014/main" id="{0C4F0667-E4E0-00D8-C540-77355E00C6A6}"/>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3A288F0E-8E7E-A920-D932-750EA49EC99A}"/>
              </a:ext>
            </a:extLst>
          </p:cNvPr>
          <p:cNvSpPr txBox="1"/>
          <p:nvPr/>
        </p:nvSpPr>
        <p:spPr>
          <a:xfrm>
            <a:off x="457200" y="1345332"/>
            <a:ext cx="8352928" cy="3570208"/>
          </a:xfrm>
          <a:prstGeom prst="rect">
            <a:avLst/>
          </a:prstGeom>
          <a:noFill/>
        </p:spPr>
        <p:txBody>
          <a:bodyPr wrap="square" rtlCol="0">
            <a:spAutoFit/>
          </a:bodyPr>
          <a:lstStyle/>
          <a:p>
            <a:r>
              <a:rPr lang="de-DE" sz="2400" b="1" dirty="0">
                <a:solidFill>
                  <a:srgbClr val="C00000"/>
                </a:solidFill>
              </a:rPr>
              <a:t>3. Grundgedanken zur Absonderung</a:t>
            </a:r>
            <a:br>
              <a:rPr lang="de-DE" sz="1100" b="1" dirty="0"/>
            </a:br>
            <a:endParaRPr lang="de-DE" sz="1100" b="1" dirty="0"/>
          </a:p>
          <a:p>
            <a:r>
              <a:rPr lang="de-DE" sz="1500" dirty="0"/>
              <a:t>Die Sicherungszweckerklärung ist die „Mutter“ aller Absonderungen. Durch das zivilrechtliche Abstraktionsprinzip bedarf es der Verknüpfung der schuldrechtlichen Ansprüche des Gläubigers und der sachenrechtlichen Besicherung. In dieser Zweckerklärungen werden insbesondere der Umfang der Übertragung, die Modalitäten der Abwicklung und ggf. Nebenpflichten wie Versicherungs-, Berichts- und Mitteilungspflichten des Schuldners am Sicherungsgegenstand geregelt, sowie die Folgen des Sicherungsfalles bzw. dessen Entfallen.</a:t>
            </a:r>
          </a:p>
          <a:p>
            <a:endParaRPr lang="de-DE" sz="1500" dirty="0"/>
          </a:p>
          <a:p>
            <a:r>
              <a:rPr lang="de-DE" sz="1500" dirty="0"/>
              <a:t>Da der Verwalter das Verwertungsrecht hat und damit letztlich auch den Zeitpunkt bestimmt, gibt § 169 InsO dem Gläubiger wenigstens einen Anspruch auf Verzinsung ab dem Berichtstermin. Erst ab dann ist der Verwalter nämlich zur Verwertung verpflichtet (159 InsO). Wurde eine Anordnung nach § 21 InsO gegen den Sicherungsgläubiger erlassen, gilt die Verzinsung ab Anordnung. Der Zinssatz ist entweder der vereinbarte oder sonst laut BGH 4 % als Mindestzinssatz nach § 246 BGB. </a:t>
            </a:r>
          </a:p>
          <a:p>
            <a:endParaRPr lang="de-DE" sz="1100" dirty="0"/>
          </a:p>
        </p:txBody>
      </p:sp>
    </p:spTree>
    <p:extLst>
      <p:ext uri="{BB962C8B-B14F-4D97-AF65-F5344CB8AC3E}">
        <p14:creationId xmlns:p14="http://schemas.microsoft.com/office/powerpoint/2010/main" val="169891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A90FD-7A90-A648-E705-AFA56808E313}"/>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B9A801E5-53C0-F179-04C5-2AB3EAC05EF9}"/>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2D706590-0D9D-1C8E-057F-DAB5216D5DB2}"/>
              </a:ext>
            </a:extLst>
          </p:cNvPr>
          <p:cNvSpPr>
            <a:spLocks noGrp="1"/>
          </p:cNvSpPr>
          <p:nvPr>
            <p:ph type="sldNum" sz="quarter" idx="11"/>
          </p:nvPr>
        </p:nvSpPr>
        <p:spPr/>
        <p:txBody>
          <a:bodyPr/>
          <a:lstStyle/>
          <a:p>
            <a:fld id="{B6F15528-21DE-4FAA-801E-634DDDAF4B2B}" type="slidenum">
              <a:rPr lang="en-US" smtClean="0"/>
              <a:pPr/>
              <a:t>16</a:t>
            </a:fld>
            <a:endParaRPr lang="en-US" dirty="0"/>
          </a:p>
        </p:txBody>
      </p:sp>
      <p:sp>
        <p:nvSpPr>
          <p:cNvPr id="2" name="Fußzeilenplatzhalter 1">
            <a:extLst>
              <a:ext uri="{FF2B5EF4-FFF2-40B4-BE49-F238E27FC236}">
                <a16:creationId xmlns:a16="http://schemas.microsoft.com/office/drawing/2014/main" id="{0440FF1C-C9B9-5958-42AF-5BE3968A7152}"/>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21C4BAFB-DD69-0732-1984-E610DC540A68}"/>
              </a:ext>
            </a:extLst>
          </p:cNvPr>
          <p:cNvSpPr txBox="1"/>
          <p:nvPr/>
        </p:nvSpPr>
        <p:spPr>
          <a:xfrm>
            <a:off x="457200" y="1345332"/>
            <a:ext cx="8352928" cy="3400931"/>
          </a:xfrm>
          <a:prstGeom prst="rect">
            <a:avLst/>
          </a:prstGeom>
          <a:noFill/>
        </p:spPr>
        <p:txBody>
          <a:bodyPr wrap="square" rtlCol="0">
            <a:spAutoFit/>
          </a:bodyPr>
          <a:lstStyle/>
          <a:p>
            <a:r>
              <a:rPr lang="de-DE" sz="2400" b="1" dirty="0">
                <a:solidFill>
                  <a:srgbClr val="C00000"/>
                </a:solidFill>
              </a:rPr>
              <a:t>3. Grundgedanken zur Absonderung</a:t>
            </a:r>
            <a:br>
              <a:rPr lang="de-DE" sz="1100" b="1" dirty="0"/>
            </a:br>
            <a:endParaRPr lang="de-DE" sz="1100" dirty="0"/>
          </a:p>
          <a:p>
            <a:pPr algn="just"/>
            <a:r>
              <a:rPr lang="de-DE" sz="1500" dirty="0"/>
              <a:t>Natürlich darf nicht vergessen werden, dass über das Absonderungsrecht auch die laufenden Zinsen ab Insolvenzeröffnung bis zum Berichtstermin nach § 39 Abs. 1 Nr. 1 InsO requiriert werden können, soweit die Sicherheit ausreicht. Die Verrechnung von Zahlungseingängen aus dem Verwertungserlös ist alleine durch den Gläubiger vorzunehmen, ein Leistungsbestimmungsrecht des Verwalters bei </a:t>
            </a:r>
            <a:r>
              <a:rPr lang="de-DE" sz="1500" dirty="0" err="1"/>
              <a:t>Auszuahlung</a:t>
            </a:r>
            <a:r>
              <a:rPr lang="de-DE" sz="1500" dirty="0"/>
              <a:t> gibt es nicht. </a:t>
            </a:r>
          </a:p>
          <a:p>
            <a:pPr algn="just"/>
            <a:endParaRPr lang="de-DE" sz="1500" dirty="0"/>
          </a:p>
          <a:p>
            <a:pPr algn="just"/>
            <a:r>
              <a:rPr lang="de-DE" sz="1500" dirty="0"/>
              <a:t>Die wichtigste Schutzvorschrift für den Sicherungsgläubiger vor Verschleuderung seines Sicherungsgutes, insbesondere im Rahmen von Betriebsveräußerungen, ist § 168 InsO. Wichtig ist, dass es hier nur um monetären Schutz geht, nicht aber das Recht des Gläubigers begründet, über die Art der Verwertung mitzubestimmen. Wenn es der Gläubigergesamtheit dienlich ist, kann der Verwalter sogar unter dem Wert des vom Sicherungsgläubiger mitgeteilten Wertes verkaufen, es muss den Gläubiger dann nur finanziell gleichstellen (§ 168 Abs. 2 Alt. 2 InsO).</a:t>
            </a:r>
          </a:p>
        </p:txBody>
      </p:sp>
    </p:spTree>
    <p:extLst>
      <p:ext uri="{BB962C8B-B14F-4D97-AF65-F5344CB8AC3E}">
        <p14:creationId xmlns:p14="http://schemas.microsoft.com/office/powerpoint/2010/main" val="255031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EE040-1E9F-E3ED-B36D-9F7684B3A3EE}"/>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637D1615-84D3-2FC8-FE6C-1070856E213D}"/>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491E4724-827C-868E-6D7D-9AF352AC6E69}"/>
              </a:ext>
            </a:extLst>
          </p:cNvPr>
          <p:cNvSpPr>
            <a:spLocks noGrp="1"/>
          </p:cNvSpPr>
          <p:nvPr>
            <p:ph type="sldNum" sz="quarter" idx="11"/>
          </p:nvPr>
        </p:nvSpPr>
        <p:spPr/>
        <p:txBody>
          <a:bodyPr/>
          <a:lstStyle/>
          <a:p>
            <a:fld id="{B6F15528-21DE-4FAA-801E-634DDDAF4B2B}" type="slidenum">
              <a:rPr lang="en-US" smtClean="0"/>
              <a:pPr/>
              <a:t>17</a:t>
            </a:fld>
            <a:endParaRPr lang="en-US" dirty="0"/>
          </a:p>
        </p:txBody>
      </p:sp>
      <p:sp>
        <p:nvSpPr>
          <p:cNvPr id="2" name="Fußzeilenplatzhalter 1">
            <a:extLst>
              <a:ext uri="{FF2B5EF4-FFF2-40B4-BE49-F238E27FC236}">
                <a16:creationId xmlns:a16="http://schemas.microsoft.com/office/drawing/2014/main" id="{42D2D0FE-A0CE-D1F9-B979-80FF5EB8F8E8}"/>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994BC3E0-DF32-4B81-AE4D-2D2BD6C2A96D}"/>
              </a:ext>
            </a:extLst>
          </p:cNvPr>
          <p:cNvSpPr txBox="1"/>
          <p:nvPr/>
        </p:nvSpPr>
        <p:spPr>
          <a:xfrm>
            <a:off x="457200" y="1345332"/>
            <a:ext cx="8352928" cy="3108543"/>
          </a:xfrm>
          <a:prstGeom prst="rect">
            <a:avLst/>
          </a:prstGeom>
          <a:noFill/>
        </p:spPr>
        <p:txBody>
          <a:bodyPr wrap="square" rtlCol="0">
            <a:spAutoFit/>
          </a:bodyPr>
          <a:lstStyle/>
          <a:p>
            <a:r>
              <a:rPr lang="de-DE" sz="2400" b="1" dirty="0">
                <a:solidFill>
                  <a:srgbClr val="C00000"/>
                </a:solidFill>
              </a:rPr>
              <a:t>3. Grundgedanken zur Absonderung</a:t>
            </a:r>
            <a:br>
              <a:rPr lang="de-DE" sz="1100" b="1" dirty="0"/>
            </a:br>
            <a:endParaRPr lang="de-DE" sz="1100" b="1" dirty="0"/>
          </a:p>
          <a:p>
            <a:pPr algn="just"/>
            <a:r>
              <a:rPr lang="de-DE" sz="1500" b="1" dirty="0">
                <a:solidFill>
                  <a:srgbClr val="C00000"/>
                </a:solidFill>
              </a:rPr>
              <a:t>Übliche Sicherungsrechte:</a:t>
            </a:r>
          </a:p>
          <a:p>
            <a:pPr algn="just"/>
            <a:endParaRPr lang="de-DE" sz="1500" b="1" dirty="0"/>
          </a:p>
          <a:p>
            <a:pPr marL="171450" indent="-171450" algn="just">
              <a:buFont typeface="Arial" panose="020B0604020202020204" pitchFamily="34" charset="0"/>
              <a:buChar char="•"/>
            </a:pPr>
            <a:r>
              <a:rPr lang="de-DE" sz="1500" dirty="0"/>
              <a:t>Grundpfandrechte</a:t>
            </a:r>
          </a:p>
          <a:p>
            <a:pPr marL="171450" indent="-171450" algn="just">
              <a:buFont typeface="Arial" panose="020B0604020202020204" pitchFamily="34" charset="0"/>
              <a:buChar char="•"/>
            </a:pPr>
            <a:r>
              <a:rPr lang="de-DE" sz="1500" dirty="0"/>
              <a:t>Weitere dingliche Sicherheiten im Grundbuch</a:t>
            </a:r>
          </a:p>
          <a:p>
            <a:pPr marL="171450" indent="-171450" algn="just">
              <a:buFont typeface="Arial" panose="020B0604020202020204" pitchFamily="34" charset="0"/>
              <a:buChar char="•"/>
            </a:pPr>
            <a:r>
              <a:rPr lang="de-DE" sz="1500" dirty="0"/>
              <a:t>Raumsicherungsübereignung, Einzelsicherungsübereignung, Konsignationslager</a:t>
            </a:r>
          </a:p>
          <a:p>
            <a:pPr marL="171450" indent="-171450" algn="just">
              <a:buFont typeface="Arial" panose="020B0604020202020204" pitchFamily="34" charset="0"/>
              <a:buChar char="•"/>
            </a:pPr>
            <a:r>
              <a:rPr lang="de-DE" sz="1500" dirty="0"/>
              <a:t>Globalzession, Sicherungszession</a:t>
            </a:r>
          </a:p>
          <a:p>
            <a:pPr marL="171450" indent="-171450" algn="just">
              <a:buFont typeface="Arial" panose="020B0604020202020204" pitchFamily="34" charset="0"/>
              <a:buChar char="•"/>
            </a:pPr>
            <a:r>
              <a:rPr lang="de-DE" sz="1500" dirty="0"/>
              <a:t>Gesetzliches und vertragliches </a:t>
            </a:r>
          </a:p>
          <a:p>
            <a:pPr marL="171450" indent="-171450" algn="just">
              <a:buFont typeface="Arial" panose="020B0604020202020204" pitchFamily="34" charset="0"/>
              <a:buChar char="•"/>
            </a:pPr>
            <a:r>
              <a:rPr lang="de-DE" sz="1500" dirty="0"/>
              <a:t>Pfandrecht</a:t>
            </a:r>
          </a:p>
          <a:p>
            <a:pPr marL="171450" indent="-171450" algn="just">
              <a:buFont typeface="Arial" panose="020B0604020202020204" pitchFamily="34" charset="0"/>
              <a:buChar char="•"/>
            </a:pPr>
            <a:r>
              <a:rPr lang="de-DE" sz="1500" dirty="0"/>
              <a:t>Bürgschaft, Schuldübernahme, Garantie</a:t>
            </a:r>
          </a:p>
          <a:p>
            <a:pPr marL="171450" indent="-171450" algn="just">
              <a:buFont typeface="Arial" panose="020B0604020202020204" pitchFamily="34" charset="0"/>
              <a:buChar char="•"/>
            </a:pPr>
            <a:r>
              <a:rPr lang="de-DE" sz="1500" dirty="0"/>
              <a:t>Patronatserklärung</a:t>
            </a:r>
          </a:p>
          <a:p>
            <a:endParaRPr lang="de-DE" sz="1100" dirty="0"/>
          </a:p>
        </p:txBody>
      </p:sp>
    </p:spTree>
    <p:extLst>
      <p:ext uri="{BB962C8B-B14F-4D97-AF65-F5344CB8AC3E}">
        <p14:creationId xmlns:p14="http://schemas.microsoft.com/office/powerpoint/2010/main" val="2162664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11041-91F6-7061-AA79-7678AD538D44}"/>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D7A4F54B-3722-1620-5A6D-602B649733B4}"/>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04945BF5-526B-415B-5F48-928B970B8FC7}"/>
              </a:ext>
            </a:extLst>
          </p:cNvPr>
          <p:cNvSpPr>
            <a:spLocks noGrp="1"/>
          </p:cNvSpPr>
          <p:nvPr>
            <p:ph type="sldNum" sz="quarter" idx="11"/>
          </p:nvPr>
        </p:nvSpPr>
        <p:spPr/>
        <p:txBody>
          <a:bodyPr/>
          <a:lstStyle/>
          <a:p>
            <a:fld id="{B6F15528-21DE-4FAA-801E-634DDDAF4B2B}" type="slidenum">
              <a:rPr lang="en-US" smtClean="0"/>
              <a:pPr/>
              <a:t>18</a:t>
            </a:fld>
            <a:endParaRPr lang="en-US" dirty="0"/>
          </a:p>
        </p:txBody>
      </p:sp>
      <p:sp>
        <p:nvSpPr>
          <p:cNvPr id="2" name="Fußzeilenplatzhalter 1">
            <a:extLst>
              <a:ext uri="{FF2B5EF4-FFF2-40B4-BE49-F238E27FC236}">
                <a16:creationId xmlns:a16="http://schemas.microsoft.com/office/drawing/2014/main" id="{D0FE8877-85E0-9C15-1F0E-2726E0EDF838}"/>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DD8E4C3B-2794-B3BA-9A5A-502ECB1FD431}"/>
              </a:ext>
            </a:extLst>
          </p:cNvPr>
          <p:cNvSpPr txBox="1"/>
          <p:nvPr/>
        </p:nvSpPr>
        <p:spPr>
          <a:xfrm>
            <a:off x="457200" y="1345332"/>
            <a:ext cx="8352928" cy="2800767"/>
          </a:xfrm>
          <a:prstGeom prst="rect">
            <a:avLst/>
          </a:prstGeom>
          <a:noFill/>
        </p:spPr>
        <p:txBody>
          <a:bodyPr wrap="square" rtlCol="0">
            <a:spAutoFit/>
          </a:bodyPr>
          <a:lstStyle/>
          <a:p>
            <a:r>
              <a:rPr lang="de-DE" sz="2400" b="1" dirty="0">
                <a:solidFill>
                  <a:srgbClr val="C00000"/>
                </a:solidFill>
              </a:rPr>
              <a:t>4. Bewertung als Grundlage der Verwertung</a:t>
            </a:r>
          </a:p>
          <a:p>
            <a:endParaRPr lang="de-DE" sz="1500" dirty="0"/>
          </a:p>
          <a:p>
            <a:pPr algn="just"/>
            <a:r>
              <a:rPr lang="de-DE" sz="1500" dirty="0"/>
              <a:t>Nach § 151 Abs. 1 und 2 InsO ist der Insolvenzverwalter verpflichtet, ein Verzeichnis der Massegegenstände zu erstellen und deren Werte anzugeben.</a:t>
            </a:r>
          </a:p>
          <a:p>
            <a:pPr algn="just"/>
            <a:br>
              <a:rPr lang="de-DE" sz="1500" dirty="0"/>
            </a:br>
            <a:r>
              <a:rPr lang="de-DE" sz="1500" dirty="0"/>
              <a:t>Zur sachgerechten Verwertung ist eine vorherige </a:t>
            </a:r>
            <a:r>
              <a:rPr lang="de-DE" sz="1500" b="1" dirty="0">
                <a:solidFill>
                  <a:srgbClr val="C00000"/>
                </a:solidFill>
              </a:rPr>
              <a:t>realistische und nachvollziehbare Bewertung</a:t>
            </a:r>
            <a:r>
              <a:rPr lang="de-DE" sz="1500" dirty="0"/>
              <a:t> zwingend erforderlich.</a:t>
            </a:r>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3439553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A7209-6CAC-DBD7-452C-4FFB683743D9}"/>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198C1D78-477E-0CA2-F180-325F31202970}"/>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78518605-6AC2-A4B0-8084-497248CAA56B}"/>
              </a:ext>
            </a:extLst>
          </p:cNvPr>
          <p:cNvSpPr>
            <a:spLocks noGrp="1"/>
          </p:cNvSpPr>
          <p:nvPr>
            <p:ph type="sldNum" sz="quarter" idx="11"/>
          </p:nvPr>
        </p:nvSpPr>
        <p:spPr/>
        <p:txBody>
          <a:bodyPr/>
          <a:lstStyle/>
          <a:p>
            <a:fld id="{B6F15528-21DE-4FAA-801E-634DDDAF4B2B}" type="slidenum">
              <a:rPr lang="en-US" smtClean="0"/>
              <a:pPr/>
              <a:t>19</a:t>
            </a:fld>
            <a:endParaRPr lang="en-US" dirty="0"/>
          </a:p>
        </p:txBody>
      </p:sp>
      <p:sp>
        <p:nvSpPr>
          <p:cNvPr id="2" name="Fußzeilenplatzhalter 1">
            <a:extLst>
              <a:ext uri="{FF2B5EF4-FFF2-40B4-BE49-F238E27FC236}">
                <a16:creationId xmlns:a16="http://schemas.microsoft.com/office/drawing/2014/main" id="{39501896-665F-3CAE-0E27-8C7EE37018E8}"/>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D1BBDE86-BC0C-BE65-C923-8D07151E70FB}"/>
              </a:ext>
            </a:extLst>
          </p:cNvPr>
          <p:cNvSpPr txBox="1"/>
          <p:nvPr/>
        </p:nvSpPr>
        <p:spPr>
          <a:xfrm>
            <a:off x="457200" y="1345332"/>
            <a:ext cx="8352928" cy="4093428"/>
          </a:xfrm>
          <a:prstGeom prst="rect">
            <a:avLst/>
          </a:prstGeom>
          <a:noFill/>
        </p:spPr>
        <p:txBody>
          <a:bodyPr wrap="square" rtlCol="0">
            <a:spAutoFit/>
          </a:bodyPr>
          <a:lstStyle/>
          <a:p>
            <a:r>
              <a:rPr lang="de-DE" sz="2400" b="1" dirty="0">
                <a:solidFill>
                  <a:srgbClr val="C00000"/>
                </a:solidFill>
              </a:rPr>
              <a:t>4. Bewertung als Grundlage der Verwertung</a:t>
            </a:r>
          </a:p>
          <a:p>
            <a:endParaRPr lang="de-DE" sz="1600" b="1" dirty="0">
              <a:solidFill>
                <a:srgbClr val="C00000"/>
              </a:solidFill>
            </a:endParaRPr>
          </a:p>
          <a:p>
            <a:r>
              <a:rPr lang="de-DE" sz="1500" b="1" dirty="0">
                <a:solidFill>
                  <a:srgbClr val="C00000"/>
                </a:solidFill>
              </a:rPr>
              <a:t>Umsetzung der Vorgabe des § 151 InsO</a:t>
            </a:r>
          </a:p>
          <a:p>
            <a:endParaRPr lang="de-DE" sz="1500" dirty="0"/>
          </a:p>
          <a:p>
            <a:pPr marL="285750" indent="-285750">
              <a:buFont typeface="Arial" panose="020B0604020202020204" pitchFamily="34" charset="0"/>
              <a:buChar char="•"/>
            </a:pPr>
            <a:r>
              <a:rPr lang="de-DE" sz="1500" dirty="0"/>
              <a:t>Grundsatz der Vollständigkeit (umfassender und umfangreicher als das Inventar nach § 240 HGB)</a:t>
            </a:r>
          </a:p>
          <a:p>
            <a:pPr marL="285750" indent="-285750">
              <a:buFont typeface="Arial" panose="020B0604020202020204" pitchFamily="34" charset="0"/>
              <a:buChar char="•"/>
            </a:pPr>
            <a:r>
              <a:rPr lang="de-DE" sz="1500" dirty="0"/>
              <a:t>Grundsatz der Einzelaufzählung (identifizierbar und unterscheidbar)</a:t>
            </a:r>
          </a:p>
          <a:p>
            <a:pPr marL="285750" indent="-285750">
              <a:buFont typeface="Arial" panose="020B0604020202020204" pitchFamily="34" charset="0"/>
              <a:buChar char="•"/>
            </a:pPr>
            <a:r>
              <a:rPr lang="de-DE" sz="1500" dirty="0"/>
              <a:t>Umfasst sind alle Vermögenswerte, die sich im Eigentum aber nicht zwingend im Besitz des Schuldners befinden. Es sind auch Gegenstände der Aussonderung zumindest zu erfassen.</a:t>
            </a:r>
          </a:p>
          <a:p>
            <a:endParaRPr lang="de-DE" sz="1100" dirty="0"/>
          </a:p>
          <a:p>
            <a:r>
              <a:rPr lang="de-DE" sz="1500" b="1" dirty="0">
                <a:solidFill>
                  <a:srgbClr val="C00000"/>
                </a:solidFill>
              </a:rPr>
              <a:t>Vorsicht!!</a:t>
            </a:r>
          </a:p>
          <a:p>
            <a:endParaRPr lang="de-DE" sz="1100" dirty="0"/>
          </a:p>
          <a:p>
            <a:r>
              <a:rPr lang="de-DE" sz="1500" dirty="0"/>
              <a:t>Die Regelung des § 151 InsO stellt auf den Zeitpunkt der Eröffnung ab. Die Pflicht der vollständigen Erfassung gilt aber natürlich insbesondere für den vorläufigen Insolvenzverwalter, da nur gesichert werden kann, was bekannt ist. Ist der vorläufige Insolvenzverwalter gleichzeitig Gutachter nach dem JVEG muss er auch im Rahmen des § 26 InsO eine Bewertung der Gegenstände vornehmen, wobei er sich eines „Untergutachters“ bedienen kann.</a:t>
            </a:r>
          </a:p>
          <a:p>
            <a:endParaRPr lang="de-DE" dirty="0"/>
          </a:p>
        </p:txBody>
      </p:sp>
    </p:spTree>
    <p:extLst>
      <p:ext uri="{BB962C8B-B14F-4D97-AF65-F5344CB8AC3E}">
        <p14:creationId xmlns:p14="http://schemas.microsoft.com/office/powerpoint/2010/main" val="3847410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C8A2-A4C5-2428-41B1-186918D79483}"/>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56C5957F-47A4-D12C-92C9-CD82395868D1}"/>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1CD804AE-6E79-A5D7-CCDB-DC302FC2F1EB}"/>
              </a:ext>
            </a:extLst>
          </p:cNvPr>
          <p:cNvSpPr>
            <a:spLocks noGrp="1"/>
          </p:cNvSpPr>
          <p:nvPr>
            <p:ph type="sldNum" sz="quarter" idx="11"/>
          </p:nvPr>
        </p:nvSpPr>
        <p:spPr/>
        <p:txBody>
          <a:bodyPr/>
          <a:lstStyle/>
          <a:p>
            <a:fld id="{B6F15528-21DE-4FAA-801E-634DDDAF4B2B}" type="slidenum">
              <a:rPr lang="en-US" smtClean="0"/>
              <a:pPr/>
              <a:t>20</a:t>
            </a:fld>
            <a:endParaRPr lang="en-US" dirty="0"/>
          </a:p>
        </p:txBody>
      </p:sp>
      <p:sp>
        <p:nvSpPr>
          <p:cNvPr id="2" name="Fußzeilenplatzhalter 1">
            <a:extLst>
              <a:ext uri="{FF2B5EF4-FFF2-40B4-BE49-F238E27FC236}">
                <a16:creationId xmlns:a16="http://schemas.microsoft.com/office/drawing/2014/main" id="{5AA82CD5-D80C-9E6E-6B7E-8C3A6DD87A63}"/>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1275F7ED-BA08-DB06-A45C-83D2E3EC0DE8}"/>
              </a:ext>
            </a:extLst>
          </p:cNvPr>
          <p:cNvSpPr txBox="1"/>
          <p:nvPr/>
        </p:nvSpPr>
        <p:spPr>
          <a:xfrm>
            <a:off x="457200" y="1345332"/>
            <a:ext cx="8352928" cy="4278094"/>
          </a:xfrm>
          <a:prstGeom prst="rect">
            <a:avLst/>
          </a:prstGeom>
          <a:noFill/>
        </p:spPr>
        <p:txBody>
          <a:bodyPr wrap="square" rtlCol="0">
            <a:spAutoFit/>
          </a:bodyPr>
          <a:lstStyle/>
          <a:p>
            <a:r>
              <a:rPr lang="de-DE" sz="1500" b="1" dirty="0">
                <a:solidFill>
                  <a:srgbClr val="C00000"/>
                </a:solidFill>
              </a:rPr>
              <a:t>4.1 Keine gesetzlich vorgegebenen Bewertungsregeln</a:t>
            </a:r>
          </a:p>
          <a:p>
            <a:endParaRPr lang="de-DE" sz="1500" b="1" dirty="0">
              <a:solidFill>
                <a:srgbClr val="C00000"/>
              </a:solidFill>
            </a:endParaRPr>
          </a:p>
          <a:p>
            <a:pPr algn="just"/>
            <a:r>
              <a:rPr lang="de-DE" sz="1500" dirty="0"/>
              <a:t>Nach § 151 Abs. 2 InsO ist zwischen Fortführungs- und Zerschlagungswert zu unterscheiden. Wie diese Werte ermittelt werden, regelt die Insolvenzordnung nicht.</a:t>
            </a:r>
          </a:p>
          <a:p>
            <a:pPr algn="just"/>
            <a:endParaRPr lang="de-DE" sz="1500" dirty="0"/>
          </a:p>
          <a:p>
            <a:pPr algn="just"/>
            <a:r>
              <a:rPr lang="de-DE" sz="1500" dirty="0"/>
              <a:t>Die Insolvenzordnung enthält – anders als das Zwangsvollstreckungsrecht – </a:t>
            </a:r>
            <a:r>
              <a:rPr lang="de-DE" sz="1500" b="1" dirty="0">
                <a:solidFill>
                  <a:srgbClr val="C00000"/>
                </a:solidFill>
              </a:rPr>
              <a:t>keine festen Bewertungsmaßstäbe</a:t>
            </a:r>
            <a:r>
              <a:rPr lang="de-DE" sz="1500" dirty="0">
                <a:solidFill>
                  <a:srgbClr val="C00000"/>
                </a:solidFill>
              </a:rPr>
              <a:t>.</a:t>
            </a:r>
          </a:p>
          <a:p>
            <a:pPr algn="just"/>
            <a:br>
              <a:rPr lang="de-DE" sz="1500" dirty="0"/>
            </a:br>
            <a:r>
              <a:rPr lang="de-DE" sz="1500" dirty="0"/>
              <a:t>Der Insolvenzverwalter hat </a:t>
            </a:r>
            <a:r>
              <a:rPr lang="de-DE" sz="1500" b="1" dirty="0">
                <a:solidFill>
                  <a:srgbClr val="C00000"/>
                </a:solidFill>
              </a:rPr>
              <a:t>nach pflichtgemäßem Ermessen</a:t>
            </a:r>
            <a:r>
              <a:rPr lang="de-DE" sz="1500" dirty="0">
                <a:solidFill>
                  <a:srgbClr val="C00000"/>
                </a:solidFill>
              </a:rPr>
              <a:t> </a:t>
            </a:r>
            <a:r>
              <a:rPr lang="de-DE" sz="1500" dirty="0"/>
              <a:t>und </a:t>
            </a:r>
            <a:r>
              <a:rPr lang="de-DE" sz="1500" b="1" dirty="0">
                <a:solidFill>
                  <a:srgbClr val="C00000"/>
                </a:solidFill>
              </a:rPr>
              <a:t>unter Berücksichtigung der Marktverhältnisse</a:t>
            </a:r>
            <a:r>
              <a:rPr lang="de-DE" sz="1500" dirty="0"/>
              <a:t> zu bewerten.</a:t>
            </a:r>
          </a:p>
          <a:p>
            <a:pPr algn="just"/>
            <a:br>
              <a:rPr lang="de-DE" sz="1500" dirty="0"/>
            </a:br>
            <a:r>
              <a:rPr lang="de-DE" sz="1500" dirty="0"/>
              <a:t>Entscheidend ist der </a:t>
            </a:r>
            <a:r>
              <a:rPr lang="de-DE" sz="1500" b="1" dirty="0">
                <a:solidFill>
                  <a:srgbClr val="C00000"/>
                </a:solidFill>
              </a:rPr>
              <a:t>realistische, objektiv erzielbare Marktwert</a:t>
            </a:r>
            <a:r>
              <a:rPr lang="de-DE" sz="1500" dirty="0">
                <a:solidFill>
                  <a:srgbClr val="C00000"/>
                </a:solidFill>
              </a:rPr>
              <a:t>, </a:t>
            </a:r>
            <a:r>
              <a:rPr lang="de-DE" sz="1500" dirty="0"/>
              <a:t>also der Preis, der unter normalen Marktbedingungen bei einem Verkauf erzielbar wäre.</a:t>
            </a:r>
          </a:p>
          <a:p>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1862052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DC8C1-EC2C-51B0-8481-9089BDB7D5FE}"/>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9C53CF78-DD49-62E6-75EB-5E76A3D7BA0A}"/>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A7C021C5-77CC-6094-ADEA-3FFAD5D3DA56}"/>
              </a:ext>
            </a:extLst>
          </p:cNvPr>
          <p:cNvSpPr>
            <a:spLocks noGrp="1"/>
          </p:cNvSpPr>
          <p:nvPr>
            <p:ph type="sldNum" sz="quarter" idx="11"/>
          </p:nvPr>
        </p:nvSpPr>
        <p:spPr/>
        <p:txBody>
          <a:bodyPr/>
          <a:lstStyle/>
          <a:p>
            <a:fld id="{B6F15528-21DE-4FAA-801E-634DDDAF4B2B}" type="slidenum">
              <a:rPr lang="en-US" smtClean="0"/>
              <a:pPr/>
              <a:t>21</a:t>
            </a:fld>
            <a:endParaRPr lang="en-US" dirty="0"/>
          </a:p>
        </p:txBody>
      </p:sp>
      <p:sp>
        <p:nvSpPr>
          <p:cNvPr id="2" name="Fußzeilenplatzhalter 1">
            <a:extLst>
              <a:ext uri="{FF2B5EF4-FFF2-40B4-BE49-F238E27FC236}">
                <a16:creationId xmlns:a16="http://schemas.microsoft.com/office/drawing/2014/main" id="{28E90EE9-6E82-9FFE-3F10-CE3C7D761C94}"/>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EEEFA0E8-6FEB-C02D-B04B-29528B8B6CA8}"/>
              </a:ext>
            </a:extLst>
          </p:cNvPr>
          <p:cNvSpPr txBox="1"/>
          <p:nvPr/>
        </p:nvSpPr>
        <p:spPr>
          <a:xfrm>
            <a:off x="457200" y="1345332"/>
            <a:ext cx="8352928" cy="3816429"/>
          </a:xfrm>
          <a:prstGeom prst="rect">
            <a:avLst/>
          </a:prstGeom>
          <a:noFill/>
        </p:spPr>
        <p:txBody>
          <a:bodyPr wrap="square" rtlCol="0">
            <a:spAutoFit/>
          </a:bodyPr>
          <a:lstStyle/>
          <a:p>
            <a:r>
              <a:rPr lang="de-DE" sz="1500" b="1" dirty="0">
                <a:solidFill>
                  <a:srgbClr val="C00000"/>
                </a:solidFill>
              </a:rPr>
              <a:t>4.2 Einholung von Sachverständigengutachten</a:t>
            </a:r>
          </a:p>
          <a:p>
            <a:endParaRPr lang="de-DE" sz="1500" b="1" dirty="0">
              <a:solidFill>
                <a:srgbClr val="C00000"/>
              </a:solidFill>
            </a:endParaRPr>
          </a:p>
          <a:p>
            <a:pPr algn="just"/>
            <a:r>
              <a:rPr lang="de-DE" sz="1500" dirty="0"/>
              <a:t>Ist die Bewertung schwierig oder der Markt intransparent, kann der Verwalter nach § 151 Abs. 2 S. 3 InsO einen Sachverständigen hinzuziehen. Das Gesetz sieht diese Option nur bei „besonders schwierigen Bewertungen“ vor. In der Praxis ist diese Einschränkung jedoch unrealistisch. Es gibt keine „einfache“ Bewertung von Gegenständen (Handtaschen, Uhren, Wein etc.). Für Forderungen gilt etwas anderes.</a:t>
            </a:r>
          </a:p>
          <a:p>
            <a:pPr algn="just"/>
            <a:br>
              <a:rPr lang="de-DE" sz="1500" dirty="0"/>
            </a:br>
            <a:r>
              <a:rPr lang="de-DE" sz="1500" dirty="0"/>
              <a:t>Dies ist insbesondere angezeigt bei Spezialimmobilien oder fehlenden Vergleichswerten.</a:t>
            </a:r>
          </a:p>
          <a:p>
            <a:pPr algn="just"/>
            <a:br>
              <a:rPr lang="de-DE" sz="1500" dirty="0"/>
            </a:br>
            <a:r>
              <a:rPr lang="de-DE" sz="1500" dirty="0"/>
              <a:t>Auch wenn keine ausdrückliche Pflicht besteht, entspricht die </a:t>
            </a:r>
            <a:r>
              <a:rPr lang="de-DE" sz="1500" b="1" dirty="0">
                <a:solidFill>
                  <a:srgbClr val="C00000"/>
                </a:solidFill>
              </a:rPr>
              <a:t>Hinzuziehung von Sachverständigen</a:t>
            </a:r>
            <a:r>
              <a:rPr lang="de-DE" sz="1500" dirty="0">
                <a:solidFill>
                  <a:srgbClr val="C00000"/>
                </a:solidFill>
              </a:rPr>
              <a:t> </a:t>
            </a:r>
            <a:r>
              <a:rPr lang="de-DE" sz="1500" dirty="0"/>
              <a:t>regelmäßig der </a:t>
            </a:r>
            <a:r>
              <a:rPr lang="de-DE" sz="1500" b="1" dirty="0">
                <a:solidFill>
                  <a:srgbClr val="C00000"/>
                </a:solidFill>
              </a:rPr>
              <a:t>Sorgfalt eines ordentlichen Insolvenzverwalters</a:t>
            </a:r>
            <a:r>
              <a:rPr lang="de-DE" sz="1500" dirty="0">
                <a:solidFill>
                  <a:srgbClr val="C00000"/>
                </a:solidFill>
              </a:rPr>
              <a:t> </a:t>
            </a:r>
            <a:r>
              <a:rPr lang="de-DE" sz="1500" dirty="0"/>
              <a:t>(§ 60 InsO).</a:t>
            </a:r>
          </a:p>
          <a:p>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155146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00F4F-C2A8-3F02-928A-A0830C615D9F}"/>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AFFCE748-F119-D44C-1EDA-8B0408B1F904}"/>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17B61F41-A755-8005-8E02-27F37299054A}"/>
              </a:ext>
            </a:extLst>
          </p:cNvPr>
          <p:cNvSpPr>
            <a:spLocks noGrp="1"/>
          </p:cNvSpPr>
          <p:nvPr>
            <p:ph type="sldNum" sz="quarter" idx="11"/>
          </p:nvPr>
        </p:nvSpPr>
        <p:spPr/>
        <p:txBody>
          <a:bodyPr/>
          <a:lstStyle/>
          <a:p>
            <a:fld id="{B6F15528-21DE-4FAA-801E-634DDDAF4B2B}" type="slidenum">
              <a:rPr lang="en-US" smtClean="0"/>
              <a:pPr/>
              <a:t>22</a:t>
            </a:fld>
            <a:endParaRPr lang="en-US" dirty="0"/>
          </a:p>
        </p:txBody>
      </p:sp>
      <p:sp>
        <p:nvSpPr>
          <p:cNvPr id="2" name="Fußzeilenplatzhalter 1">
            <a:extLst>
              <a:ext uri="{FF2B5EF4-FFF2-40B4-BE49-F238E27FC236}">
                <a16:creationId xmlns:a16="http://schemas.microsoft.com/office/drawing/2014/main" id="{0C29CDD5-FDD9-1FA1-5112-BB468C232DFE}"/>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12FE9EA8-B71F-EDF0-325A-A690E294A110}"/>
              </a:ext>
            </a:extLst>
          </p:cNvPr>
          <p:cNvSpPr txBox="1"/>
          <p:nvPr/>
        </p:nvSpPr>
        <p:spPr>
          <a:xfrm>
            <a:off x="457200" y="1345332"/>
            <a:ext cx="8352928" cy="3939540"/>
          </a:xfrm>
          <a:prstGeom prst="rect">
            <a:avLst/>
          </a:prstGeom>
          <a:noFill/>
        </p:spPr>
        <p:txBody>
          <a:bodyPr wrap="square" rtlCol="0">
            <a:spAutoFit/>
          </a:bodyPr>
          <a:lstStyle/>
          <a:p>
            <a:r>
              <a:rPr lang="de-DE" sz="2400" b="1" dirty="0">
                <a:solidFill>
                  <a:srgbClr val="C00000"/>
                </a:solidFill>
              </a:rPr>
              <a:t>5. Verwertung – Formen, Zuständigkeiten, Anforderungen</a:t>
            </a:r>
          </a:p>
          <a:p>
            <a:pPr marL="228600" indent="-228600">
              <a:buAutoNum type="arabicPeriod"/>
            </a:pPr>
            <a:endParaRPr lang="de-DE" sz="1100" b="1" dirty="0">
              <a:solidFill>
                <a:srgbClr val="C00000"/>
              </a:solidFill>
            </a:endParaRPr>
          </a:p>
          <a:p>
            <a:pPr algn="just"/>
            <a:r>
              <a:rPr lang="de-DE" b="1" dirty="0">
                <a:solidFill>
                  <a:srgbClr val="C00000"/>
                </a:solidFill>
              </a:rPr>
              <a:t>5.1 Gesetzliche Grundlage</a:t>
            </a:r>
          </a:p>
          <a:p>
            <a:pPr algn="just"/>
            <a:endParaRPr lang="de-DE" sz="1500" dirty="0"/>
          </a:p>
          <a:p>
            <a:pPr algn="just"/>
            <a:r>
              <a:rPr lang="de-DE" sz="1500" dirty="0"/>
              <a:t>Gemäß § 159 InsO ist der Insolvenzverwalter verpflichtet, die Masse </a:t>
            </a:r>
            <a:r>
              <a:rPr lang="de-DE" sz="1500" b="1" dirty="0">
                <a:solidFill>
                  <a:srgbClr val="C00000"/>
                </a:solidFill>
              </a:rPr>
              <a:t>unverzüglich und massegünstig</a:t>
            </a:r>
            <a:r>
              <a:rPr lang="de-DE" sz="1500" dirty="0">
                <a:solidFill>
                  <a:srgbClr val="C00000"/>
                </a:solidFill>
              </a:rPr>
              <a:t> </a:t>
            </a:r>
            <a:r>
              <a:rPr lang="de-DE" sz="1500" dirty="0"/>
              <a:t>zu verwerten. Dabei hat er sich an eventuelle Beschlüsse der Gläubigerversammlung zum ‚ob‘ und ‚wie‘ der Verwertung zu halten.</a:t>
            </a:r>
          </a:p>
          <a:p>
            <a:pPr algn="just"/>
            <a:br>
              <a:rPr lang="de-DE" sz="1500" dirty="0"/>
            </a:br>
            <a:r>
              <a:rPr lang="de-DE" sz="1500" dirty="0"/>
              <a:t>Ziel ist die </a:t>
            </a:r>
            <a:r>
              <a:rPr lang="de-DE" sz="1500" b="1" dirty="0">
                <a:solidFill>
                  <a:srgbClr val="C00000"/>
                </a:solidFill>
              </a:rPr>
              <a:t>bestmögliche Gläubigerbefriedigung</a:t>
            </a:r>
            <a:r>
              <a:rPr lang="de-DE" sz="1500" dirty="0"/>
              <a:t>.</a:t>
            </a:r>
          </a:p>
          <a:p>
            <a:pPr algn="just"/>
            <a:br>
              <a:rPr lang="de-DE" sz="1500" dirty="0"/>
            </a:br>
            <a:r>
              <a:rPr lang="de-DE" sz="1500" dirty="0"/>
              <a:t>Eine Pflichtverletzung liegt vor, wenn der Verwalter Vermögensgegenstände unter Wert oder zur falschen Zeit verwertet.</a:t>
            </a:r>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599875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2C512-0496-3669-4D16-75B0C1D6F10D}"/>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843D3651-53A6-340A-A358-A3A7B341208F}"/>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68E28BF0-E5A3-E353-9E09-A4A5DF04393A}"/>
              </a:ext>
            </a:extLst>
          </p:cNvPr>
          <p:cNvSpPr>
            <a:spLocks noGrp="1"/>
          </p:cNvSpPr>
          <p:nvPr>
            <p:ph type="sldNum" sz="quarter" idx="11"/>
          </p:nvPr>
        </p:nvSpPr>
        <p:spPr/>
        <p:txBody>
          <a:bodyPr/>
          <a:lstStyle/>
          <a:p>
            <a:fld id="{B6F15528-21DE-4FAA-801E-634DDDAF4B2B}" type="slidenum">
              <a:rPr lang="en-US" smtClean="0"/>
              <a:pPr/>
              <a:t>23</a:t>
            </a:fld>
            <a:endParaRPr lang="en-US" dirty="0"/>
          </a:p>
        </p:txBody>
      </p:sp>
      <p:sp>
        <p:nvSpPr>
          <p:cNvPr id="2" name="Fußzeilenplatzhalter 1">
            <a:extLst>
              <a:ext uri="{FF2B5EF4-FFF2-40B4-BE49-F238E27FC236}">
                <a16:creationId xmlns:a16="http://schemas.microsoft.com/office/drawing/2014/main" id="{2CC3850F-D5F3-C560-0203-F40B20C7E09A}"/>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C00D2CF3-F9E4-0B4F-335D-41FAC4BA1EEC}"/>
              </a:ext>
            </a:extLst>
          </p:cNvPr>
          <p:cNvSpPr txBox="1"/>
          <p:nvPr/>
        </p:nvSpPr>
        <p:spPr>
          <a:xfrm>
            <a:off x="457200" y="1489348"/>
            <a:ext cx="8352928" cy="2708434"/>
          </a:xfrm>
          <a:prstGeom prst="rect">
            <a:avLst/>
          </a:prstGeom>
          <a:noFill/>
        </p:spPr>
        <p:txBody>
          <a:bodyPr wrap="square" rtlCol="0">
            <a:spAutoFit/>
          </a:bodyPr>
          <a:lstStyle/>
          <a:p>
            <a:r>
              <a:rPr lang="de-DE" b="1" dirty="0">
                <a:solidFill>
                  <a:srgbClr val="C00000"/>
                </a:solidFill>
              </a:rPr>
              <a:t>5.2 Verwertung nach Art des Vermögensgegenstandes</a:t>
            </a:r>
          </a:p>
          <a:p>
            <a:endParaRPr lang="de-DE" sz="1500" b="1" dirty="0">
              <a:solidFill>
                <a:srgbClr val="C00000"/>
              </a:solidFill>
            </a:endParaRPr>
          </a:p>
          <a:p>
            <a:pPr lvl="1" algn="just"/>
            <a:r>
              <a:rPr lang="de-DE" sz="1500" b="1" dirty="0">
                <a:solidFill>
                  <a:srgbClr val="C00000"/>
                </a:solidFill>
              </a:rPr>
              <a:t>5.2.1 Von Aussonderungsrechten belastete Gegenstände</a:t>
            </a:r>
          </a:p>
          <a:p>
            <a:pPr lvl="1" algn="just"/>
            <a:endParaRPr lang="de-DE" sz="1500" dirty="0">
              <a:solidFill>
                <a:srgbClr val="C00000"/>
              </a:solidFill>
            </a:endParaRPr>
          </a:p>
          <a:p>
            <a:pPr lvl="1" algn="just"/>
            <a:r>
              <a:rPr lang="de-DE" sz="1500" dirty="0"/>
              <a:t>Hier besteht </a:t>
            </a:r>
            <a:r>
              <a:rPr lang="de-DE" sz="1500" b="1" dirty="0">
                <a:solidFill>
                  <a:srgbClr val="C00000"/>
                </a:solidFill>
              </a:rPr>
              <a:t>kein Verwertungsrecht</a:t>
            </a:r>
            <a:r>
              <a:rPr lang="de-DE" sz="1500" dirty="0">
                <a:solidFill>
                  <a:srgbClr val="C00000"/>
                </a:solidFill>
              </a:rPr>
              <a:t> </a:t>
            </a:r>
            <a:r>
              <a:rPr lang="de-DE" sz="1500" dirty="0"/>
              <a:t>des Verwalters; der Gegenstand ist an den Aussonderungsberechtigten herauszugeben (§ 47 InsO).</a:t>
            </a:r>
          </a:p>
          <a:p>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2111818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780F8-A67E-35B6-F87B-10911A96861B}"/>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CE532DAB-87D6-F70A-81E5-7CCCB2EC131D}"/>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491B77F7-0AF1-2550-5201-3A7DC3B41D5D}"/>
              </a:ext>
            </a:extLst>
          </p:cNvPr>
          <p:cNvSpPr>
            <a:spLocks noGrp="1"/>
          </p:cNvSpPr>
          <p:nvPr>
            <p:ph type="sldNum" sz="quarter" idx="11"/>
          </p:nvPr>
        </p:nvSpPr>
        <p:spPr/>
        <p:txBody>
          <a:bodyPr/>
          <a:lstStyle/>
          <a:p>
            <a:fld id="{B6F15528-21DE-4FAA-801E-634DDDAF4B2B}" type="slidenum">
              <a:rPr lang="en-US" smtClean="0"/>
              <a:pPr/>
              <a:t>24</a:t>
            </a:fld>
            <a:endParaRPr lang="en-US" dirty="0"/>
          </a:p>
        </p:txBody>
      </p:sp>
      <p:sp>
        <p:nvSpPr>
          <p:cNvPr id="2" name="Fußzeilenplatzhalter 1">
            <a:extLst>
              <a:ext uri="{FF2B5EF4-FFF2-40B4-BE49-F238E27FC236}">
                <a16:creationId xmlns:a16="http://schemas.microsoft.com/office/drawing/2014/main" id="{4D1F53BD-0DE4-C00F-13EC-74EF832AF864}"/>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B5B3F638-C674-BF39-AD79-EAB685AD2771}"/>
              </a:ext>
            </a:extLst>
          </p:cNvPr>
          <p:cNvSpPr txBox="1"/>
          <p:nvPr/>
        </p:nvSpPr>
        <p:spPr>
          <a:xfrm>
            <a:off x="107504" y="1345332"/>
            <a:ext cx="8352928" cy="4970591"/>
          </a:xfrm>
          <a:prstGeom prst="rect">
            <a:avLst/>
          </a:prstGeom>
          <a:noFill/>
        </p:spPr>
        <p:txBody>
          <a:bodyPr wrap="square" rtlCol="0">
            <a:spAutoFit/>
          </a:bodyPr>
          <a:lstStyle/>
          <a:p>
            <a:pPr lvl="1"/>
            <a:r>
              <a:rPr lang="de-DE" b="1" dirty="0">
                <a:solidFill>
                  <a:srgbClr val="C00000"/>
                </a:solidFill>
              </a:rPr>
              <a:t>5.2.2 Immobilien</a:t>
            </a:r>
          </a:p>
          <a:p>
            <a:pPr lvl="1"/>
            <a:endParaRPr lang="de-DE" sz="1500" dirty="0">
              <a:solidFill>
                <a:srgbClr val="C00000"/>
              </a:solidFill>
            </a:endParaRPr>
          </a:p>
          <a:p>
            <a:pPr lvl="1" algn="just"/>
            <a:r>
              <a:rPr lang="de-DE" sz="1500" dirty="0"/>
              <a:t>Hier besteht </a:t>
            </a:r>
            <a:r>
              <a:rPr lang="de-DE" sz="1500" b="1" dirty="0">
                <a:solidFill>
                  <a:srgbClr val="C00000"/>
                </a:solidFill>
              </a:rPr>
              <a:t>kein ausschließliches Verwertungsrecht</a:t>
            </a:r>
            <a:r>
              <a:rPr lang="de-DE" sz="1500" dirty="0">
                <a:solidFill>
                  <a:srgbClr val="C00000"/>
                </a:solidFill>
              </a:rPr>
              <a:t> </a:t>
            </a:r>
            <a:r>
              <a:rPr lang="de-DE" sz="1500" dirty="0"/>
              <a:t>des Insolvenzverwalters.</a:t>
            </a:r>
          </a:p>
          <a:p>
            <a:pPr lvl="1" algn="just"/>
            <a:endParaRPr lang="de-DE" sz="1500" dirty="0"/>
          </a:p>
          <a:p>
            <a:pPr lvl="1" algn="just"/>
            <a:r>
              <a:rPr lang="de-DE" sz="1500" dirty="0"/>
              <a:t>Eine Verwertung erfolgt entweder</a:t>
            </a:r>
          </a:p>
          <a:p>
            <a:pPr lvl="1" algn="just"/>
            <a:endParaRPr lang="de-DE" sz="1500" dirty="0"/>
          </a:p>
          <a:p>
            <a:pPr marL="1200150" lvl="2" indent="-285750" algn="just">
              <a:buFont typeface="Arial" panose="020B0604020202020204" pitchFamily="34" charset="0"/>
              <a:buChar char="•"/>
            </a:pPr>
            <a:r>
              <a:rPr lang="de-DE" sz="1500" b="1" dirty="0">
                <a:solidFill>
                  <a:srgbClr val="C00000"/>
                </a:solidFill>
              </a:rPr>
              <a:t>freihändig</a:t>
            </a:r>
            <a:r>
              <a:rPr lang="de-DE" sz="1500" dirty="0"/>
              <a:t>, im Einvernehmen mit dem Grundpfandrechtsgläubiger (Verwertungsvereinbarung), oder</a:t>
            </a:r>
          </a:p>
          <a:p>
            <a:pPr marL="1200150" lvl="2" indent="-285750" algn="just">
              <a:buClr>
                <a:srgbClr val="C00000"/>
              </a:buClr>
              <a:buFont typeface="Arial" panose="020B0604020202020204" pitchFamily="34" charset="0"/>
              <a:buChar char="•"/>
            </a:pPr>
            <a:r>
              <a:rPr lang="de-DE" sz="1500" dirty="0"/>
              <a:t>durch </a:t>
            </a:r>
            <a:r>
              <a:rPr lang="de-DE" sz="1500" b="1" dirty="0">
                <a:solidFill>
                  <a:srgbClr val="C00000"/>
                </a:solidFill>
              </a:rPr>
              <a:t>Zwangsversteigerung</a:t>
            </a:r>
            <a:r>
              <a:rPr lang="de-DE" sz="1500" dirty="0"/>
              <a:t> auf Betreiben des Gläubigers.</a:t>
            </a:r>
          </a:p>
          <a:p>
            <a:pPr marL="1200150" lvl="2" indent="-285750" algn="just">
              <a:buFont typeface="Arial" panose="020B0604020202020204" pitchFamily="34" charset="0"/>
              <a:buChar char="•"/>
            </a:pPr>
            <a:endParaRPr lang="de-DE" sz="1500" dirty="0"/>
          </a:p>
          <a:p>
            <a:pPr lvl="1" algn="just"/>
            <a:r>
              <a:rPr lang="de-DE" sz="1500" dirty="0"/>
              <a:t>Im Fall der freihändigen Verwertung wird regelmäßig ein </a:t>
            </a:r>
            <a:r>
              <a:rPr lang="de-DE" sz="1500" b="1" dirty="0">
                <a:solidFill>
                  <a:srgbClr val="C00000"/>
                </a:solidFill>
              </a:rPr>
              <a:t>Massebeitrag</a:t>
            </a:r>
            <a:r>
              <a:rPr lang="de-DE" sz="1500" dirty="0"/>
              <a:t> (üblich: 2–4 % des Kaufpreises) an die Masse vereinbart.</a:t>
            </a:r>
          </a:p>
          <a:p>
            <a:pPr lvl="1" algn="just"/>
            <a:endParaRPr lang="de-DE" sz="1500" dirty="0"/>
          </a:p>
          <a:p>
            <a:pPr lvl="1" algn="just"/>
            <a:r>
              <a:rPr lang="de-DE" sz="1500" dirty="0"/>
              <a:t>Die gerichtliche Zwangsverwaltung durch einen Zwangsverwalter und die „kalte“ Zwangsverwaltung durch den Insolvenzverwalter stellen keine Verwertung der Immobilie in ihrer Substanz, sondern nur die Verwertung der „Erzeugnisse“ dar.</a:t>
            </a:r>
          </a:p>
          <a:p>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1097075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A8218-78BE-4B87-1E68-592955014615}"/>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9067D6F3-025B-72EB-9AEA-C03EAB6E8ECC}"/>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5D099304-F6FD-42A3-AA42-1916733B7844}"/>
              </a:ext>
            </a:extLst>
          </p:cNvPr>
          <p:cNvSpPr>
            <a:spLocks noGrp="1"/>
          </p:cNvSpPr>
          <p:nvPr>
            <p:ph type="sldNum" sz="quarter" idx="11"/>
          </p:nvPr>
        </p:nvSpPr>
        <p:spPr/>
        <p:txBody>
          <a:bodyPr/>
          <a:lstStyle/>
          <a:p>
            <a:fld id="{B6F15528-21DE-4FAA-801E-634DDDAF4B2B}" type="slidenum">
              <a:rPr lang="en-US" smtClean="0"/>
              <a:pPr/>
              <a:t>25</a:t>
            </a:fld>
            <a:endParaRPr lang="en-US" dirty="0"/>
          </a:p>
        </p:txBody>
      </p:sp>
      <p:sp>
        <p:nvSpPr>
          <p:cNvPr id="2" name="Fußzeilenplatzhalter 1">
            <a:extLst>
              <a:ext uri="{FF2B5EF4-FFF2-40B4-BE49-F238E27FC236}">
                <a16:creationId xmlns:a16="http://schemas.microsoft.com/office/drawing/2014/main" id="{6940333E-45E4-7D05-1BF2-12A8405B07CA}"/>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79357E09-0DA1-9C29-1236-C74EFAB4D1FA}"/>
              </a:ext>
            </a:extLst>
          </p:cNvPr>
          <p:cNvSpPr txBox="1"/>
          <p:nvPr/>
        </p:nvSpPr>
        <p:spPr>
          <a:xfrm>
            <a:off x="457200" y="1345332"/>
            <a:ext cx="8352928" cy="4970591"/>
          </a:xfrm>
          <a:prstGeom prst="rect">
            <a:avLst/>
          </a:prstGeom>
          <a:noFill/>
        </p:spPr>
        <p:txBody>
          <a:bodyPr wrap="square" rtlCol="0">
            <a:spAutoFit/>
          </a:bodyPr>
          <a:lstStyle/>
          <a:p>
            <a:r>
              <a:rPr lang="de-DE" b="1" dirty="0">
                <a:solidFill>
                  <a:srgbClr val="C00000"/>
                </a:solidFill>
              </a:rPr>
              <a:t>5.3 Formen der Verwertung</a:t>
            </a:r>
          </a:p>
          <a:p>
            <a:endParaRPr lang="de-DE" sz="1500" b="1" dirty="0">
              <a:solidFill>
                <a:srgbClr val="C00000"/>
              </a:solidFill>
            </a:endParaRPr>
          </a:p>
          <a:p>
            <a:pPr marL="342900" indent="-342900" algn="just">
              <a:buAutoNum type="alphaLcParenR"/>
            </a:pPr>
            <a:r>
              <a:rPr lang="de-DE" sz="1500" b="1" dirty="0">
                <a:solidFill>
                  <a:srgbClr val="C00000"/>
                </a:solidFill>
              </a:rPr>
              <a:t>Freihändiger Verkauf</a:t>
            </a:r>
          </a:p>
          <a:p>
            <a:pPr marL="342900" indent="-342900" algn="just">
              <a:buAutoNum type="alphaLcParenR"/>
            </a:pPr>
            <a:endParaRPr lang="de-DE" sz="1500" dirty="0">
              <a:solidFill>
                <a:srgbClr val="C00000"/>
              </a:solidFill>
            </a:endParaRPr>
          </a:p>
          <a:p>
            <a:pPr lvl="1" algn="just"/>
            <a:r>
              <a:rPr lang="de-DE" sz="1500" dirty="0"/>
              <a:t>Schnellere und oft wertschonendere Lösung.</a:t>
            </a:r>
          </a:p>
          <a:p>
            <a:pPr lvl="1" algn="just"/>
            <a:endParaRPr lang="de-DE" sz="1500" dirty="0"/>
          </a:p>
          <a:p>
            <a:pPr lvl="1" algn="just"/>
            <a:r>
              <a:rPr lang="de-DE" sz="1500" dirty="0"/>
              <a:t>Vorteil: höhere Erlöse, da keine Abschläge wie bei Zwangsversteigerungen.</a:t>
            </a:r>
          </a:p>
          <a:p>
            <a:pPr lvl="1" algn="just"/>
            <a:endParaRPr lang="de-DE" sz="1500" dirty="0"/>
          </a:p>
          <a:p>
            <a:pPr lvl="1" algn="just"/>
            <a:r>
              <a:rPr lang="de-DE" sz="1500" dirty="0"/>
              <a:t>Nachteil: Zustimmung der Gläubiger erforderlich, u.a. des Grundpfandrechtsgläubigers.</a:t>
            </a:r>
          </a:p>
          <a:p>
            <a:pPr lvl="1" algn="just"/>
            <a:endParaRPr lang="de-DE" sz="1500" dirty="0"/>
          </a:p>
          <a:p>
            <a:pPr algn="just"/>
            <a:r>
              <a:rPr lang="de-DE" sz="1500" b="1" dirty="0">
                <a:solidFill>
                  <a:srgbClr val="C00000"/>
                </a:solidFill>
              </a:rPr>
              <a:t>b) Öffentliches Angebotsverfahren</a:t>
            </a:r>
          </a:p>
          <a:p>
            <a:pPr algn="just"/>
            <a:endParaRPr lang="de-DE" sz="1500" dirty="0"/>
          </a:p>
          <a:p>
            <a:pPr lvl="1" algn="just"/>
            <a:r>
              <a:rPr lang="de-DE" sz="1500" dirty="0"/>
              <a:t>Transparenz und Wettbewerb sichern bestmögliche Preise.</a:t>
            </a:r>
          </a:p>
          <a:p>
            <a:pPr lvl="1" algn="just"/>
            <a:endParaRPr lang="de-DE" sz="1500" dirty="0"/>
          </a:p>
          <a:p>
            <a:pPr lvl="1" algn="just"/>
            <a:r>
              <a:rPr lang="de-DE" sz="1500" dirty="0"/>
              <a:t>Unterlassen eines öffentlichen Verfahrens kann pflichtwidrig sein, wenn dadurch bessere Verwertungsmöglichkeiten ungenutzt bleiben.</a:t>
            </a:r>
          </a:p>
          <a:p>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3061983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E71A0-B3F3-5F77-BCAF-6F55B2EA5C10}"/>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581F4072-28A3-CE0A-82C2-5DEACD0CF446}"/>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70C8ACE2-E601-1896-AECE-0B7D2673EE2C}"/>
              </a:ext>
            </a:extLst>
          </p:cNvPr>
          <p:cNvSpPr>
            <a:spLocks noGrp="1"/>
          </p:cNvSpPr>
          <p:nvPr>
            <p:ph type="sldNum" sz="quarter" idx="11"/>
          </p:nvPr>
        </p:nvSpPr>
        <p:spPr/>
        <p:txBody>
          <a:bodyPr/>
          <a:lstStyle/>
          <a:p>
            <a:fld id="{B6F15528-21DE-4FAA-801E-634DDDAF4B2B}" type="slidenum">
              <a:rPr lang="en-US" smtClean="0"/>
              <a:pPr/>
              <a:t>26</a:t>
            </a:fld>
            <a:endParaRPr lang="en-US" dirty="0"/>
          </a:p>
        </p:txBody>
      </p:sp>
      <p:sp>
        <p:nvSpPr>
          <p:cNvPr id="2" name="Fußzeilenplatzhalter 1">
            <a:extLst>
              <a:ext uri="{FF2B5EF4-FFF2-40B4-BE49-F238E27FC236}">
                <a16:creationId xmlns:a16="http://schemas.microsoft.com/office/drawing/2014/main" id="{E8009AFD-9BA3-907F-42DA-91F16754013A}"/>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58DBB95E-ADF2-E66D-D37A-6B092AC17B1F}"/>
              </a:ext>
            </a:extLst>
          </p:cNvPr>
          <p:cNvSpPr txBox="1"/>
          <p:nvPr/>
        </p:nvSpPr>
        <p:spPr>
          <a:xfrm>
            <a:off x="457200" y="1345332"/>
            <a:ext cx="8352928" cy="4570482"/>
          </a:xfrm>
          <a:prstGeom prst="rect">
            <a:avLst/>
          </a:prstGeom>
          <a:noFill/>
        </p:spPr>
        <p:txBody>
          <a:bodyPr wrap="square" rtlCol="0">
            <a:spAutoFit/>
          </a:bodyPr>
          <a:lstStyle/>
          <a:p>
            <a:pPr algn="just"/>
            <a:r>
              <a:rPr lang="de-DE" sz="1500" b="1" dirty="0">
                <a:solidFill>
                  <a:srgbClr val="C00000"/>
                </a:solidFill>
              </a:rPr>
              <a:t>c) Zwangsversteigerung</a:t>
            </a:r>
          </a:p>
          <a:p>
            <a:pPr algn="just"/>
            <a:endParaRPr lang="de-DE" sz="1500" b="1" dirty="0">
              <a:solidFill>
                <a:srgbClr val="C00000"/>
              </a:solidFill>
            </a:endParaRPr>
          </a:p>
          <a:p>
            <a:pPr algn="just"/>
            <a:r>
              <a:rPr lang="de-DE" sz="1500" dirty="0"/>
              <a:t>Letztes Mittel bei fehlender Einigung oder blockierten Verhandlungen.</a:t>
            </a:r>
          </a:p>
          <a:p>
            <a:pPr algn="just"/>
            <a:r>
              <a:rPr lang="de-DE" sz="1500" dirty="0"/>
              <a:t>Regelmäßig geringere Erlöse, daher nur zulässig, wenn keine andere Option besteht oder freihändiger Verkauf scheitert.</a:t>
            </a:r>
          </a:p>
          <a:p>
            <a:pPr lvl="1" algn="just"/>
            <a:endParaRPr lang="de-DE" sz="1500" dirty="0"/>
          </a:p>
          <a:p>
            <a:pPr algn="just"/>
            <a:r>
              <a:rPr lang="de-DE" sz="1500" b="1" dirty="0">
                <a:solidFill>
                  <a:srgbClr val="C00000"/>
                </a:solidFill>
              </a:rPr>
              <a:t>d) Verwertung durch Freigabe </a:t>
            </a:r>
          </a:p>
          <a:p>
            <a:pPr algn="just"/>
            <a:r>
              <a:rPr lang="de-DE" sz="1500" b="1" dirty="0">
                <a:solidFill>
                  <a:srgbClr val="C00000"/>
                </a:solidFill>
              </a:rPr>
              <a:t>            </a:t>
            </a:r>
          </a:p>
          <a:p>
            <a:pPr algn="just"/>
            <a:r>
              <a:rPr lang="de-DE" sz="1500" dirty="0"/>
              <a:t>Die Freigabe von Wertausschöpfend belastetem Vermögen, kontaminiertem Vermögen oder unverwertbar im Ausland belegenes Vermögen kann auch durch Freigabe verwertet werden.</a:t>
            </a:r>
          </a:p>
          <a:p>
            <a:pPr algn="just"/>
            <a:endParaRPr lang="de-DE" sz="1500" b="1" dirty="0">
              <a:solidFill>
                <a:srgbClr val="C00000"/>
              </a:solidFill>
            </a:endParaRPr>
          </a:p>
          <a:p>
            <a:pPr algn="just"/>
            <a:r>
              <a:rPr lang="de-DE" sz="1500" b="1" dirty="0">
                <a:solidFill>
                  <a:srgbClr val="C00000"/>
                </a:solidFill>
              </a:rPr>
              <a:t>e) Verwertung durch </a:t>
            </a:r>
            <a:r>
              <a:rPr lang="de-DE" sz="1500" b="1" dirty="0" err="1">
                <a:solidFill>
                  <a:srgbClr val="C00000"/>
                </a:solidFill>
              </a:rPr>
              <a:t>Sicherheitenpool</a:t>
            </a:r>
            <a:endParaRPr lang="de-DE" sz="1500" b="1" dirty="0">
              <a:solidFill>
                <a:srgbClr val="C00000"/>
              </a:solidFill>
            </a:endParaRPr>
          </a:p>
          <a:p>
            <a:pPr algn="just"/>
            <a:endParaRPr lang="de-DE" sz="1500" b="1" dirty="0">
              <a:solidFill>
                <a:srgbClr val="C00000"/>
              </a:solidFill>
            </a:endParaRPr>
          </a:p>
          <a:p>
            <a:pPr algn="just"/>
            <a:r>
              <a:rPr lang="de-DE" sz="1500" dirty="0"/>
              <a:t>Üblicherweise verwertet der Insolvenzverwalter in Abstimmung mit dem Poolführer. In seltenen Ausnahmefällen erfolgt ein Hinweise des Pools auf eine günstigere Verwertungsmöglichkeit, § 168 Abs. 2 InsO.</a:t>
            </a:r>
            <a:endParaRPr lang="de-DE" sz="1500" dirty="0">
              <a:solidFill>
                <a:srgbClr val="C00000"/>
              </a:solidFill>
            </a:endParaRPr>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40877165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AB568-17C7-36D1-FC77-985022F662B1}"/>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B59EB768-3E61-9C1B-F132-F7CE6194EE59}"/>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2D77DE11-CF00-23F4-98C3-9203E8861616}"/>
              </a:ext>
            </a:extLst>
          </p:cNvPr>
          <p:cNvSpPr>
            <a:spLocks noGrp="1"/>
          </p:cNvSpPr>
          <p:nvPr>
            <p:ph type="sldNum" sz="quarter" idx="11"/>
          </p:nvPr>
        </p:nvSpPr>
        <p:spPr/>
        <p:txBody>
          <a:bodyPr/>
          <a:lstStyle/>
          <a:p>
            <a:fld id="{B6F15528-21DE-4FAA-801E-634DDDAF4B2B}" type="slidenum">
              <a:rPr lang="en-US" smtClean="0"/>
              <a:pPr/>
              <a:t>27</a:t>
            </a:fld>
            <a:endParaRPr lang="en-US" dirty="0"/>
          </a:p>
        </p:txBody>
      </p:sp>
      <p:sp>
        <p:nvSpPr>
          <p:cNvPr id="2" name="Fußzeilenplatzhalter 1">
            <a:extLst>
              <a:ext uri="{FF2B5EF4-FFF2-40B4-BE49-F238E27FC236}">
                <a16:creationId xmlns:a16="http://schemas.microsoft.com/office/drawing/2014/main" id="{C7F928BF-8FAA-CF7E-9A55-94FC168CC5E0}"/>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505CBC30-B3E8-4E51-4539-132837FF18F7}"/>
              </a:ext>
            </a:extLst>
          </p:cNvPr>
          <p:cNvSpPr txBox="1"/>
          <p:nvPr/>
        </p:nvSpPr>
        <p:spPr>
          <a:xfrm>
            <a:off x="457200" y="1345332"/>
            <a:ext cx="8352928" cy="4401205"/>
          </a:xfrm>
          <a:prstGeom prst="rect">
            <a:avLst/>
          </a:prstGeom>
          <a:noFill/>
        </p:spPr>
        <p:txBody>
          <a:bodyPr wrap="square" rtlCol="0">
            <a:spAutoFit/>
          </a:bodyPr>
          <a:lstStyle/>
          <a:p>
            <a:pPr lvl="1"/>
            <a:endParaRPr lang="de-DE" sz="1500" dirty="0"/>
          </a:p>
          <a:p>
            <a:r>
              <a:rPr lang="de-DE" sz="1500" b="1" dirty="0">
                <a:solidFill>
                  <a:srgbClr val="C00000"/>
                </a:solidFill>
              </a:rPr>
              <a:t>f) Zeitpunkt der Verwertung</a:t>
            </a:r>
          </a:p>
          <a:p>
            <a:endParaRPr lang="de-DE" sz="1500" b="1" dirty="0">
              <a:solidFill>
                <a:srgbClr val="C00000"/>
              </a:solidFill>
            </a:endParaRPr>
          </a:p>
          <a:p>
            <a:r>
              <a:rPr lang="de-DE" sz="1500" dirty="0"/>
              <a:t>Die Verwertung muss </a:t>
            </a:r>
            <a:r>
              <a:rPr lang="de-DE" sz="1500" b="1" dirty="0">
                <a:solidFill>
                  <a:srgbClr val="C00000"/>
                </a:solidFill>
              </a:rPr>
              <a:t>unverzüglich, aber nicht übereilt</a:t>
            </a:r>
            <a:r>
              <a:rPr lang="de-DE" sz="1500" dirty="0">
                <a:solidFill>
                  <a:srgbClr val="C00000"/>
                </a:solidFill>
              </a:rPr>
              <a:t> </a:t>
            </a:r>
            <a:r>
              <a:rPr lang="de-DE" sz="1500" dirty="0"/>
              <a:t>erfolgen.</a:t>
            </a:r>
          </a:p>
          <a:p>
            <a:endParaRPr lang="de-DE" sz="1500" dirty="0"/>
          </a:p>
          <a:p>
            <a:r>
              <a:rPr lang="de-DE" sz="1500" dirty="0"/>
              <a:t>Berücksichtigt werden müssen Marktzyklen, Zinsentwicklungen und regionale Nachfrage.</a:t>
            </a:r>
          </a:p>
          <a:p>
            <a:endParaRPr lang="de-DE" sz="1500" dirty="0"/>
          </a:p>
          <a:p>
            <a:r>
              <a:rPr lang="de-DE" sz="1500" dirty="0"/>
              <a:t>Es besteht keine Pflicht des Verwalters zur eigenhändigen Verwaltung, er kann sich hierzu Dritter bedienen.</a:t>
            </a:r>
          </a:p>
          <a:p>
            <a:endParaRPr lang="de-DE" sz="1500" dirty="0"/>
          </a:p>
          <a:p>
            <a:r>
              <a:rPr lang="de-DE" sz="1500" dirty="0"/>
              <a:t>Eine </a:t>
            </a:r>
            <a:r>
              <a:rPr lang="de-DE" sz="1500" b="1" dirty="0">
                <a:solidFill>
                  <a:srgbClr val="C00000"/>
                </a:solidFill>
              </a:rPr>
              <a:t>Verwertung zur falschen Zeit</a:t>
            </a:r>
            <a:r>
              <a:rPr lang="de-DE" sz="1500" dirty="0">
                <a:solidFill>
                  <a:srgbClr val="C00000"/>
                </a:solidFill>
              </a:rPr>
              <a:t> </a:t>
            </a:r>
            <a:r>
              <a:rPr lang="de-DE" sz="1500" dirty="0"/>
              <a:t>kann ebenfalls eine Pflichtverletzung nach § 60 InsO darstellen.</a:t>
            </a:r>
          </a:p>
          <a:p>
            <a:endParaRPr lang="de-DE" sz="1500" b="1" dirty="0">
              <a:solidFill>
                <a:srgbClr val="C00000"/>
              </a:solidFill>
            </a:endParaRPr>
          </a:p>
          <a:p>
            <a:r>
              <a:rPr lang="de-DE" sz="1500" b="1" dirty="0">
                <a:solidFill>
                  <a:srgbClr val="C00000"/>
                </a:solidFill>
              </a:rPr>
              <a:t>!!!!Wichtig!!!! </a:t>
            </a:r>
          </a:p>
          <a:p>
            <a:r>
              <a:rPr lang="de-DE" sz="1500" dirty="0"/>
              <a:t>Bei jeder Verwertungshandlung muss die </a:t>
            </a:r>
            <a:r>
              <a:rPr lang="de-DE" sz="1500" b="1" dirty="0">
                <a:solidFill>
                  <a:srgbClr val="C00000"/>
                </a:solidFill>
              </a:rPr>
              <a:t>steuerliche Auswirkung </a:t>
            </a:r>
            <a:r>
              <a:rPr lang="de-DE" sz="1500" dirty="0"/>
              <a:t>auf die Masse beachtet werden. Gerade bei Immobilien kann dies zu einem faktischen Verwertungshindernis führen mit der Pflicht des Verwalters zur Freigabe des Gegenstandes aus der Masse.</a:t>
            </a:r>
          </a:p>
          <a:p>
            <a:endParaRPr lang="de-DE" sz="1100" dirty="0"/>
          </a:p>
          <a:p>
            <a:endParaRPr lang="de-DE" sz="1100" dirty="0"/>
          </a:p>
          <a:p>
            <a:endParaRPr lang="de-DE" dirty="0"/>
          </a:p>
        </p:txBody>
      </p:sp>
    </p:spTree>
    <p:extLst>
      <p:ext uri="{BB962C8B-B14F-4D97-AF65-F5344CB8AC3E}">
        <p14:creationId xmlns:p14="http://schemas.microsoft.com/office/powerpoint/2010/main" val="3094222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7C837-F6C9-9417-3A32-8F6C1B5EC83B}"/>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F5FFD2AA-1CBE-6F0E-036D-6B16BC0EBED2}"/>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A1FE1316-C598-CECF-9790-0A3CA3F833C3}"/>
              </a:ext>
            </a:extLst>
          </p:cNvPr>
          <p:cNvSpPr>
            <a:spLocks noGrp="1"/>
          </p:cNvSpPr>
          <p:nvPr>
            <p:ph type="sldNum" sz="quarter" idx="11"/>
          </p:nvPr>
        </p:nvSpPr>
        <p:spPr/>
        <p:txBody>
          <a:bodyPr/>
          <a:lstStyle/>
          <a:p>
            <a:fld id="{B6F15528-21DE-4FAA-801E-634DDDAF4B2B}" type="slidenum">
              <a:rPr lang="en-US" smtClean="0"/>
              <a:pPr/>
              <a:t>28</a:t>
            </a:fld>
            <a:endParaRPr lang="en-US" dirty="0"/>
          </a:p>
        </p:txBody>
      </p:sp>
      <p:sp>
        <p:nvSpPr>
          <p:cNvPr id="2" name="Fußzeilenplatzhalter 1">
            <a:extLst>
              <a:ext uri="{FF2B5EF4-FFF2-40B4-BE49-F238E27FC236}">
                <a16:creationId xmlns:a16="http://schemas.microsoft.com/office/drawing/2014/main" id="{BB9E6122-FC81-561A-8741-988355B1E079}"/>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C56BA143-C0C2-739D-8A40-6983DB6D1351}"/>
              </a:ext>
            </a:extLst>
          </p:cNvPr>
          <p:cNvSpPr txBox="1"/>
          <p:nvPr/>
        </p:nvSpPr>
        <p:spPr>
          <a:xfrm>
            <a:off x="457200" y="1345332"/>
            <a:ext cx="8352928" cy="3631763"/>
          </a:xfrm>
          <a:prstGeom prst="rect">
            <a:avLst/>
          </a:prstGeom>
          <a:noFill/>
        </p:spPr>
        <p:txBody>
          <a:bodyPr wrap="square" rtlCol="0">
            <a:spAutoFit/>
          </a:bodyPr>
          <a:lstStyle/>
          <a:p>
            <a:r>
              <a:rPr lang="de-DE" sz="2400" b="1" dirty="0">
                <a:solidFill>
                  <a:srgbClr val="C00000"/>
                </a:solidFill>
              </a:rPr>
              <a:t>5. Fazit – "Best Practice„</a:t>
            </a:r>
          </a:p>
          <a:p>
            <a:pPr algn="just"/>
            <a:endParaRPr lang="de-DE" sz="2400" b="1" dirty="0">
              <a:solidFill>
                <a:srgbClr val="C00000"/>
              </a:solidFill>
            </a:endParaRPr>
          </a:p>
          <a:p>
            <a:pPr marL="285750" lvl="0" indent="-285750" algn="just">
              <a:buFont typeface="Arial" panose="020B0604020202020204" pitchFamily="34" charset="0"/>
              <a:buChar char="•"/>
            </a:pPr>
            <a:r>
              <a:rPr lang="de-DE" sz="1500" b="1" dirty="0">
                <a:solidFill>
                  <a:srgbClr val="C00000"/>
                </a:solidFill>
              </a:rPr>
              <a:t>Sorgfältige und nachvollziehbare Bewertung</a:t>
            </a:r>
            <a:r>
              <a:rPr lang="de-DE" sz="1500" dirty="0">
                <a:solidFill>
                  <a:srgbClr val="C00000"/>
                </a:solidFill>
              </a:rPr>
              <a:t> </a:t>
            </a:r>
            <a:r>
              <a:rPr lang="de-DE" sz="1500" dirty="0"/>
              <a:t>aller Massegegenstände</a:t>
            </a:r>
          </a:p>
          <a:p>
            <a:pPr marL="285750" lvl="0" indent="-285750" algn="just">
              <a:buFont typeface="Arial" panose="020B0604020202020204" pitchFamily="34" charset="0"/>
              <a:buChar char="•"/>
            </a:pPr>
            <a:r>
              <a:rPr lang="de-DE" sz="1500" b="1" dirty="0">
                <a:solidFill>
                  <a:srgbClr val="C00000"/>
                </a:solidFill>
              </a:rPr>
              <a:t>Externe Gutachten</a:t>
            </a:r>
            <a:r>
              <a:rPr lang="de-DE" sz="1500" dirty="0">
                <a:solidFill>
                  <a:srgbClr val="C00000"/>
                </a:solidFill>
              </a:rPr>
              <a:t> </a:t>
            </a:r>
            <a:r>
              <a:rPr lang="de-DE" sz="1500" dirty="0"/>
              <a:t>bei Unsicherheiten oder fehlender Markttransparenz</a:t>
            </a:r>
          </a:p>
          <a:p>
            <a:pPr marL="285750" lvl="0" indent="-285750" algn="just">
              <a:buFont typeface="Arial" panose="020B0604020202020204" pitchFamily="34" charset="0"/>
              <a:buChar char="•"/>
            </a:pPr>
            <a:r>
              <a:rPr lang="de-DE" sz="1500" b="1" dirty="0">
                <a:solidFill>
                  <a:srgbClr val="C00000"/>
                </a:solidFill>
              </a:rPr>
              <a:t>Freihändige Verwertung</a:t>
            </a:r>
            <a:r>
              <a:rPr lang="de-DE" sz="1500" dirty="0">
                <a:solidFill>
                  <a:srgbClr val="C00000"/>
                </a:solidFill>
              </a:rPr>
              <a:t> </a:t>
            </a:r>
            <a:r>
              <a:rPr lang="de-DE" sz="1500" dirty="0"/>
              <a:t>vor Zwangsversteigerung – sofern möglich</a:t>
            </a:r>
          </a:p>
          <a:p>
            <a:pPr marL="285750" lvl="0" indent="-285750" algn="just">
              <a:buFont typeface="Arial" panose="020B0604020202020204" pitchFamily="34" charset="0"/>
              <a:buChar char="•"/>
            </a:pPr>
            <a:r>
              <a:rPr lang="de-DE" sz="1500" b="1" dirty="0">
                <a:solidFill>
                  <a:srgbClr val="C00000"/>
                </a:solidFill>
              </a:rPr>
              <a:t>Transparente Angebotsverfahren</a:t>
            </a:r>
            <a:r>
              <a:rPr lang="de-DE" sz="1500" dirty="0">
                <a:solidFill>
                  <a:srgbClr val="C00000"/>
                </a:solidFill>
              </a:rPr>
              <a:t> </a:t>
            </a:r>
            <a:r>
              <a:rPr lang="de-DE" sz="1500" dirty="0"/>
              <a:t>zur Sicherung bestmöglicher Erlöse</a:t>
            </a:r>
          </a:p>
          <a:p>
            <a:pPr marL="285750" lvl="0" indent="-285750" algn="just">
              <a:buFont typeface="Arial" panose="020B0604020202020204" pitchFamily="34" charset="0"/>
              <a:buChar char="•"/>
            </a:pPr>
            <a:r>
              <a:rPr lang="de-DE" sz="1500" b="1" dirty="0">
                <a:solidFill>
                  <a:srgbClr val="C00000"/>
                </a:solidFill>
              </a:rPr>
              <a:t>Zeitliche Marktbeobachtung</a:t>
            </a:r>
            <a:r>
              <a:rPr lang="de-DE" sz="1500" dirty="0">
                <a:solidFill>
                  <a:srgbClr val="C00000"/>
                </a:solidFill>
              </a:rPr>
              <a:t> </a:t>
            </a:r>
            <a:r>
              <a:rPr lang="de-DE" sz="1500" dirty="0"/>
              <a:t>zur optimalen Verwertungsphase</a:t>
            </a:r>
          </a:p>
          <a:p>
            <a:pPr marL="285750" lvl="0" indent="-285750" algn="just">
              <a:buFont typeface="Arial" panose="020B0604020202020204" pitchFamily="34" charset="0"/>
              <a:buChar char="•"/>
            </a:pPr>
            <a:r>
              <a:rPr lang="de-DE" sz="1500" b="1" dirty="0">
                <a:solidFill>
                  <a:srgbClr val="C00000"/>
                </a:solidFill>
              </a:rPr>
              <a:t>Dokumentation sämtlicher Entscheidungsgrundlagen</a:t>
            </a:r>
            <a:r>
              <a:rPr lang="de-DE" sz="1500" dirty="0"/>
              <a:t>, auch zur Haftungsvermeidung</a:t>
            </a:r>
          </a:p>
          <a:p>
            <a:pPr marL="285750" lvl="0" indent="-285750" algn="just">
              <a:buFont typeface="Arial" panose="020B0604020202020204" pitchFamily="34" charset="0"/>
              <a:buChar char="•"/>
            </a:pPr>
            <a:r>
              <a:rPr lang="de-DE" sz="1500" b="1" dirty="0">
                <a:solidFill>
                  <a:srgbClr val="C00000"/>
                </a:solidFill>
              </a:rPr>
              <a:t>Steuerliche Folgen der Verwertung </a:t>
            </a:r>
            <a:r>
              <a:rPr lang="de-DE" sz="1500" dirty="0"/>
              <a:t>im Auge haben</a:t>
            </a:r>
          </a:p>
          <a:p>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38251596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77A94-842E-2F65-6C2D-AD28A1D64DBC}"/>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8B779676-71F1-BFBD-8D6C-975B63F2DE55}"/>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9777718E-2740-4CDB-0473-1CF43A41B4B2}"/>
              </a:ext>
            </a:extLst>
          </p:cNvPr>
          <p:cNvSpPr>
            <a:spLocks noGrp="1"/>
          </p:cNvSpPr>
          <p:nvPr>
            <p:ph type="sldNum" sz="quarter" idx="11"/>
          </p:nvPr>
        </p:nvSpPr>
        <p:spPr/>
        <p:txBody>
          <a:bodyPr/>
          <a:lstStyle/>
          <a:p>
            <a:fld id="{B6F15528-21DE-4FAA-801E-634DDDAF4B2B}" type="slidenum">
              <a:rPr lang="en-US" smtClean="0"/>
              <a:pPr/>
              <a:t>29</a:t>
            </a:fld>
            <a:endParaRPr lang="en-US" dirty="0"/>
          </a:p>
        </p:txBody>
      </p:sp>
      <p:sp>
        <p:nvSpPr>
          <p:cNvPr id="2" name="Fußzeilenplatzhalter 1">
            <a:extLst>
              <a:ext uri="{FF2B5EF4-FFF2-40B4-BE49-F238E27FC236}">
                <a16:creationId xmlns:a16="http://schemas.microsoft.com/office/drawing/2014/main" id="{2F468F17-D7C2-4A99-1FE0-DB1E5E2DEFCC}"/>
              </a:ext>
            </a:extLst>
          </p:cNvPr>
          <p:cNvSpPr>
            <a:spLocks noGrp="1"/>
          </p:cNvSpPr>
          <p:nvPr>
            <p:ph type="ftr" sz="quarter" idx="12"/>
          </p:nvPr>
        </p:nvSpPr>
        <p:spPr/>
        <p:txBody>
          <a:bodyPr/>
          <a:lstStyle/>
          <a:p>
            <a:r>
              <a:rPr lang="en-US"/>
              <a:t>www.karg-kollegen.de</a:t>
            </a:r>
          </a:p>
        </p:txBody>
      </p:sp>
      <p:sp>
        <p:nvSpPr>
          <p:cNvPr id="3" name="Textfeld 2">
            <a:extLst>
              <a:ext uri="{FF2B5EF4-FFF2-40B4-BE49-F238E27FC236}">
                <a16:creationId xmlns:a16="http://schemas.microsoft.com/office/drawing/2014/main" id="{B2575030-854A-03E4-3640-792177998C62}"/>
              </a:ext>
            </a:extLst>
          </p:cNvPr>
          <p:cNvSpPr txBox="1"/>
          <p:nvPr/>
        </p:nvSpPr>
        <p:spPr>
          <a:xfrm>
            <a:off x="496307" y="1345332"/>
            <a:ext cx="8352928" cy="2708434"/>
          </a:xfrm>
          <a:prstGeom prst="rect">
            <a:avLst/>
          </a:prstGeom>
          <a:noFill/>
        </p:spPr>
        <p:txBody>
          <a:bodyPr wrap="square" rtlCol="0">
            <a:spAutoFit/>
          </a:bodyPr>
          <a:lstStyle/>
          <a:p>
            <a:r>
              <a:rPr lang="de-DE" sz="2400" b="1" dirty="0">
                <a:solidFill>
                  <a:srgbClr val="C00000"/>
                </a:solidFill>
              </a:rPr>
              <a:t>6. Fallbeispiele</a:t>
            </a:r>
          </a:p>
          <a:p>
            <a:endParaRPr lang="de-DE" sz="2400" b="1" dirty="0">
              <a:solidFill>
                <a:srgbClr val="C00000"/>
              </a:solidFill>
            </a:endParaRPr>
          </a:p>
          <a:p>
            <a:pPr marL="285750" lvl="0" indent="-285750">
              <a:buFont typeface="Arial" panose="020B0604020202020204" pitchFamily="34" charset="0"/>
              <a:buChar char="•"/>
            </a:pPr>
            <a:r>
              <a:rPr lang="de-DE" sz="1500" b="1" dirty="0">
                <a:solidFill>
                  <a:srgbClr val="C00000"/>
                </a:solidFill>
              </a:rPr>
              <a:t>Der „</a:t>
            </a:r>
            <a:r>
              <a:rPr lang="de-DE" sz="1500" b="1" dirty="0" err="1">
                <a:solidFill>
                  <a:srgbClr val="C00000"/>
                </a:solidFill>
              </a:rPr>
              <a:t>unengagierte</a:t>
            </a:r>
            <a:r>
              <a:rPr lang="de-DE" sz="1500" b="1" dirty="0">
                <a:solidFill>
                  <a:srgbClr val="C00000"/>
                </a:solidFill>
              </a:rPr>
              <a:t>“ Verwalter</a:t>
            </a:r>
            <a:endParaRPr lang="de-DE" sz="1500" dirty="0"/>
          </a:p>
          <a:p>
            <a:pPr marL="285750" lvl="0" indent="-285750">
              <a:buFont typeface="Arial" panose="020B0604020202020204" pitchFamily="34" charset="0"/>
              <a:buChar char="•"/>
            </a:pPr>
            <a:r>
              <a:rPr lang="de-DE" sz="1500" b="1" dirty="0">
                <a:solidFill>
                  <a:srgbClr val="C00000"/>
                </a:solidFill>
              </a:rPr>
              <a:t>Massenauflauf mit Sturm und Drang</a:t>
            </a:r>
            <a:endParaRPr lang="de-DE" sz="1500" dirty="0"/>
          </a:p>
          <a:p>
            <a:pPr marL="285750" lvl="0" indent="-285750">
              <a:buFont typeface="Arial" panose="020B0604020202020204" pitchFamily="34" charset="0"/>
              <a:buChar char="•"/>
            </a:pPr>
            <a:r>
              <a:rPr lang="de-DE" sz="1500" b="1" dirty="0">
                <a:solidFill>
                  <a:srgbClr val="C00000"/>
                </a:solidFill>
              </a:rPr>
              <a:t>„Kühe, Dr. Karg, </a:t>
            </a:r>
            <a:r>
              <a:rPr lang="de-DE" sz="1500" b="1" dirty="0" err="1">
                <a:solidFill>
                  <a:srgbClr val="C00000"/>
                </a:solidFill>
              </a:rPr>
              <a:t>Küüüüüheeee</a:t>
            </a:r>
            <a:r>
              <a:rPr lang="de-DE" sz="1500" b="1" dirty="0">
                <a:solidFill>
                  <a:srgbClr val="C00000"/>
                </a:solidFill>
              </a:rPr>
              <a:t>“</a:t>
            </a:r>
            <a:endParaRPr lang="de-DE" sz="1500" dirty="0"/>
          </a:p>
          <a:p>
            <a:pPr marL="285750" lvl="0" indent="-285750">
              <a:buFont typeface="Arial" panose="020B0604020202020204" pitchFamily="34" charset="0"/>
              <a:buChar char="•"/>
            </a:pPr>
            <a:r>
              <a:rPr lang="de-DE" sz="1500" b="1" dirty="0">
                <a:solidFill>
                  <a:srgbClr val="C00000"/>
                </a:solidFill>
              </a:rPr>
              <a:t>1000 mal vermietet, 1000 mal katastrophal</a:t>
            </a:r>
            <a:endParaRPr lang="de-DE" sz="1500" dirty="0"/>
          </a:p>
          <a:p>
            <a:endParaRPr lang="de-DE" sz="1100" dirty="0"/>
          </a:p>
          <a:p>
            <a:endParaRPr lang="de-DE" sz="1100" dirty="0"/>
          </a:p>
          <a:p>
            <a:endParaRPr lang="de-DE" sz="1100" dirty="0"/>
          </a:p>
          <a:p>
            <a:endParaRPr lang="de-DE" sz="1100" dirty="0"/>
          </a:p>
          <a:p>
            <a:endParaRPr lang="de-DE" dirty="0"/>
          </a:p>
        </p:txBody>
      </p:sp>
    </p:spTree>
    <p:extLst>
      <p:ext uri="{BB962C8B-B14F-4D97-AF65-F5344CB8AC3E}">
        <p14:creationId xmlns:p14="http://schemas.microsoft.com/office/powerpoint/2010/main" val="2075724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20C0A-94D2-22CE-A871-58896AC6DE4A}"/>
            </a:ext>
          </a:extLst>
        </p:cNvPr>
        <p:cNvGrpSpPr/>
        <p:nvPr/>
      </p:nvGrpSpPr>
      <p:grpSpPr>
        <a:xfrm>
          <a:off x="0" y="0"/>
          <a:ext cx="0" cy="0"/>
          <a:chOff x="0" y="0"/>
          <a:chExt cx="0" cy="0"/>
        </a:xfrm>
      </p:grpSpPr>
      <p:sp>
        <p:nvSpPr>
          <p:cNvPr id="5" name="Datumsplatzhalter 4">
            <a:extLst>
              <a:ext uri="{FF2B5EF4-FFF2-40B4-BE49-F238E27FC236}">
                <a16:creationId xmlns:a16="http://schemas.microsoft.com/office/drawing/2014/main" id="{5381495F-2DC2-DE51-AA51-9E89D699CFC6}"/>
              </a:ext>
            </a:extLst>
          </p:cNvPr>
          <p:cNvSpPr>
            <a:spLocks noGrp="1"/>
          </p:cNvSpPr>
          <p:nvPr>
            <p:ph type="dt" sz="half" idx="10"/>
          </p:nvPr>
        </p:nvSpPr>
        <p:spPr/>
        <p:txBody>
          <a:bodyPr/>
          <a:lstStyle/>
          <a:p>
            <a:fld id="{3649C464-F9F2-490D-BAB9-B14FBF010CA4}" type="datetime1">
              <a:rPr lang="de-DE" smtClean="0"/>
              <a:t>15.04.2026</a:t>
            </a:fld>
            <a:endParaRPr lang="en-US"/>
          </a:p>
        </p:txBody>
      </p:sp>
      <p:sp>
        <p:nvSpPr>
          <p:cNvPr id="4" name="Foliennummernplatzhalter 3">
            <a:extLst>
              <a:ext uri="{FF2B5EF4-FFF2-40B4-BE49-F238E27FC236}">
                <a16:creationId xmlns:a16="http://schemas.microsoft.com/office/drawing/2014/main" id="{7F1ABF70-F92A-4C74-BFA6-5A61CBB9BA6D}"/>
              </a:ext>
            </a:extLst>
          </p:cNvPr>
          <p:cNvSpPr>
            <a:spLocks noGrp="1"/>
          </p:cNvSpPr>
          <p:nvPr>
            <p:ph type="sldNum" sz="quarter" idx="11"/>
          </p:nvPr>
        </p:nvSpPr>
        <p:spPr/>
        <p:txBody>
          <a:bodyPr/>
          <a:lstStyle/>
          <a:p>
            <a:fld id="{B6F15528-21DE-4FAA-801E-634DDDAF4B2B}" type="slidenum">
              <a:rPr lang="en-US" smtClean="0"/>
              <a:pPr/>
              <a:t>30</a:t>
            </a:fld>
            <a:endParaRPr lang="en-US" dirty="0"/>
          </a:p>
        </p:txBody>
      </p:sp>
      <p:sp>
        <p:nvSpPr>
          <p:cNvPr id="2" name="Fußzeilenplatzhalter 1">
            <a:extLst>
              <a:ext uri="{FF2B5EF4-FFF2-40B4-BE49-F238E27FC236}">
                <a16:creationId xmlns:a16="http://schemas.microsoft.com/office/drawing/2014/main" id="{661A9BE6-9005-5B53-C3C5-9964C5FD2890}"/>
              </a:ext>
            </a:extLst>
          </p:cNvPr>
          <p:cNvSpPr>
            <a:spLocks noGrp="1"/>
          </p:cNvSpPr>
          <p:nvPr>
            <p:ph type="ftr" sz="quarter" idx="12"/>
          </p:nvPr>
        </p:nvSpPr>
        <p:spPr/>
        <p:txBody>
          <a:bodyPr/>
          <a:lstStyle/>
          <a:p>
            <a:r>
              <a:rPr lang="en-US"/>
              <a:t>www.karg-kollegen.de</a:t>
            </a:r>
          </a:p>
        </p:txBody>
      </p:sp>
      <p:sp>
        <p:nvSpPr>
          <p:cNvPr id="6" name="Textfeld 5">
            <a:extLst>
              <a:ext uri="{FF2B5EF4-FFF2-40B4-BE49-F238E27FC236}">
                <a16:creationId xmlns:a16="http://schemas.microsoft.com/office/drawing/2014/main" id="{FD3B079C-0CEC-6E17-8DF7-8695C2790A41}"/>
              </a:ext>
            </a:extLst>
          </p:cNvPr>
          <p:cNvSpPr txBox="1"/>
          <p:nvPr/>
        </p:nvSpPr>
        <p:spPr>
          <a:xfrm>
            <a:off x="3635896" y="2929508"/>
            <a:ext cx="1872208" cy="707886"/>
          </a:xfrm>
          <a:prstGeom prst="rect">
            <a:avLst/>
          </a:prstGeom>
          <a:noFill/>
        </p:spPr>
        <p:txBody>
          <a:bodyPr wrap="square">
            <a:spAutoFit/>
          </a:bodyPr>
          <a:lstStyle/>
          <a:p>
            <a:pPr algn="just">
              <a:spcBef>
                <a:spcPts val="600"/>
              </a:spcBef>
              <a:spcAft>
                <a:spcPts val="600"/>
              </a:spcAft>
            </a:pPr>
            <a:r>
              <a:rPr lang="de-DE" sz="2400" b="1" dirty="0">
                <a:solidFill>
                  <a:srgbClr val="C00000"/>
                </a:solidFill>
              </a:rPr>
              <a:t>Vielen Dank!</a:t>
            </a:r>
            <a:endParaRPr lang="de-DE" sz="2400" b="1" dirty="0">
              <a:solidFill>
                <a:srgbClr val="4D4D4D"/>
              </a:solidFill>
            </a:endParaRPr>
          </a:p>
          <a:p>
            <a:pPr marL="171450" indent="-171450" algn="just">
              <a:buFont typeface="Arial" panose="020B0604020202020204" pitchFamily="34" charset="0"/>
              <a:buChar char="•"/>
            </a:pPr>
            <a:endParaRPr lang="de-DE" sz="1100" dirty="0">
              <a:solidFill>
                <a:srgbClr val="4D4D4D"/>
              </a:solidFill>
            </a:endParaRPr>
          </a:p>
        </p:txBody>
      </p:sp>
    </p:spTree>
    <p:extLst>
      <p:ext uri="{BB962C8B-B14F-4D97-AF65-F5344CB8AC3E}">
        <p14:creationId xmlns:p14="http://schemas.microsoft.com/office/powerpoint/2010/main" val="1792109556"/>
      </p:ext>
    </p:extLst>
  </p:cSld>
  <p:clrMapOvr>
    <a:masterClrMapping/>
  </p:clrMapOvr>
</p:sld>
</file>

<file path=ppt/theme/theme1.xml><?xml version="1.0" encoding="utf-8"?>
<a:theme xmlns:a="http://schemas.openxmlformats.org/drawingml/2006/main" name="375-KargPuhlmann_PowerPointVorlage-2020_01">
  <a:themeElements>
    <a:clrScheme name="#faf1ec">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enutzerdefiniert 1">
      <a:majorFont>
        <a:latin typeface="Minion Pro"/>
        <a:ea typeface=""/>
        <a:cs typeface=""/>
      </a:majorFont>
      <a:minorFont>
        <a:latin typeface="Minion Pro"/>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75-KargPuhlmann_PowerPointVorlage-2020_01">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enutzerdefiniert 1">
      <a:majorFont>
        <a:latin typeface="Minion Pro"/>
        <a:ea typeface=""/>
        <a:cs typeface=""/>
      </a:majorFont>
      <a:minorFont>
        <a:latin typeface="Minion Pro"/>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Präsentation Karg &amp; Kollegen (blanco) - dunkel</Template>
  <TotalTime>0</TotalTime>
  <Words>2814</Words>
  <Application>Microsoft Office PowerPoint</Application>
  <PresentationFormat>Bildschirmpräsentation (16:10)</PresentationFormat>
  <Paragraphs>448</Paragraphs>
  <Slides>30</Slides>
  <Notes>4</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30</vt:i4>
      </vt:variant>
    </vt:vector>
  </HeadingPairs>
  <TitlesOfParts>
    <vt:vector size="40" baseType="lpstr">
      <vt:lpstr>Archivo Black</vt:lpstr>
      <vt:lpstr>Arial</vt:lpstr>
      <vt:lpstr>Calibri</vt:lpstr>
      <vt:lpstr>Clear Sans</vt:lpstr>
      <vt:lpstr>Minion Pro</vt:lpstr>
      <vt:lpstr>Symbol</vt:lpstr>
      <vt:lpstr>Times New Roman</vt:lpstr>
      <vt:lpstr>Wingdings</vt:lpstr>
      <vt:lpstr>375-KargPuhlmann_PowerPointVorlage-2020_01</vt:lpstr>
      <vt:lpstr>375-KargPuhlmann_PowerPointVorlage-2020_01</vt:lpstr>
      <vt:lpstr>Praxisprobleme der Aus- und  Absonderungsrechte</vt:lpstr>
      <vt:lpstr>PowerPoint-Präsentation</vt:lpstr>
      <vt:lpstr>Unsere Standorte im überblick</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VERGEBEN</dc:title>
  <dc:creator>Julia Zeitler</dc:creator>
  <cp:lastModifiedBy>Anisa Rizvanovic</cp:lastModifiedBy>
  <cp:revision>179</cp:revision>
  <cp:lastPrinted>2025-09-30T08:52:14Z</cp:lastPrinted>
  <dcterms:created xsi:type="dcterms:W3CDTF">2022-11-03T10:45:20Z</dcterms:created>
  <dcterms:modified xsi:type="dcterms:W3CDTF">2026-04-15T08:53:53Z</dcterms:modified>
</cp:coreProperties>
</file>