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handoutMasterIdLst>
    <p:handoutMasterId r:id="rId51"/>
  </p:handoutMasterIdLst>
  <p:sldIdLst>
    <p:sldId id="257" r:id="rId2"/>
    <p:sldId id="272" r:id="rId3"/>
    <p:sldId id="277" r:id="rId4"/>
    <p:sldId id="337" r:id="rId5"/>
    <p:sldId id="283" r:id="rId6"/>
    <p:sldId id="258" r:id="rId7"/>
    <p:sldId id="278" r:id="rId8"/>
    <p:sldId id="261" r:id="rId9"/>
    <p:sldId id="279" r:id="rId10"/>
    <p:sldId id="280" r:id="rId11"/>
    <p:sldId id="285" r:id="rId12"/>
    <p:sldId id="288" r:id="rId13"/>
    <p:sldId id="286" r:id="rId14"/>
    <p:sldId id="287" r:id="rId15"/>
    <p:sldId id="267" r:id="rId16"/>
    <p:sldId id="268" r:id="rId17"/>
    <p:sldId id="332" r:id="rId18"/>
    <p:sldId id="307" r:id="rId19"/>
    <p:sldId id="294" r:id="rId20"/>
    <p:sldId id="295" r:id="rId21"/>
    <p:sldId id="301" r:id="rId22"/>
    <p:sldId id="339" r:id="rId23"/>
    <p:sldId id="303" r:id="rId24"/>
    <p:sldId id="304" r:id="rId25"/>
    <p:sldId id="300" r:id="rId26"/>
    <p:sldId id="338" r:id="rId27"/>
    <p:sldId id="302" r:id="rId28"/>
    <p:sldId id="333" r:id="rId29"/>
    <p:sldId id="306" r:id="rId30"/>
    <p:sldId id="309" r:id="rId31"/>
    <p:sldId id="340" r:id="rId32"/>
    <p:sldId id="341" r:id="rId33"/>
    <p:sldId id="336" r:id="rId34"/>
    <p:sldId id="305" r:id="rId35"/>
    <p:sldId id="334" r:id="rId36"/>
    <p:sldId id="314" r:id="rId37"/>
    <p:sldId id="315" r:id="rId38"/>
    <p:sldId id="316" r:id="rId39"/>
    <p:sldId id="317" r:id="rId40"/>
    <p:sldId id="318" r:id="rId41"/>
    <p:sldId id="319" r:id="rId42"/>
    <p:sldId id="335" r:id="rId43"/>
    <p:sldId id="324" r:id="rId44"/>
    <p:sldId id="325" r:id="rId45"/>
    <p:sldId id="326" r:id="rId46"/>
    <p:sldId id="327" r:id="rId47"/>
    <p:sldId id="329" r:id="rId48"/>
    <p:sldId id="330" r:id="rId49"/>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3" orient="horz" pos="845" userDrawn="1">
          <p15:clr>
            <a:srgbClr val="A4A3A4"/>
          </p15:clr>
        </p15:guide>
        <p15:guide id="4" pos="499" userDrawn="1">
          <p15:clr>
            <a:srgbClr val="A4A3A4"/>
          </p15:clr>
        </p15:guide>
        <p15:guide id="5" orient="horz" pos="116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7C72"/>
    <a:srgbClr val="887B6E"/>
    <a:srgbClr val="EF8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Helle Formatvorlage 3 - Akz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752"/>
  </p:normalViewPr>
  <p:slideViewPr>
    <p:cSldViewPr snapToGrid="0" snapToObjects="1" showGuides="1">
      <p:cViewPr varScale="1">
        <p:scale>
          <a:sx n="88" d="100"/>
          <a:sy n="88" d="100"/>
        </p:scale>
        <p:origin x="456" y="96"/>
      </p:cViewPr>
      <p:guideLst>
        <p:guide orient="horz" pos="3906"/>
        <p:guide orient="horz" pos="845"/>
        <p:guide pos="499"/>
        <p:guide orient="horz" pos="1162"/>
      </p:guideLst>
    </p:cSldViewPr>
  </p:slideViewPr>
  <p:notesTextViewPr>
    <p:cViewPr>
      <p:scale>
        <a:sx n="100" d="100"/>
        <a:sy n="100" d="100"/>
      </p:scale>
      <p:origin x="0" y="0"/>
    </p:cViewPr>
  </p:notesTextViewPr>
  <p:notesViewPr>
    <p:cSldViewPr snapToGrid="0" snapToObjects="1">
      <p:cViewPr varScale="1">
        <p:scale>
          <a:sx n="82" d="100"/>
          <a:sy n="82" d="100"/>
        </p:scale>
        <p:origin x="-31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sack\Documents\Detlef%20Sack\ESUG\Baustein2\ESUG_BalkendiagrammeBaustein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ESUG\ESUG-Befragung\likert_summaries_2018_3_5.xlsx" TargetMode="Externa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1" Type="http://schemas.openxmlformats.org/officeDocument/2006/relationships/oleObject" Target="file:///C:\Users\dsack\Documents\Detlef%20Sack\ESUG\Baustein2\ESUG_BalkendiagrammeBaustein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sack\Documents\Detlef%20Sack\ESUG\Baustein2\ESUG_BalkendiagrammeBaustein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sack\Documents\Detlef%20Sack\ESUG\Baustein2\ESUG_BalkendiagrammeBaustein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dsack\Documents\Detlef%20Sack\ESUG\Baustein2\ESUG_BalkendiagrammeBaustein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I:\ESUG\ESUG-Befragung\likert_summaries_2018_3_5_markier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I:\ESUG\ESUG-Befragung\likert_summaries_2018_3_5_markie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vert="horz"/>
          <a:lstStyle/>
          <a:p>
            <a:pPr>
              <a:defRPr/>
            </a:pPr>
            <a:r>
              <a:rPr lang="en-US" dirty="0" smtClean="0"/>
              <a:t>Gesamtbewertung </a:t>
            </a:r>
            <a:r>
              <a:rPr lang="en-US" dirty="0"/>
              <a:t>des ESUG</a:t>
            </a:r>
          </a:p>
        </c:rich>
      </c:tx>
      <c:layout>
        <c:manualLayout>
          <c:xMode val="edge"/>
          <c:yMode val="edge"/>
          <c:x val="0.33665479370025675"/>
          <c:y val="0"/>
        </c:manualLayout>
      </c:layout>
      <c:overlay val="0"/>
      <c:spPr>
        <a:noFill/>
        <a:ln>
          <a:noFill/>
        </a:ln>
        <a:effectLst/>
      </c:spPr>
    </c:title>
    <c:autoTitleDeleted val="0"/>
    <c:plotArea>
      <c:layout/>
      <c:barChart>
        <c:barDir val="bar"/>
        <c:grouping val="percentStacked"/>
        <c:varyColors val="0"/>
        <c:ser>
          <c:idx val="0"/>
          <c:order val="0"/>
          <c:tx>
            <c:strRef>
              <c:f>Tabelle9!$B$1</c:f>
              <c:strCache>
                <c:ptCount val="1"/>
                <c:pt idx="0">
                  <c:v>1 (trifft überhaupt nicht zu)</c:v>
                </c:pt>
              </c:strCache>
            </c:strRef>
          </c:tx>
          <c:spPr>
            <a:solidFill>
              <a:schemeClr val="dk1">
                <a:tint val="88500"/>
              </a:schemeClr>
            </a:solidFill>
            <a:ln>
              <a:noFill/>
            </a:ln>
            <a:effectLst/>
          </c:spPr>
          <c:invertIfNegative val="0"/>
          <c:cat>
            <c:strRef>
              <c:f>Tabelle9!$A$2:$A$7</c:f>
              <c:strCache>
                <c:ptCount val="6"/>
                <c:pt idx="0">
                  <c:v>Das ESUG hat sich als ein wichtiger Meilenstein für eine positive Veränderung der Insolvenzkultur erwiesen (M = 2,63; SD = 0,95; N = 674). </c:v>
                </c:pt>
                <c:pt idx="1">
                  <c:v>Durch das ESUG hat sich das Stigma der Insolvenz abgeschwächt (M = 2,41; SD = 0,81; N = 687).</c:v>
                </c:pt>
                <c:pt idx="2">
                  <c:v>Das ESUG hat zu einer angemessenen Stärkung des Gläubigereinflusses geführt (M = 2,66; SD = 0,75; N = 660). </c:v>
                </c:pt>
                <c:pt idx="3">
                  <c:v>Das ESUG ist noch nicht hinreichend rechtssicher (M = 2,77; SD = 0,74; N = 656). </c:v>
                </c:pt>
                <c:pt idx="4">
                  <c:v>ESUG-Sanierungen sind insgesamt zu komplex (M = 2,35; SD = 0,76; N = 675). </c:v>
                </c:pt>
                <c:pt idx="5">
                  <c:v>Das ESUG hat in der Summe meine Erwartungen erfüllt (M = 2,58; SD = 0,79; N = 667).</c:v>
                </c:pt>
              </c:strCache>
            </c:strRef>
          </c:cat>
          <c:val>
            <c:numRef>
              <c:f>Tabelle9!$B$2:$B$7</c:f>
              <c:numCache>
                <c:formatCode>General</c:formatCode>
                <c:ptCount val="6"/>
                <c:pt idx="0">
                  <c:v>14.84</c:v>
                </c:pt>
                <c:pt idx="1">
                  <c:v>13.97</c:v>
                </c:pt>
                <c:pt idx="2">
                  <c:v>8.18</c:v>
                </c:pt>
                <c:pt idx="3">
                  <c:v>4.57</c:v>
                </c:pt>
                <c:pt idx="4">
                  <c:v>11.41</c:v>
                </c:pt>
                <c:pt idx="5">
                  <c:v>8.1</c:v>
                </c:pt>
              </c:numCache>
            </c:numRef>
          </c:val>
          <c:extLst xmlns:c16r2="http://schemas.microsoft.com/office/drawing/2015/06/chart">
            <c:ext xmlns:c16="http://schemas.microsoft.com/office/drawing/2014/chart" uri="{C3380CC4-5D6E-409C-BE32-E72D297353CC}">
              <c16:uniqueId val="{00000000-4B5B-4E2D-BD54-87F74C8BBEFE}"/>
            </c:ext>
          </c:extLst>
        </c:ser>
        <c:ser>
          <c:idx val="1"/>
          <c:order val="1"/>
          <c:tx>
            <c:strRef>
              <c:f>Tabelle9!$C$1</c:f>
              <c:strCache>
                <c:ptCount val="1"/>
                <c:pt idx="0">
                  <c:v>2 (trifft eher nicht zu)</c:v>
                </c:pt>
              </c:strCache>
            </c:strRef>
          </c:tx>
          <c:spPr>
            <a:solidFill>
              <a:schemeClr val="dk1">
                <a:tint val="55000"/>
              </a:schemeClr>
            </a:solidFill>
            <a:ln>
              <a:noFill/>
            </a:ln>
            <a:effectLst/>
          </c:spPr>
          <c:invertIfNegative val="0"/>
          <c:cat>
            <c:strRef>
              <c:f>Tabelle9!$A$2:$A$7</c:f>
              <c:strCache>
                <c:ptCount val="6"/>
                <c:pt idx="0">
                  <c:v>Das ESUG hat sich als ein wichtiger Meilenstein für eine positive Veränderung der Insolvenzkultur erwiesen (M = 2,63; SD = 0,95; N = 674). </c:v>
                </c:pt>
                <c:pt idx="1">
                  <c:v>Durch das ESUG hat sich das Stigma der Insolvenz abgeschwächt (M = 2,41; SD = 0,81; N = 687).</c:v>
                </c:pt>
                <c:pt idx="2">
                  <c:v>Das ESUG hat zu einer angemessenen Stärkung des Gläubigereinflusses geführt (M = 2,66; SD = 0,75; N = 660). </c:v>
                </c:pt>
                <c:pt idx="3">
                  <c:v>Das ESUG ist noch nicht hinreichend rechtssicher (M = 2,77; SD = 0,74; N = 656). </c:v>
                </c:pt>
                <c:pt idx="4">
                  <c:v>ESUG-Sanierungen sind insgesamt zu komplex (M = 2,35; SD = 0,76; N = 675). </c:v>
                </c:pt>
                <c:pt idx="5">
                  <c:v>Das ESUG hat in der Summe meine Erwartungen erfüllt (M = 2,58; SD = 0,79; N = 667).</c:v>
                </c:pt>
              </c:strCache>
            </c:strRef>
          </c:cat>
          <c:val>
            <c:numRef>
              <c:f>Tabelle9!$C$2:$C$7</c:f>
              <c:numCache>
                <c:formatCode>General</c:formatCode>
                <c:ptCount val="6"/>
                <c:pt idx="0">
                  <c:v>25.96</c:v>
                </c:pt>
                <c:pt idx="1">
                  <c:v>37.99</c:v>
                </c:pt>
                <c:pt idx="2">
                  <c:v>26.21</c:v>
                </c:pt>
                <c:pt idx="3">
                  <c:v>27.44</c:v>
                </c:pt>
                <c:pt idx="4">
                  <c:v>48</c:v>
                </c:pt>
                <c:pt idx="5">
                  <c:v>36.58</c:v>
                </c:pt>
              </c:numCache>
            </c:numRef>
          </c:val>
          <c:extLst xmlns:c16r2="http://schemas.microsoft.com/office/drawing/2015/06/chart">
            <c:ext xmlns:c16="http://schemas.microsoft.com/office/drawing/2014/chart" uri="{C3380CC4-5D6E-409C-BE32-E72D297353CC}">
              <c16:uniqueId val="{00000001-4B5B-4E2D-BD54-87F74C8BBEFE}"/>
            </c:ext>
          </c:extLst>
        </c:ser>
        <c:ser>
          <c:idx val="2"/>
          <c:order val="2"/>
          <c:tx>
            <c:strRef>
              <c:f>Tabelle9!$D$1</c:f>
              <c:strCache>
                <c:ptCount val="1"/>
                <c:pt idx="0">
                  <c:v>3 (trifft eher zu)</c:v>
                </c:pt>
              </c:strCache>
            </c:strRef>
          </c:tx>
          <c:spPr>
            <a:solidFill>
              <a:schemeClr val="dk1">
                <a:tint val="75000"/>
              </a:schemeClr>
            </a:solidFill>
            <a:ln>
              <a:noFill/>
            </a:ln>
            <a:effectLst/>
          </c:spPr>
          <c:invertIfNegative val="0"/>
          <c:cat>
            <c:strRef>
              <c:f>Tabelle9!$A$2:$A$7</c:f>
              <c:strCache>
                <c:ptCount val="6"/>
                <c:pt idx="0">
                  <c:v>Das ESUG hat sich als ein wichtiger Meilenstein für eine positive Veränderung der Insolvenzkultur erwiesen (M = 2,63; SD = 0,95; N = 674). </c:v>
                </c:pt>
                <c:pt idx="1">
                  <c:v>Durch das ESUG hat sich das Stigma der Insolvenz abgeschwächt (M = 2,41; SD = 0,81; N = 687).</c:v>
                </c:pt>
                <c:pt idx="2">
                  <c:v>Das ESUG hat zu einer angemessenen Stärkung des Gläubigereinflusses geführt (M = 2,66; SD = 0,75; N = 660). </c:v>
                </c:pt>
                <c:pt idx="3">
                  <c:v>Das ESUG ist noch nicht hinreichend rechtssicher (M = 2,77; SD = 0,74; N = 656). </c:v>
                </c:pt>
                <c:pt idx="4">
                  <c:v>ESUG-Sanierungen sind insgesamt zu komplex (M = 2,35; SD = 0,76; N = 675). </c:v>
                </c:pt>
                <c:pt idx="5">
                  <c:v>Das ESUG hat in der Summe meine Erwartungen erfüllt (M = 2,58; SD = 0,79; N = 667).</c:v>
                </c:pt>
              </c:strCache>
            </c:strRef>
          </c:cat>
          <c:val>
            <c:numRef>
              <c:f>Tabelle9!$D$2:$D$7</c:f>
              <c:numCache>
                <c:formatCode>General</c:formatCode>
                <c:ptCount val="6"/>
                <c:pt idx="0">
                  <c:v>40.950000000000003</c:v>
                </c:pt>
                <c:pt idx="1">
                  <c:v>41.05</c:v>
                </c:pt>
                <c:pt idx="2">
                  <c:v>56.82</c:v>
                </c:pt>
                <c:pt idx="3">
                  <c:v>54.42</c:v>
                </c:pt>
                <c:pt idx="4">
                  <c:v>34.67</c:v>
                </c:pt>
                <c:pt idx="5">
                  <c:v>44.83</c:v>
                </c:pt>
              </c:numCache>
            </c:numRef>
          </c:val>
          <c:extLst xmlns:c16r2="http://schemas.microsoft.com/office/drawing/2015/06/chart">
            <c:ext xmlns:c16="http://schemas.microsoft.com/office/drawing/2014/chart" uri="{C3380CC4-5D6E-409C-BE32-E72D297353CC}">
              <c16:uniqueId val="{00000002-4B5B-4E2D-BD54-87F74C8BBEFE}"/>
            </c:ext>
          </c:extLst>
        </c:ser>
        <c:ser>
          <c:idx val="3"/>
          <c:order val="3"/>
          <c:tx>
            <c:strRef>
              <c:f>Tabelle9!$E$1</c:f>
              <c:strCache>
                <c:ptCount val="1"/>
                <c:pt idx="0">
                  <c:v>4 (trifft vollständig zu)</c:v>
                </c:pt>
              </c:strCache>
            </c:strRef>
          </c:tx>
          <c:spPr>
            <a:solidFill>
              <a:schemeClr val="dk1">
                <a:tint val="98500"/>
              </a:schemeClr>
            </a:solidFill>
            <a:ln>
              <a:noFill/>
            </a:ln>
            <a:effectLst/>
          </c:spPr>
          <c:invertIfNegative val="0"/>
          <c:cat>
            <c:strRef>
              <c:f>Tabelle9!$A$2:$A$7</c:f>
              <c:strCache>
                <c:ptCount val="6"/>
                <c:pt idx="0">
                  <c:v>Das ESUG hat sich als ein wichtiger Meilenstein für eine positive Veränderung der Insolvenzkultur erwiesen (M = 2,63; SD = 0,95; N = 674). </c:v>
                </c:pt>
                <c:pt idx="1">
                  <c:v>Durch das ESUG hat sich das Stigma der Insolvenz abgeschwächt (M = 2,41; SD = 0,81; N = 687).</c:v>
                </c:pt>
                <c:pt idx="2">
                  <c:v>Das ESUG hat zu einer angemessenen Stärkung des Gläubigereinflusses geführt (M = 2,66; SD = 0,75; N = 660). </c:v>
                </c:pt>
                <c:pt idx="3">
                  <c:v>Das ESUG ist noch nicht hinreichend rechtssicher (M = 2,77; SD = 0,74; N = 656). </c:v>
                </c:pt>
                <c:pt idx="4">
                  <c:v>ESUG-Sanierungen sind insgesamt zu komplex (M = 2,35; SD = 0,76; N = 675). </c:v>
                </c:pt>
                <c:pt idx="5">
                  <c:v>Das ESUG hat in der Summe meine Erwartungen erfüllt (M = 2,58; SD = 0,79; N = 667).</c:v>
                </c:pt>
              </c:strCache>
            </c:strRef>
          </c:cat>
          <c:val>
            <c:numRef>
              <c:f>Tabelle9!$E$2:$E$7</c:f>
              <c:numCache>
                <c:formatCode>General</c:formatCode>
                <c:ptCount val="6"/>
                <c:pt idx="0">
                  <c:v>18.25</c:v>
                </c:pt>
                <c:pt idx="1">
                  <c:v>6.99</c:v>
                </c:pt>
                <c:pt idx="2">
                  <c:v>8.7899999999999991</c:v>
                </c:pt>
                <c:pt idx="3">
                  <c:v>13.57</c:v>
                </c:pt>
                <c:pt idx="4">
                  <c:v>5.93</c:v>
                </c:pt>
                <c:pt idx="5">
                  <c:v>10.49</c:v>
                </c:pt>
              </c:numCache>
            </c:numRef>
          </c:val>
          <c:extLst xmlns:c16r2="http://schemas.microsoft.com/office/drawing/2015/06/chart">
            <c:ext xmlns:c16="http://schemas.microsoft.com/office/drawing/2014/chart" uri="{C3380CC4-5D6E-409C-BE32-E72D297353CC}">
              <c16:uniqueId val="{00000003-4B5B-4E2D-BD54-87F74C8BBEFE}"/>
            </c:ext>
          </c:extLst>
        </c:ser>
        <c:dLbls>
          <c:showLegendKey val="0"/>
          <c:showVal val="0"/>
          <c:showCatName val="0"/>
          <c:showSerName val="0"/>
          <c:showPercent val="0"/>
          <c:showBubbleSize val="0"/>
        </c:dLbls>
        <c:gapWidth val="150"/>
        <c:overlap val="100"/>
        <c:axId val="4249096"/>
        <c:axId val="104838744"/>
      </c:barChart>
      <c:catAx>
        <c:axId val="4249096"/>
        <c:scaling>
          <c:orientation val="minMax"/>
        </c:scaling>
        <c:delete val="0"/>
        <c:axPos val="l"/>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vert="horz"/>
          <a:lstStyle/>
          <a:p>
            <a:pPr>
              <a:defRPr/>
            </a:pPr>
            <a:endParaRPr lang="de-DE"/>
          </a:p>
        </c:txPr>
        <c:crossAx val="104838744"/>
        <c:crosses val="autoZero"/>
        <c:auto val="1"/>
        <c:lblAlgn val="ctr"/>
        <c:lblOffset val="100"/>
        <c:noMultiLvlLbl val="0"/>
      </c:catAx>
      <c:valAx>
        <c:axId val="104838744"/>
        <c:scaling>
          <c:orientation val="minMax"/>
        </c:scaling>
        <c:delete val="0"/>
        <c:axPos val="b"/>
        <c:majorGridlines>
          <c:spPr>
            <a:ln w="9525" cap="flat" cmpd="sng" algn="ctr">
              <a:solidFill>
                <a:schemeClr val="tx1">
                  <a:tint val="75000"/>
                  <a:shade val="95000"/>
                  <a:satMod val="105000"/>
                </a:schemeClr>
              </a:solidFill>
              <a:prstDash val="solid"/>
              <a:round/>
            </a:ln>
            <a:effectLst/>
          </c:spPr>
        </c:majorGridlines>
        <c:numFmt formatCode="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vert="horz"/>
          <a:lstStyle/>
          <a:p>
            <a:pPr>
              <a:defRPr/>
            </a:pPr>
            <a:endParaRPr lang="de-DE"/>
          </a:p>
        </c:txPr>
        <c:crossAx val="4249096"/>
        <c:crosses val="autoZero"/>
        <c:crossBetween val="between"/>
      </c:valAx>
      <c:spPr>
        <a:solidFill>
          <a:schemeClr val="bg1"/>
        </a:solidFill>
        <a:ln>
          <a:noFill/>
        </a:ln>
        <a:effectLst/>
      </c:spPr>
    </c:plotArea>
    <c:legend>
      <c:legendPos val="b"/>
      <c:overlay val="0"/>
      <c:spPr>
        <a:noFill/>
        <a:ln>
          <a:noFill/>
        </a:ln>
        <a:effectLst/>
      </c:spPr>
      <c:txPr>
        <a:bodyPr rot="0" vert="horz"/>
        <a:lstStyle/>
        <a:p>
          <a:pPr>
            <a:defRPr/>
          </a:pPr>
          <a:endParaRPr lang="de-DE"/>
        </a:p>
      </c:txPr>
    </c:legend>
    <c:plotVisOnly val="1"/>
    <c:dispBlanksAs val="gap"/>
    <c:showDLblsOverMax val="0"/>
  </c:chart>
  <c:spPr>
    <a:solidFill>
      <a:schemeClr val="bg1"/>
    </a:solidFill>
    <a:ln w="9525" cap="flat" cmpd="sng" algn="ctr">
      <a:solidFill>
        <a:schemeClr val="tx1">
          <a:tint val="75000"/>
          <a:shade val="95000"/>
          <a:satMod val="105000"/>
        </a:schemeClr>
      </a:solidFill>
      <a:prstDash val="solid"/>
      <a:round/>
    </a:ln>
    <a:effectLst/>
  </c:spPr>
  <c:txPr>
    <a:bodyPr/>
    <a:lstStyle/>
    <a:p>
      <a:pPr>
        <a:defRPr sz="1600"/>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vert="horz"/>
          <a:lstStyle/>
          <a:p>
            <a:pPr>
              <a:defRPr/>
            </a:pPr>
            <a:r>
              <a:rPr lang="de-DE" dirty="0"/>
              <a:t>Das ESUG hat sich als ein wichtiger Meilenstein für eine</a:t>
            </a:r>
            <a:br>
              <a:rPr lang="de-DE" dirty="0"/>
            </a:br>
            <a:r>
              <a:rPr lang="de-DE" dirty="0"/>
              <a:t>positive Veränderung der Insolvenzkultur erwiesen. </a:t>
            </a:r>
          </a:p>
        </c:rich>
      </c:tx>
      <c:layout>
        <c:manualLayout>
          <c:xMode val="edge"/>
          <c:yMode val="edge"/>
          <c:x val="0.25678089319393693"/>
          <c:y val="1.832576880952274E-2"/>
        </c:manualLayout>
      </c:layout>
      <c:overlay val="0"/>
      <c:spPr>
        <a:noFill/>
        <a:ln>
          <a:noFill/>
        </a:ln>
        <a:effectLst/>
      </c:spPr>
    </c:title>
    <c:autoTitleDeleted val="0"/>
    <c:plotArea>
      <c:layout/>
      <c:barChart>
        <c:barDir val="col"/>
        <c:grouping val="clustered"/>
        <c:varyColors val="0"/>
        <c:ser>
          <c:idx val="0"/>
          <c:order val="0"/>
          <c:spPr>
            <a:solidFill>
              <a:schemeClr val="dk1">
                <a:tint val="88500"/>
              </a:schemeClr>
            </a:solidFill>
            <a:ln>
              <a:noFill/>
            </a:ln>
            <a:effectLst/>
          </c:spPr>
          <c:invertIfNegative val="0"/>
          <c:cat>
            <c:strRef>
              <c:f>(Funktionen!$A$1,Funktionen!$L$1,Funktionen!$W$1,Funktionen!$AH$1,Funktionen!$AS$1,Funktionen!$BD$1,Funktionen!$BO$1,Funktionen!$BZ$1,Funktionen!$CK$1,Funktionen!$CV$1)</c:f>
              <c:strCache>
                <c:ptCount val="10"/>
                <c:pt idx="0">
                  <c:v>Insolvenzverwalter/Sachwalter</c:v>
                </c:pt>
                <c:pt idx="1">
                  <c:v>Schuldnerberater und Unternehmensberater</c:v>
                </c:pt>
                <c:pt idx="2">
                  <c:v>Geschäftsleiter (z.B. CRO)</c:v>
                </c:pt>
                <c:pt idx="3">
                  <c:v>Gläubigerberater</c:v>
                </c:pt>
                <c:pt idx="4">
                  <c:v>Richter/Rechtspfleger beim Insolvenzgericht</c:v>
                </c:pt>
                <c:pt idx="5">
                  <c:v> Richter/Rechtspfleger bei sonstigem Gericht</c:v>
                </c:pt>
                <c:pt idx="6">
                  <c:v> Gläubiger</c:v>
                </c:pt>
                <c:pt idx="7">
                  <c:v>Gesellschafter</c:v>
                </c:pt>
                <c:pt idx="8">
                  <c:v>Mitglied im Gläubigerausschuss</c:v>
                </c:pt>
                <c:pt idx="9">
                  <c:v>Sonstiges</c:v>
                </c:pt>
              </c:strCache>
            </c:strRef>
          </c:cat>
          <c:val>
            <c:numRef>
              <c:f>(Funktionen!$C$93,Funktionen!$N$93,Funktionen!$Y$93,Funktionen!$AJ$93,Funktionen!$AU$93,Funktionen!$BF$93,Funktionen!$BQ$93,Funktionen!$CB$93,Funktionen!$CM$93,Funktionen!$CX$93)</c:f>
              <c:numCache>
                <c:formatCode>General</c:formatCode>
                <c:ptCount val="10"/>
                <c:pt idx="0">
                  <c:v>2.52</c:v>
                </c:pt>
                <c:pt idx="1">
                  <c:v>3.09</c:v>
                </c:pt>
                <c:pt idx="2">
                  <c:v>3.16</c:v>
                </c:pt>
                <c:pt idx="3">
                  <c:v>3.02</c:v>
                </c:pt>
                <c:pt idx="4">
                  <c:v>1.95</c:v>
                </c:pt>
                <c:pt idx="5">
                  <c:v>2</c:v>
                </c:pt>
                <c:pt idx="6">
                  <c:v>2.72</c:v>
                </c:pt>
                <c:pt idx="7">
                  <c:v>3.13</c:v>
                </c:pt>
                <c:pt idx="8">
                  <c:v>2.88</c:v>
                </c:pt>
                <c:pt idx="9">
                  <c:v>2.96</c:v>
                </c:pt>
              </c:numCache>
            </c:numRef>
          </c:val>
          <c:extLst xmlns:c16r2="http://schemas.microsoft.com/office/drawing/2015/06/chart">
            <c:ext xmlns:c16="http://schemas.microsoft.com/office/drawing/2014/chart" uri="{C3380CC4-5D6E-409C-BE32-E72D297353CC}">
              <c16:uniqueId val="{00000000-A1D5-4366-A52D-7B3AD419CDFC}"/>
            </c:ext>
          </c:extLst>
        </c:ser>
        <c:dLbls>
          <c:showLegendKey val="0"/>
          <c:showVal val="0"/>
          <c:showCatName val="0"/>
          <c:showSerName val="0"/>
          <c:showPercent val="0"/>
          <c:showBubbleSize val="0"/>
        </c:dLbls>
        <c:gapWidth val="219"/>
        <c:overlap val="-27"/>
        <c:axId val="134903280"/>
        <c:axId val="134903672"/>
      </c:barChart>
      <c:catAx>
        <c:axId val="134903280"/>
        <c:scaling>
          <c:orientation val="minMax"/>
        </c:scaling>
        <c:delete val="0"/>
        <c:axPos val="b"/>
        <c:title>
          <c:tx>
            <c:rich>
              <a:bodyPr rot="0" vert="horz"/>
              <a:lstStyle/>
              <a:p>
                <a:pPr>
                  <a:defRPr/>
                </a:pPr>
                <a:r>
                  <a:rPr lang="de-DE" dirty="0"/>
                  <a:t>Funktion</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vert="horz"/>
          <a:lstStyle/>
          <a:p>
            <a:pPr>
              <a:defRPr/>
            </a:pPr>
            <a:endParaRPr lang="de-DE"/>
          </a:p>
        </c:txPr>
        <c:crossAx val="134903672"/>
        <c:crosses val="autoZero"/>
        <c:auto val="1"/>
        <c:lblAlgn val="ctr"/>
        <c:lblOffset val="100"/>
        <c:noMultiLvlLbl val="0"/>
      </c:catAx>
      <c:valAx>
        <c:axId val="134903672"/>
        <c:scaling>
          <c:orientation val="minMax"/>
          <c:max val="4"/>
          <c:min val="1"/>
        </c:scaling>
        <c:delete val="0"/>
        <c:axPos val="l"/>
        <c:majorGridlines>
          <c:spPr>
            <a:ln w="9525" cap="flat" cmpd="sng" algn="ctr">
              <a:solidFill>
                <a:schemeClr val="tx1">
                  <a:lumMod val="15000"/>
                  <a:lumOff val="85000"/>
                </a:schemeClr>
              </a:solidFill>
              <a:prstDash val="solid"/>
              <a:round/>
            </a:ln>
            <a:effectLst/>
          </c:spPr>
        </c:majorGridlines>
        <c:title>
          <c:tx>
            <c:rich>
              <a:bodyPr rot="-5400000" vert="horz"/>
              <a:lstStyle/>
              <a:p>
                <a:pPr>
                  <a:defRPr/>
                </a:pPr>
                <a:r>
                  <a:rPr lang="de-DE" dirty="0"/>
                  <a:t>Mittelwert</a:t>
                </a:r>
              </a:p>
            </c:rich>
          </c:tx>
          <c:overlay val="0"/>
          <c:spPr>
            <a:noFill/>
            <a:ln>
              <a:noFill/>
            </a:ln>
            <a:effectLst/>
          </c:spPr>
        </c:title>
        <c:numFmt formatCode="General" sourceLinked="1"/>
        <c:majorTickMark val="none"/>
        <c:minorTickMark val="none"/>
        <c:tickLblPos val="nextTo"/>
        <c:spPr>
          <a:noFill/>
          <a:ln w="9525" cap="flat" cmpd="sng" algn="ctr">
            <a:noFill/>
            <a:prstDash val="solid"/>
            <a:round/>
          </a:ln>
          <a:effectLst/>
        </c:spPr>
        <c:txPr>
          <a:bodyPr rot="-60000000" vert="horz"/>
          <a:lstStyle/>
          <a:p>
            <a:pPr>
              <a:defRPr/>
            </a:pPr>
            <a:endParaRPr lang="de-DE"/>
          </a:p>
        </c:txPr>
        <c:crossAx val="13490328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prstDash val="solid"/>
      <a:round/>
    </a:ln>
    <a:effectLst/>
  </c:spPr>
  <c:txPr>
    <a:bodyPr/>
    <a:lstStyle/>
    <a:p>
      <a:pPr>
        <a:defRPr sz="1400"/>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V270a_b_Eigenvw!$B$1</c:f>
              <c:strCache>
                <c:ptCount val="1"/>
                <c:pt idx="0">
                  <c:v>V270a</c:v>
                </c:pt>
              </c:strCache>
            </c:strRef>
          </c:tx>
          <c:spPr>
            <a:solidFill>
              <a:schemeClr val="tx1">
                <a:lumMod val="65000"/>
                <a:lumOff val="35000"/>
              </a:schemeClr>
            </a:solidFill>
          </c:spPr>
          <c:invertIfNegative val="0"/>
          <c:cat>
            <c:numRef>
              <c:f>V270a_b_Eigenvw!$A$2:$A$7</c:f>
              <c:numCache>
                <c:formatCode>General</c:formatCode>
                <c:ptCount val="6"/>
                <c:pt idx="0">
                  <c:v>2012</c:v>
                </c:pt>
                <c:pt idx="1">
                  <c:v>2013</c:v>
                </c:pt>
                <c:pt idx="2">
                  <c:v>2014</c:v>
                </c:pt>
                <c:pt idx="3">
                  <c:v>2015</c:v>
                </c:pt>
                <c:pt idx="4">
                  <c:v>2016</c:v>
                </c:pt>
                <c:pt idx="5">
                  <c:v>2017</c:v>
                </c:pt>
              </c:numCache>
            </c:numRef>
          </c:cat>
          <c:val>
            <c:numRef>
              <c:f>V270a_b_Eigenvw!$B$2:$B$7</c:f>
              <c:numCache>
                <c:formatCode>General</c:formatCode>
                <c:ptCount val="6"/>
                <c:pt idx="0">
                  <c:v>98</c:v>
                </c:pt>
                <c:pt idx="1">
                  <c:v>124</c:v>
                </c:pt>
                <c:pt idx="2">
                  <c:v>87</c:v>
                </c:pt>
                <c:pt idx="3">
                  <c:v>112</c:v>
                </c:pt>
                <c:pt idx="4">
                  <c:v>111</c:v>
                </c:pt>
                <c:pt idx="5">
                  <c:v>38</c:v>
                </c:pt>
              </c:numCache>
            </c:numRef>
          </c:val>
          <c:extLst xmlns:c16r2="http://schemas.microsoft.com/office/drawing/2015/06/chart">
            <c:ext xmlns:c16="http://schemas.microsoft.com/office/drawing/2014/chart" uri="{C3380CC4-5D6E-409C-BE32-E72D297353CC}">
              <c16:uniqueId val="{00000000-1A95-4D33-9266-4FF9A64A222B}"/>
            </c:ext>
          </c:extLst>
        </c:ser>
        <c:ser>
          <c:idx val="1"/>
          <c:order val="1"/>
          <c:tx>
            <c:strRef>
              <c:f>V270a_b_Eigenvw!$C$1</c:f>
              <c:strCache>
                <c:ptCount val="1"/>
                <c:pt idx="0">
                  <c:v>V270b</c:v>
                </c:pt>
              </c:strCache>
            </c:strRef>
          </c:tx>
          <c:spPr>
            <a:solidFill>
              <a:schemeClr val="tx1">
                <a:lumMod val="85000"/>
                <a:lumOff val="15000"/>
              </a:schemeClr>
            </a:solidFill>
          </c:spPr>
          <c:invertIfNegative val="0"/>
          <c:cat>
            <c:numRef>
              <c:f>V270a_b_Eigenvw!$A$2:$A$7</c:f>
              <c:numCache>
                <c:formatCode>General</c:formatCode>
                <c:ptCount val="6"/>
                <c:pt idx="0">
                  <c:v>2012</c:v>
                </c:pt>
                <c:pt idx="1">
                  <c:v>2013</c:v>
                </c:pt>
                <c:pt idx="2">
                  <c:v>2014</c:v>
                </c:pt>
                <c:pt idx="3">
                  <c:v>2015</c:v>
                </c:pt>
                <c:pt idx="4">
                  <c:v>2016</c:v>
                </c:pt>
                <c:pt idx="5">
                  <c:v>2017</c:v>
                </c:pt>
              </c:numCache>
            </c:numRef>
          </c:cat>
          <c:val>
            <c:numRef>
              <c:f>V270a_b_Eigenvw!$C$2:$C$7</c:f>
              <c:numCache>
                <c:formatCode>General</c:formatCode>
                <c:ptCount val="6"/>
                <c:pt idx="0">
                  <c:v>65</c:v>
                </c:pt>
                <c:pt idx="1">
                  <c:v>72</c:v>
                </c:pt>
                <c:pt idx="2">
                  <c:v>34</c:v>
                </c:pt>
                <c:pt idx="3">
                  <c:v>24</c:v>
                </c:pt>
                <c:pt idx="4">
                  <c:v>38</c:v>
                </c:pt>
                <c:pt idx="5">
                  <c:v>5</c:v>
                </c:pt>
              </c:numCache>
            </c:numRef>
          </c:val>
          <c:extLst xmlns:c16r2="http://schemas.microsoft.com/office/drawing/2015/06/chart">
            <c:ext xmlns:c16="http://schemas.microsoft.com/office/drawing/2014/chart" uri="{C3380CC4-5D6E-409C-BE32-E72D297353CC}">
              <c16:uniqueId val="{00000001-1A95-4D33-9266-4FF9A64A222B}"/>
            </c:ext>
          </c:extLst>
        </c:ser>
        <c:ser>
          <c:idx val="2"/>
          <c:order val="2"/>
          <c:tx>
            <c:strRef>
              <c:f>V270a_b_Eigenvw!$D$1</c:f>
              <c:strCache>
                <c:ptCount val="1"/>
                <c:pt idx="0">
                  <c:v>Eigenverwaltung</c:v>
                </c:pt>
              </c:strCache>
            </c:strRef>
          </c:tx>
          <c:invertIfNegative val="0"/>
          <c:dPt>
            <c:idx val="0"/>
            <c:invertIfNegative val="0"/>
            <c:bubble3D val="0"/>
            <c:spPr>
              <a:solidFill>
                <a:schemeClr val="bg1">
                  <a:lumMod val="75000"/>
                </a:schemeClr>
              </a:solidFill>
            </c:spPr>
            <c:extLst xmlns:c16r2="http://schemas.microsoft.com/office/drawing/2015/06/chart">
              <c:ext xmlns:c16="http://schemas.microsoft.com/office/drawing/2014/chart" uri="{C3380CC4-5D6E-409C-BE32-E72D297353CC}">
                <c16:uniqueId val="{00000003-1A95-4D33-9266-4FF9A64A222B}"/>
              </c:ext>
            </c:extLst>
          </c:dPt>
          <c:cat>
            <c:numRef>
              <c:f>V270a_b_Eigenvw!$A$2:$A$7</c:f>
              <c:numCache>
                <c:formatCode>General</c:formatCode>
                <c:ptCount val="6"/>
                <c:pt idx="0">
                  <c:v>2012</c:v>
                </c:pt>
                <c:pt idx="1">
                  <c:v>2013</c:v>
                </c:pt>
                <c:pt idx="2">
                  <c:v>2014</c:v>
                </c:pt>
                <c:pt idx="3">
                  <c:v>2015</c:v>
                </c:pt>
                <c:pt idx="4">
                  <c:v>2016</c:v>
                </c:pt>
                <c:pt idx="5">
                  <c:v>2017</c:v>
                </c:pt>
              </c:numCache>
            </c:numRef>
          </c:cat>
          <c:val>
            <c:numRef>
              <c:f>V270a_b_Eigenvw!$D$2:$D$7</c:f>
              <c:numCache>
                <c:formatCode>General</c:formatCode>
                <c:ptCount val="6"/>
                <c:pt idx="0">
                  <c:v>80</c:v>
                </c:pt>
                <c:pt idx="1">
                  <c:v>225</c:v>
                </c:pt>
                <c:pt idx="2">
                  <c:v>228</c:v>
                </c:pt>
                <c:pt idx="3">
                  <c:v>228</c:v>
                </c:pt>
                <c:pt idx="4">
                  <c:v>239</c:v>
                </c:pt>
                <c:pt idx="5">
                  <c:v>90</c:v>
                </c:pt>
              </c:numCache>
            </c:numRef>
          </c:val>
          <c:extLst xmlns:c16r2="http://schemas.microsoft.com/office/drawing/2015/06/chart">
            <c:ext xmlns:c16="http://schemas.microsoft.com/office/drawing/2014/chart" uri="{C3380CC4-5D6E-409C-BE32-E72D297353CC}">
              <c16:uniqueId val="{00000004-1A95-4D33-9266-4FF9A64A222B}"/>
            </c:ext>
          </c:extLst>
        </c:ser>
        <c:dLbls>
          <c:showLegendKey val="0"/>
          <c:showVal val="0"/>
          <c:showCatName val="0"/>
          <c:showSerName val="0"/>
          <c:showPercent val="0"/>
          <c:showBubbleSize val="0"/>
        </c:dLbls>
        <c:gapWidth val="150"/>
        <c:axId val="134624672"/>
        <c:axId val="207269888"/>
      </c:barChart>
      <c:catAx>
        <c:axId val="134624672"/>
        <c:scaling>
          <c:orientation val="minMax"/>
        </c:scaling>
        <c:delete val="0"/>
        <c:axPos val="b"/>
        <c:numFmt formatCode="General" sourceLinked="1"/>
        <c:majorTickMark val="out"/>
        <c:minorTickMark val="none"/>
        <c:tickLblPos val="nextTo"/>
        <c:crossAx val="207269888"/>
        <c:crosses val="autoZero"/>
        <c:auto val="1"/>
        <c:lblAlgn val="ctr"/>
        <c:lblOffset val="100"/>
        <c:noMultiLvlLbl val="0"/>
      </c:catAx>
      <c:valAx>
        <c:axId val="207269888"/>
        <c:scaling>
          <c:orientation val="minMax"/>
        </c:scaling>
        <c:delete val="0"/>
        <c:axPos val="l"/>
        <c:majorGridlines/>
        <c:numFmt formatCode="General" sourceLinked="1"/>
        <c:majorTickMark val="out"/>
        <c:minorTickMark val="none"/>
        <c:tickLblPos val="nextTo"/>
        <c:crossAx val="134624672"/>
        <c:crosses val="autoZero"/>
        <c:crossBetween val="between"/>
      </c:valAx>
    </c:plotArea>
    <c:legend>
      <c:legendPos val="b"/>
      <c:overlay val="0"/>
    </c:legend>
    <c:plotVisOnly val="1"/>
    <c:dispBlanksAs val="gap"/>
    <c:showDLblsOverMax val="0"/>
  </c:chart>
  <c:txPr>
    <a:bodyPr/>
    <a:lstStyle/>
    <a:p>
      <a:pPr>
        <a:defRPr sz="2000"/>
      </a:pPr>
      <a:endParaRPr lang="de-DE"/>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r>
              <a:rPr lang="de-DE" sz="1400" dirty="0">
                <a:latin typeface="Arial" panose="020B0604020202020204" pitchFamily="34" charset="0"/>
                <a:cs typeface="Arial" panose="020B0604020202020204" pitchFamily="34" charset="0"/>
              </a:rPr>
              <a:t>Abb.</a:t>
            </a:r>
            <a:r>
              <a:rPr lang="de-DE" sz="1400" baseline="0" dirty="0">
                <a:latin typeface="Arial" panose="020B0604020202020204" pitchFamily="34" charset="0"/>
                <a:cs typeface="Arial" panose="020B0604020202020204" pitchFamily="34" charset="0"/>
              </a:rPr>
              <a:t> 8 </a:t>
            </a:r>
            <a:r>
              <a:rPr lang="de-DE" sz="1400" b="1" i="0" u="none" strike="noStrike" baseline="0" dirty="0">
                <a:effectLst/>
                <a:latin typeface="Arial" panose="020B0604020202020204" pitchFamily="34" charset="0"/>
                <a:cs typeface="Arial" panose="020B0604020202020204" pitchFamily="34" charset="0"/>
              </a:rPr>
              <a:t>Bewertung des Schutzschirmverfahrens und der Eigenverwaltung</a:t>
            </a:r>
            <a:endParaRPr lang="de-DE" sz="1400" dirty="0">
              <a:latin typeface="Arial" panose="020B0604020202020204" pitchFamily="34" charset="0"/>
              <a:cs typeface="Arial" panose="020B0604020202020204" pitchFamily="34" charset="0"/>
            </a:endParaRPr>
          </a:p>
        </c:rich>
      </c:tx>
      <c:overlay val="0"/>
      <c:spPr>
        <a:noFill/>
        <a:ln>
          <a:noFill/>
        </a:ln>
        <a:effectLst/>
      </c:spPr>
    </c:title>
    <c:autoTitleDeleted val="0"/>
    <c:plotArea>
      <c:layout/>
      <c:barChart>
        <c:barDir val="bar"/>
        <c:grouping val="percentStacked"/>
        <c:varyColors val="0"/>
        <c:ser>
          <c:idx val="0"/>
          <c:order val="0"/>
          <c:tx>
            <c:strRef>
              <c:f>Tabelle5!$B$10</c:f>
              <c:strCache>
                <c:ptCount val="1"/>
                <c:pt idx="0">
                  <c:v>1 (trifft überhaupt nicht zu)</c:v>
                </c:pt>
              </c:strCache>
            </c:strRef>
          </c:tx>
          <c:spPr>
            <a:solidFill>
              <a:schemeClr val="dk1">
                <a:tint val="88500"/>
              </a:schemeClr>
            </a:solidFill>
            <a:ln>
              <a:noFill/>
            </a:ln>
            <a:effectLst/>
          </c:spPr>
          <c:invertIfNegative val="0"/>
          <c:cat>
            <c:strRef>
              <c:f>Tabelle5!$A$11:$A$18</c:f>
              <c:strCache>
                <c:ptCount val="8"/>
                <c:pt idx="0">
                  <c:v>Die Möglichkeit, den Sachwalter im Schutzschirmverfahren „mitzubringen“, ist sinnvoll und wichtig (M = 2,62; SD = 0,98; N = 661).</c:v>
                </c:pt>
                <c:pt idx="1">
                  <c:v>Der offene Nachteilsbegriff des § 270 Abs. 2 Nr. 2 InsO vermindert die Planbarkeit der Eigenverwaltung (M = 2,57; SD = 0,78; N = 569). </c:v>
                </c:pt>
                <c:pt idx="2">
                  <c:v>Es sollte klar definierte Gründe geben, bei deren Eintritt die Eigenverwaltung zwingend nicht anzuordnen bzw. aufzuheben ist (M = 3,19; SD = 0,84; N = 681).</c:v>
                </c:pt>
                <c:pt idx="3">
                  <c:v>Die Möglichkeit der Aufhebung der Eigenverwaltung sollte erleichtert werden (M = 2,73; SD = 0,96; N = 656).</c:v>
                </c:pt>
                <c:pt idx="4">
                  <c:v>Die Eigenverwaltung wird insgesamt zu häufig angeordnet (M = 2,39; SD = 0,89; N = 659).</c:v>
                </c:pt>
                <c:pt idx="5">
                  <c:v>Die Bescheinigung nach § 270b Abs. 1 InsO ist keine taugliche Verfahrensgrundlage (M = 2,63; SD = 0,85; N = 592).</c:v>
                </c:pt>
                <c:pt idx="6">
                  <c:v>Die Anforderungen an die Bescheinigung nach § 270b InsO und den „Bescheiniger“ sind im Gesetz ausreichend normiert (M = 2,37; SD = 0,80; N = 618).</c:v>
                </c:pt>
                <c:pt idx="7">
                  <c:v>Meiner Meinung nach bietet das Schutzschirmverfahren nach § 270b InsO erhebliche Vorteile gegenüber einem Verfahren nach § 270a InsO (M = 2,2; SD = 0,81; N = 615).</c:v>
                </c:pt>
              </c:strCache>
            </c:strRef>
          </c:cat>
          <c:val>
            <c:numRef>
              <c:f>Tabelle5!$B$11:$B$18</c:f>
              <c:numCache>
                <c:formatCode>General</c:formatCode>
                <c:ptCount val="8"/>
                <c:pt idx="0">
                  <c:v>15.89</c:v>
                </c:pt>
                <c:pt idx="1">
                  <c:v>6.85</c:v>
                </c:pt>
                <c:pt idx="2">
                  <c:v>4.99</c:v>
                </c:pt>
                <c:pt idx="3">
                  <c:v>12.8</c:v>
                </c:pt>
                <c:pt idx="4">
                  <c:v>14.87</c:v>
                </c:pt>
                <c:pt idx="5">
                  <c:v>9.4600000000000009</c:v>
                </c:pt>
                <c:pt idx="6">
                  <c:v>13.11</c:v>
                </c:pt>
                <c:pt idx="7">
                  <c:v>19.02</c:v>
                </c:pt>
              </c:numCache>
            </c:numRef>
          </c:val>
          <c:extLst xmlns:c16r2="http://schemas.microsoft.com/office/drawing/2015/06/chart">
            <c:ext xmlns:c16="http://schemas.microsoft.com/office/drawing/2014/chart" uri="{C3380CC4-5D6E-409C-BE32-E72D297353CC}">
              <c16:uniqueId val="{00000000-D044-46FD-8299-3A7C8A6B0B1B}"/>
            </c:ext>
          </c:extLst>
        </c:ser>
        <c:ser>
          <c:idx val="1"/>
          <c:order val="1"/>
          <c:tx>
            <c:strRef>
              <c:f>Tabelle5!$C$10</c:f>
              <c:strCache>
                <c:ptCount val="1"/>
                <c:pt idx="0">
                  <c:v>2 (trifft eher nicht zu)</c:v>
                </c:pt>
              </c:strCache>
            </c:strRef>
          </c:tx>
          <c:spPr>
            <a:solidFill>
              <a:schemeClr val="dk1">
                <a:tint val="55000"/>
              </a:schemeClr>
            </a:solidFill>
            <a:ln>
              <a:noFill/>
            </a:ln>
            <a:effectLst/>
          </c:spPr>
          <c:invertIfNegative val="0"/>
          <c:cat>
            <c:strRef>
              <c:f>Tabelle5!$A$11:$A$18</c:f>
              <c:strCache>
                <c:ptCount val="8"/>
                <c:pt idx="0">
                  <c:v>Die Möglichkeit, den Sachwalter im Schutzschirmverfahren „mitzubringen“, ist sinnvoll und wichtig (M = 2,62; SD = 0,98; N = 661).</c:v>
                </c:pt>
                <c:pt idx="1">
                  <c:v>Der offene Nachteilsbegriff des § 270 Abs. 2 Nr. 2 InsO vermindert die Planbarkeit der Eigenverwaltung (M = 2,57; SD = 0,78; N = 569). </c:v>
                </c:pt>
                <c:pt idx="2">
                  <c:v>Es sollte klar definierte Gründe geben, bei deren Eintritt die Eigenverwaltung zwingend nicht anzuordnen bzw. aufzuheben ist (M = 3,19; SD = 0,84; N = 681).</c:v>
                </c:pt>
                <c:pt idx="3">
                  <c:v>Die Möglichkeit der Aufhebung der Eigenverwaltung sollte erleichtert werden (M = 2,73; SD = 0,96; N = 656).</c:v>
                </c:pt>
                <c:pt idx="4">
                  <c:v>Die Eigenverwaltung wird insgesamt zu häufig angeordnet (M = 2,39; SD = 0,89; N = 659).</c:v>
                </c:pt>
                <c:pt idx="5">
                  <c:v>Die Bescheinigung nach § 270b Abs. 1 InsO ist keine taugliche Verfahrensgrundlage (M = 2,63; SD = 0,85; N = 592).</c:v>
                </c:pt>
                <c:pt idx="6">
                  <c:v>Die Anforderungen an die Bescheinigung nach § 270b InsO und den „Bescheiniger“ sind im Gesetz ausreichend normiert (M = 2,37; SD = 0,80; N = 618).</c:v>
                </c:pt>
                <c:pt idx="7">
                  <c:v>Meiner Meinung nach bietet das Schutzschirmverfahren nach § 270b InsO erhebliche Vorteile gegenüber einem Verfahren nach § 270a InsO (M = 2,2; SD = 0,81; N = 615).</c:v>
                </c:pt>
              </c:strCache>
            </c:strRef>
          </c:cat>
          <c:val>
            <c:numRef>
              <c:f>Tabelle5!$C$11:$C$18</c:f>
              <c:numCache>
                <c:formatCode>General</c:formatCode>
                <c:ptCount val="8"/>
                <c:pt idx="0">
                  <c:v>27.08</c:v>
                </c:pt>
                <c:pt idx="1">
                  <c:v>40.42</c:v>
                </c:pt>
                <c:pt idx="2">
                  <c:v>12.48</c:v>
                </c:pt>
                <c:pt idx="3">
                  <c:v>24.39</c:v>
                </c:pt>
                <c:pt idx="4">
                  <c:v>44.31</c:v>
                </c:pt>
                <c:pt idx="5">
                  <c:v>33.78</c:v>
                </c:pt>
                <c:pt idx="6">
                  <c:v>43.85</c:v>
                </c:pt>
                <c:pt idx="7">
                  <c:v>48.13</c:v>
                </c:pt>
              </c:numCache>
            </c:numRef>
          </c:val>
          <c:extLst xmlns:c16r2="http://schemas.microsoft.com/office/drawing/2015/06/chart">
            <c:ext xmlns:c16="http://schemas.microsoft.com/office/drawing/2014/chart" uri="{C3380CC4-5D6E-409C-BE32-E72D297353CC}">
              <c16:uniqueId val="{00000001-D044-46FD-8299-3A7C8A6B0B1B}"/>
            </c:ext>
          </c:extLst>
        </c:ser>
        <c:ser>
          <c:idx val="2"/>
          <c:order val="2"/>
          <c:tx>
            <c:strRef>
              <c:f>Tabelle5!$D$10</c:f>
              <c:strCache>
                <c:ptCount val="1"/>
                <c:pt idx="0">
                  <c:v>3 (trifft eher zu)</c:v>
                </c:pt>
              </c:strCache>
            </c:strRef>
          </c:tx>
          <c:spPr>
            <a:solidFill>
              <a:schemeClr val="dk1">
                <a:tint val="75000"/>
              </a:schemeClr>
            </a:solidFill>
            <a:ln>
              <a:noFill/>
            </a:ln>
            <a:effectLst/>
          </c:spPr>
          <c:invertIfNegative val="0"/>
          <c:cat>
            <c:strRef>
              <c:f>Tabelle5!$A$11:$A$18</c:f>
              <c:strCache>
                <c:ptCount val="8"/>
                <c:pt idx="0">
                  <c:v>Die Möglichkeit, den Sachwalter im Schutzschirmverfahren „mitzubringen“, ist sinnvoll und wichtig (M = 2,62; SD = 0,98; N = 661).</c:v>
                </c:pt>
                <c:pt idx="1">
                  <c:v>Der offene Nachteilsbegriff des § 270 Abs. 2 Nr. 2 InsO vermindert die Planbarkeit der Eigenverwaltung (M = 2,57; SD = 0,78; N = 569). </c:v>
                </c:pt>
                <c:pt idx="2">
                  <c:v>Es sollte klar definierte Gründe geben, bei deren Eintritt die Eigenverwaltung zwingend nicht anzuordnen bzw. aufzuheben ist (M = 3,19; SD = 0,84; N = 681).</c:v>
                </c:pt>
                <c:pt idx="3">
                  <c:v>Die Möglichkeit der Aufhebung der Eigenverwaltung sollte erleichtert werden (M = 2,73; SD = 0,96; N = 656).</c:v>
                </c:pt>
                <c:pt idx="4">
                  <c:v>Die Eigenverwaltung wird insgesamt zu häufig angeordnet (M = 2,39; SD = 0,89; N = 659).</c:v>
                </c:pt>
                <c:pt idx="5">
                  <c:v>Die Bescheinigung nach § 270b Abs. 1 InsO ist keine taugliche Verfahrensgrundlage (M = 2,63; SD = 0,85; N = 592).</c:v>
                </c:pt>
                <c:pt idx="6">
                  <c:v>Die Anforderungen an die Bescheinigung nach § 270b InsO und den „Bescheiniger“ sind im Gesetz ausreichend normiert (M = 2,37; SD = 0,80; N = 618).</c:v>
                </c:pt>
                <c:pt idx="7">
                  <c:v>Meiner Meinung nach bietet das Schutzschirmverfahren nach § 270b InsO erhebliche Vorteile gegenüber einem Verfahren nach § 270a InsO (M = 2,2; SD = 0,81; N = 615).</c:v>
                </c:pt>
              </c:strCache>
            </c:strRef>
          </c:cat>
          <c:val>
            <c:numRef>
              <c:f>Tabelle5!$D$11:$D$18</c:f>
              <c:numCache>
                <c:formatCode>General</c:formatCode>
                <c:ptCount val="8"/>
                <c:pt idx="0">
                  <c:v>36.46</c:v>
                </c:pt>
                <c:pt idx="1">
                  <c:v>41.83</c:v>
                </c:pt>
                <c:pt idx="2">
                  <c:v>41.41</c:v>
                </c:pt>
                <c:pt idx="3">
                  <c:v>39.479999999999997</c:v>
                </c:pt>
                <c:pt idx="4">
                  <c:v>27.92</c:v>
                </c:pt>
                <c:pt idx="5">
                  <c:v>41.55</c:v>
                </c:pt>
                <c:pt idx="6">
                  <c:v>35.6</c:v>
                </c:pt>
                <c:pt idx="7">
                  <c:v>26.83</c:v>
                </c:pt>
              </c:numCache>
            </c:numRef>
          </c:val>
          <c:extLst xmlns:c16r2="http://schemas.microsoft.com/office/drawing/2015/06/chart">
            <c:ext xmlns:c16="http://schemas.microsoft.com/office/drawing/2014/chart" uri="{C3380CC4-5D6E-409C-BE32-E72D297353CC}">
              <c16:uniqueId val="{00000002-D044-46FD-8299-3A7C8A6B0B1B}"/>
            </c:ext>
          </c:extLst>
        </c:ser>
        <c:ser>
          <c:idx val="3"/>
          <c:order val="3"/>
          <c:tx>
            <c:strRef>
              <c:f>Tabelle5!$E$10</c:f>
              <c:strCache>
                <c:ptCount val="1"/>
                <c:pt idx="0">
                  <c:v>4 (trifft vollständig zu)</c:v>
                </c:pt>
              </c:strCache>
            </c:strRef>
          </c:tx>
          <c:spPr>
            <a:solidFill>
              <a:schemeClr val="dk1">
                <a:tint val="98500"/>
              </a:schemeClr>
            </a:solidFill>
            <a:ln>
              <a:noFill/>
            </a:ln>
            <a:effectLst/>
          </c:spPr>
          <c:invertIfNegative val="0"/>
          <c:cat>
            <c:strRef>
              <c:f>Tabelle5!$A$11:$A$18</c:f>
              <c:strCache>
                <c:ptCount val="8"/>
                <c:pt idx="0">
                  <c:v>Die Möglichkeit, den Sachwalter im Schutzschirmverfahren „mitzubringen“, ist sinnvoll und wichtig (M = 2,62; SD = 0,98; N = 661).</c:v>
                </c:pt>
                <c:pt idx="1">
                  <c:v>Der offene Nachteilsbegriff des § 270 Abs. 2 Nr. 2 InsO vermindert die Planbarkeit der Eigenverwaltung (M = 2,57; SD = 0,78; N = 569). </c:v>
                </c:pt>
                <c:pt idx="2">
                  <c:v>Es sollte klar definierte Gründe geben, bei deren Eintritt die Eigenverwaltung zwingend nicht anzuordnen bzw. aufzuheben ist (M = 3,19; SD = 0,84; N = 681).</c:v>
                </c:pt>
                <c:pt idx="3">
                  <c:v>Die Möglichkeit der Aufhebung der Eigenverwaltung sollte erleichtert werden (M = 2,73; SD = 0,96; N = 656).</c:v>
                </c:pt>
                <c:pt idx="4">
                  <c:v>Die Eigenverwaltung wird insgesamt zu häufig angeordnet (M = 2,39; SD = 0,89; N = 659).</c:v>
                </c:pt>
                <c:pt idx="5">
                  <c:v>Die Bescheinigung nach § 270b Abs. 1 InsO ist keine taugliche Verfahrensgrundlage (M = 2,63; SD = 0,85; N = 592).</c:v>
                </c:pt>
                <c:pt idx="6">
                  <c:v>Die Anforderungen an die Bescheinigung nach § 270b InsO und den „Bescheiniger“ sind im Gesetz ausreichend normiert (M = 2,37; SD = 0,80; N = 618).</c:v>
                </c:pt>
                <c:pt idx="7">
                  <c:v>Meiner Meinung nach bietet das Schutzschirmverfahren nach § 270b InsO erhebliche Vorteile gegenüber einem Verfahren nach § 270a InsO (M = 2,2; SD = 0,81; N = 615).</c:v>
                </c:pt>
              </c:strCache>
            </c:strRef>
          </c:cat>
          <c:val>
            <c:numRef>
              <c:f>Tabelle5!$E$11:$E$18</c:f>
              <c:numCache>
                <c:formatCode>General</c:formatCode>
                <c:ptCount val="8"/>
                <c:pt idx="0">
                  <c:v>20.57</c:v>
                </c:pt>
                <c:pt idx="1">
                  <c:v>10.9</c:v>
                </c:pt>
                <c:pt idx="2">
                  <c:v>41.12</c:v>
                </c:pt>
                <c:pt idx="3">
                  <c:v>23.32</c:v>
                </c:pt>
                <c:pt idx="4">
                  <c:v>12.9</c:v>
                </c:pt>
                <c:pt idx="5">
                  <c:v>15.2</c:v>
                </c:pt>
                <c:pt idx="6">
                  <c:v>7.44</c:v>
                </c:pt>
                <c:pt idx="7">
                  <c:v>6.02</c:v>
                </c:pt>
              </c:numCache>
            </c:numRef>
          </c:val>
          <c:extLst xmlns:c16r2="http://schemas.microsoft.com/office/drawing/2015/06/chart">
            <c:ext xmlns:c16="http://schemas.microsoft.com/office/drawing/2014/chart" uri="{C3380CC4-5D6E-409C-BE32-E72D297353CC}">
              <c16:uniqueId val="{00000003-D044-46FD-8299-3A7C8A6B0B1B}"/>
            </c:ext>
          </c:extLst>
        </c:ser>
        <c:dLbls>
          <c:showLegendKey val="0"/>
          <c:showVal val="0"/>
          <c:showCatName val="0"/>
          <c:showSerName val="0"/>
          <c:showPercent val="0"/>
          <c:showBubbleSize val="0"/>
        </c:dLbls>
        <c:gapWidth val="150"/>
        <c:overlap val="100"/>
        <c:axId val="134904456"/>
        <c:axId val="134904848"/>
      </c:barChart>
      <c:catAx>
        <c:axId val="134904456"/>
        <c:scaling>
          <c:orientation val="minMax"/>
        </c:scaling>
        <c:delete val="0"/>
        <c:axPos val="l"/>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de-DE"/>
          </a:p>
        </c:txPr>
        <c:crossAx val="134904848"/>
        <c:crosses val="autoZero"/>
        <c:auto val="1"/>
        <c:lblAlgn val="ctr"/>
        <c:lblOffset val="100"/>
        <c:noMultiLvlLbl val="0"/>
      </c:catAx>
      <c:valAx>
        <c:axId val="134904848"/>
        <c:scaling>
          <c:orientation val="minMax"/>
        </c:scaling>
        <c:delete val="0"/>
        <c:axPos val="b"/>
        <c:majorGridlines>
          <c:spPr>
            <a:ln w="9525" cap="flat" cmpd="sng" algn="ctr">
              <a:solidFill>
                <a:schemeClr val="tx1">
                  <a:tint val="75000"/>
                  <a:shade val="95000"/>
                  <a:satMod val="105000"/>
                </a:schemeClr>
              </a:solidFill>
              <a:prstDash val="solid"/>
              <a:round/>
            </a:ln>
            <a:effectLst/>
          </c:spPr>
        </c:majorGridlines>
        <c:numFmt formatCode="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crossAx val="134904456"/>
        <c:crosses val="autoZero"/>
        <c:crossBetween val="between"/>
      </c:valAx>
      <c:spPr>
        <a:solidFill>
          <a:schemeClr val="bg1"/>
        </a:solid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legend>
    <c:plotVisOnly val="1"/>
    <c:dispBlanksAs val="gap"/>
    <c:showDLblsOverMax val="0"/>
  </c:chart>
  <c:spPr>
    <a:solidFill>
      <a:schemeClr val="bg1"/>
    </a:solidFill>
    <a:ln w="9525" cap="flat" cmpd="sng" algn="ctr">
      <a:solidFill>
        <a:schemeClr val="tx1">
          <a:tint val="75000"/>
          <a:shade val="95000"/>
          <a:satMod val="105000"/>
        </a:schemeClr>
      </a:solidFill>
      <a:prstDash val="solid"/>
      <a:round/>
    </a:ln>
    <a:effectLst/>
  </c:spPr>
  <c:txPr>
    <a:bodyPr/>
    <a:lstStyle/>
    <a:p>
      <a:pPr>
        <a:defRPr/>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r>
              <a:rPr lang="de-DE" sz="1400" dirty="0">
                <a:latin typeface="Arial" panose="020B0604020202020204" pitchFamily="34" charset="0"/>
                <a:cs typeface="Arial" panose="020B0604020202020204" pitchFamily="34" charset="0"/>
              </a:rPr>
              <a:t>Abb. 3 Erfahrungen mit Schutzschirmverfahren und Eigenverwaltung</a:t>
            </a:r>
          </a:p>
        </c:rich>
      </c:tx>
      <c:layout>
        <c:manualLayout>
          <c:xMode val="edge"/>
          <c:yMode val="edge"/>
          <c:x val="0.25470669291338582"/>
          <c:y val="1.3718495882916546E-3"/>
        </c:manualLayout>
      </c:layout>
      <c:overlay val="0"/>
      <c:spPr>
        <a:noFill/>
        <a:ln>
          <a:noFill/>
        </a:ln>
        <a:effectLst/>
      </c:spPr>
    </c:title>
    <c:autoTitleDeleted val="0"/>
    <c:plotArea>
      <c:layout/>
      <c:barChart>
        <c:barDir val="bar"/>
        <c:grouping val="percentStacked"/>
        <c:varyColors val="0"/>
        <c:ser>
          <c:idx val="0"/>
          <c:order val="0"/>
          <c:tx>
            <c:strRef>
              <c:f>Tabelle1!$B$1</c:f>
              <c:strCache>
                <c:ptCount val="1"/>
                <c:pt idx="0">
                  <c:v>1 (trifft überhaupt nicht zu)</c:v>
                </c:pt>
              </c:strCache>
            </c:strRef>
          </c:tx>
          <c:spPr>
            <a:solidFill>
              <a:schemeClr val="dk1">
                <a:tint val="88500"/>
              </a:schemeClr>
            </a:solidFill>
            <a:ln>
              <a:noFill/>
            </a:ln>
            <a:effectLst/>
          </c:spPr>
          <c:invertIfNegative val="0"/>
          <c:cat>
            <c:strRef>
              <c:f>Tabelle1!$A$2:$A$9</c:f>
              <c:strCache>
                <c:ptCount val="8"/>
                <c:pt idx="0">
                  <c:v> Die Gesellschafter und ihre Geschäftsleiter haben im Verfahren zum Nachteil der Gläubiger egoistische Strategien verfolgt (M = 2,55; SD = 0,90; N = 602).</c:v>
                </c:pt>
                <c:pt idx="1">
                  <c:v> Es ist häufig passiert, dass Schuldnerberater oder Gläubiger für den Vorschlag einer Person zum Sachwalter gewisse Zugeständnisse des Sachwalters bei dessen Amtsführung erwartet oder gar vereinbart haben (M = 2,19; SD = 0,98; N = 527).</c:v>
                </c:pt>
                <c:pt idx="2">
                  <c:v> Von der Möglichkeit, dem Insolvenzgericht Nachteile anzuzeigen (§ 274 Abs. 3 InsO), wurde vom Sachwalter aufgrund von Abhängigkeiten zu wenig Gebrauch gemacht (M = 2,13; SD = 0,96; N = 529).</c:v>
                </c:pt>
                <c:pt idx="3">
                  <c:v> Von der Möglichkeit, dem Insolvenzgericht Nachteile anzuzeigen (§ 274 Abs. 3 InsO), wurde vom Sachwalter aus Reputationsgründen zu wenig Gebrauch gemacht (M = 2,23; SD = 0,94; N = 524).</c:v>
                </c:pt>
                <c:pt idx="4">
                  <c:v> Der Sachwalter hat durch sein Eingreifen das Verfahren maßgeblich im Gläubigerinteresse beeinflusst (M = 2,64; SD = 0,79; N = 625).</c:v>
                </c:pt>
                <c:pt idx="5">
                  <c:v> Die Möglichkeit, den Sachwalter im Schutzschirmverfahren „mitzubringen“, war von entscheidender Bedeutung für die Wahl des Verfahrens (M = 2,89; SD = 0,85; N = 550).</c:v>
                </c:pt>
                <c:pt idx="6">
                  <c:v> Die Zusammenarbeit des (vorläufigen) Sachwalters mit dem Schuldner und seinen Beratern lief in der Regel problemlos (M = 2,95; SD = 0,67; SD = 0,67; N = 651).</c:v>
                </c:pt>
                <c:pt idx="7">
                  <c:v> Wenn der Schuldner nicht über einen erfahrenen Chief Restructuring Officer (CRO) verfügte, musste der Sachwalter de facto die Aufgaben eines Insolvenzverwalters wahrnehmen (M = 3,12; SD = 0,82; N = 607).</c:v>
                </c:pt>
              </c:strCache>
            </c:strRef>
          </c:cat>
          <c:val>
            <c:numRef>
              <c:f>Tabelle1!$B$2:$B$9</c:f>
              <c:numCache>
                <c:formatCode>General</c:formatCode>
                <c:ptCount val="8"/>
                <c:pt idx="0">
                  <c:v>12.96</c:v>
                </c:pt>
                <c:pt idx="1">
                  <c:v>30.17</c:v>
                </c:pt>
                <c:pt idx="2">
                  <c:v>30.62</c:v>
                </c:pt>
                <c:pt idx="3">
                  <c:v>25</c:v>
                </c:pt>
                <c:pt idx="4">
                  <c:v>6.4</c:v>
                </c:pt>
                <c:pt idx="5">
                  <c:v>6.18</c:v>
                </c:pt>
                <c:pt idx="6">
                  <c:v>2.46</c:v>
                </c:pt>
                <c:pt idx="7">
                  <c:v>6.1</c:v>
                </c:pt>
              </c:numCache>
            </c:numRef>
          </c:val>
          <c:extLst xmlns:c16r2="http://schemas.microsoft.com/office/drawing/2015/06/chart">
            <c:ext xmlns:c16="http://schemas.microsoft.com/office/drawing/2014/chart" uri="{C3380CC4-5D6E-409C-BE32-E72D297353CC}">
              <c16:uniqueId val="{00000000-7ECE-449A-9831-F1E80B376C6C}"/>
            </c:ext>
          </c:extLst>
        </c:ser>
        <c:ser>
          <c:idx val="1"/>
          <c:order val="1"/>
          <c:tx>
            <c:strRef>
              <c:f>Tabelle1!$C$1</c:f>
              <c:strCache>
                <c:ptCount val="1"/>
                <c:pt idx="0">
                  <c:v>2 (trifft eher nicht zu)</c:v>
                </c:pt>
              </c:strCache>
            </c:strRef>
          </c:tx>
          <c:spPr>
            <a:solidFill>
              <a:schemeClr val="dk1">
                <a:tint val="55000"/>
              </a:schemeClr>
            </a:solidFill>
            <a:ln>
              <a:noFill/>
            </a:ln>
            <a:effectLst/>
          </c:spPr>
          <c:invertIfNegative val="0"/>
          <c:cat>
            <c:strRef>
              <c:f>Tabelle1!$A$2:$A$9</c:f>
              <c:strCache>
                <c:ptCount val="8"/>
                <c:pt idx="0">
                  <c:v> Die Gesellschafter und ihre Geschäftsleiter haben im Verfahren zum Nachteil der Gläubiger egoistische Strategien verfolgt (M = 2,55; SD = 0,90; N = 602).</c:v>
                </c:pt>
                <c:pt idx="1">
                  <c:v> Es ist häufig passiert, dass Schuldnerberater oder Gläubiger für den Vorschlag einer Person zum Sachwalter gewisse Zugeständnisse des Sachwalters bei dessen Amtsführung erwartet oder gar vereinbart haben (M = 2,19; SD = 0,98; N = 527).</c:v>
                </c:pt>
                <c:pt idx="2">
                  <c:v> Von der Möglichkeit, dem Insolvenzgericht Nachteile anzuzeigen (§ 274 Abs. 3 InsO), wurde vom Sachwalter aufgrund von Abhängigkeiten zu wenig Gebrauch gemacht (M = 2,13; SD = 0,96; N = 529).</c:v>
                </c:pt>
                <c:pt idx="3">
                  <c:v> Von der Möglichkeit, dem Insolvenzgericht Nachteile anzuzeigen (§ 274 Abs. 3 InsO), wurde vom Sachwalter aus Reputationsgründen zu wenig Gebrauch gemacht (M = 2,23; SD = 0,94; N = 524).</c:v>
                </c:pt>
                <c:pt idx="4">
                  <c:v> Der Sachwalter hat durch sein Eingreifen das Verfahren maßgeblich im Gläubigerinteresse beeinflusst (M = 2,64; SD = 0,79; N = 625).</c:v>
                </c:pt>
                <c:pt idx="5">
                  <c:v> Die Möglichkeit, den Sachwalter im Schutzschirmverfahren „mitzubringen“, war von entscheidender Bedeutung für die Wahl des Verfahrens (M = 2,89; SD = 0,85; N = 550).</c:v>
                </c:pt>
                <c:pt idx="6">
                  <c:v> Die Zusammenarbeit des (vorläufigen) Sachwalters mit dem Schuldner und seinen Beratern lief in der Regel problemlos (M = 2,95; SD = 0,67; SD = 0,67; N = 651).</c:v>
                </c:pt>
                <c:pt idx="7">
                  <c:v> Wenn der Schuldner nicht über einen erfahrenen Chief Restructuring Officer (CRO) verfügte, musste der Sachwalter de facto die Aufgaben eines Insolvenzverwalters wahrnehmen (M = 3,12; SD = 0,82; N = 607).</c:v>
                </c:pt>
              </c:strCache>
            </c:strRef>
          </c:cat>
          <c:val>
            <c:numRef>
              <c:f>Tabelle1!$C$2:$C$9</c:f>
              <c:numCache>
                <c:formatCode>General</c:formatCode>
                <c:ptCount val="8"/>
                <c:pt idx="0">
                  <c:v>34.049999999999997</c:v>
                </c:pt>
                <c:pt idx="1">
                  <c:v>30.17</c:v>
                </c:pt>
                <c:pt idx="2">
                  <c:v>35.159999999999997</c:v>
                </c:pt>
                <c:pt idx="3">
                  <c:v>36.64</c:v>
                </c:pt>
                <c:pt idx="4">
                  <c:v>36.159999999999997</c:v>
                </c:pt>
                <c:pt idx="5">
                  <c:v>24</c:v>
                </c:pt>
                <c:pt idx="6">
                  <c:v>17.82</c:v>
                </c:pt>
                <c:pt idx="7">
                  <c:v>9.7200000000000006</c:v>
                </c:pt>
              </c:numCache>
            </c:numRef>
          </c:val>
          <c:extLst xmlns:c16r2="http://schemas.microsoft.com/office/drawing/2015/06/chart">
            <c:ext xmlns:c16="http://schemas.microsoft.com/office/drawing/2014/chart" uri="{C3380CC4-5D6E-409C-BE32-E72D297353CC}">
              <c16:uniqueId val="{00000001-7ECE-449A-9831-F1E80B376C6C}"/>
            </c:ext>
          </c:extLst>
        </c:ser>
        <c:ser>
          <c:idx val="2"/>
          <c:order val="2"/>
          <c:tx>
            <c:strRef>
              <c:f>Tabelle1!$D$1</c:f>
              <c:strCache>
                <c:ptCount val="1"/>
                <c:pt idx="0">
                  <c:v>3 (trifft eher zu)</c:v>
                </c:pt>
              </c:strCache>
            </c:strRef>
          </c:tx>
          <c:spPr>
            <a:solidFill>
              <a:schemeClr val="dk1">
                <a:tint val="75000"/>
              </a:schemeClr>
            </a:solidFill>
            <a:ln>
              <a:noFill/>
            </a:ln>
            <a:effectLst/>
          </c:spPr>
          <c:invertIfNegative val="0"/>
          <c:cat>
            <c:strRef>
              <c:f>Tabelle1!$A$2:$A$9</c:f>
              <c:strCache>
                <c:ptCount val="8"/>
                <c:pt idx="0">
                  <c:v> Die Gesellschafter und ihre Geschäftsleiter haben im Verfahren zum Nachteil der Gläubiger egoistische Strategien verfolgt (M = 2,55; SD = 0,90; N = 602).</c:v>
                </c:pt>
                <c:pt idx="1">
                  <c:v> Es ist häufig passiert, dass Schuldnerberater oder Gläubiger für den Vorschlag einer Person zum Sachwalter gewisse Zugeständnisse des Sachwalters bei dessen Amtsführung erwartet oder gar vereinbart haben (M = 2,19; SD = 0,98; N = 527).</c:v>
                </c:pt>
                <c:pt idx="2">
                  <c:v> Von der Möglichkeit, dem Insolvenzgericht Nachteile anzuzeigen (§ 274 Abs. 3 InsO), wurde vom Sachwalter aufgrund von Abhängigkeiten zu wenig Gebrauch gemacht (M = 2,13; SD = 0,96; N = 529).</c:v>
                </c:pt>
                <c:pt idx="3">
                  <c:v> Von der Möglichkeit, dem Insolvenzgericht Nachteile anzuzeigen (§ 274 Abs. 3 InsO), wurde vom Sachwalter aus Reputationsgründen zu wenig Gebrauch gemacht (M = 2,23; SD = 0,94; N = 524).</c:v>
                </c:pt>
                <c:pt idx="4">
                  <c:v> Der Sachwalter hat durch sein Eingreifen das Verfahren maßgeblich im Gläubigerinteresse beeinflusst (M = 2,64; SD = 0,79; N = 625).</c:v>
                </c:pt>
                <c:pt idx="5">
                  <c:v> Die Möglichkeit, den Sachwalter im Schutzschirmverfahren „mitzubringen“, war von entscheidender Bedeutung für die Wahl des Verfahrens (M = 2,89; SD = 0,85; N = 550).</c:v>
                </c:pt>
                <c:pt idx="6">
                  <c:v> Die Zusammenarbeit des (vorläufigen) Sachwalters mit dem Schuldner und seinen Beratern lief in der Regel problemlos (M = 2,95; SD = 0,67; SD = 0,67; N = 651).</c:v>
                </c:pt>
                <c:pt idx="7">
                  <c:v> Wenn der Schuldner nicht über einen erfahrenen Chief Restructuring Officer (CRO) verfügte, musste der Sachwalter de facto die Aufgaben eines Insolvenzverwalters wahrnehmen (M = 3,12; SD = 0,82; N = 607).</c:v>
                </c:pt>
              </c:strCache>
            </c:strRef>
          </c:cat>
          <c:val>
            <c:numRef>
              <c:f>Tabelle1!$D$2:$D$9</c:f>
              <c:numCache>
                <c:formatCode>General</c:formatCode>
                <c:ptCount val="8"/>
                <c:pt idx="0">
                  <c:v>37.71</c:v>
                </c:pt>
                <c:pt idx="1">
                  <c:v>29.79</c:v>
                </c:pt>
                <c:pt idx="2">
                  <c:v>24.39</c:v>
                </c:pt>
                <c:pt idx="3">
                  <c:v>28.44</c:v>
                </c:pt>
                <c:pt idx="4">
                  <c:v>44.48</c:v>
                </c:pt>
                <c:pt idx="5">
                  <c:v>44.73</c:v>
                </c:pt>
                <c:pt idx="6">
                  <c:v>62.21</c:v>
                </c:pt>
                <c:pt idx="7">
                  <c:v>49.92</c:v>
                </c:pt>
              </c:numCache>
            </c:numRef>
          </c:val>
          <c:extLst xmlns:c16r2="http://schemas.microsoft.com/office/drawing/2015/06/chart">
            <c:ext xmlns:c16="http://schemas.microsoft.com/office/drawing/2014/chart" uri="{C3380CC4-5D6E-409C-BE32-E72D297353CC}">
              <c16:uniqueId val="{00000002-7ECE-449A-9831-F1E80B376C6C}"/>
            </c:ext>
          </c:extLst>
        </c:ser>
        <c:ser>
          <c:idx val="3"/>
          <c:order val="3"/>
          <c:tx>
            <c:strRef>
              <c:f>Tabelle1!$E$1</c:f>
              <c:strCache>
                <c:ptCount val="1"/>
                <c:pt idx="0">
                  <c:v>4 (trifft vollständig zu)</c:v>
                </c:pt>
              </c:strCache>
            </c:strRef>
          </c:tx>
          <c:spPr>
            <a:solidFill>
              <a:schemeClr val="dk1">
                <a:tint val="98500"/>
              </a:schemeClr>
            </a:solidFill>
            <a:ln>
              <a:noFill/>
            </a:ln>
            <a:effectLst/>
          </c:spPr>
          <c:invertIfNegative val="0"/>
          <c:cat>
            <c:strRef>
              <c:f>Tabelle1!$A$2:$A$9</c:f>
              <c:strCache>
                <c:ptCount val="8"/>
                <c:pt idx="0">
                  <c:v> Die Gesellschafter und ihre Geschäftsleiter haben im Verfahren zum Nachteil der Gläubiger egoistische Strategien verfolgt (M = 2,55; SD = 0,90; N = 602).</c:v>
                </c:pt>
                <c:pt idx="1">
                  <c:v> Es ist häufig passiert, dass Schuldnerberater oder Gläubiger für den Vorschlag einer Person zum Sachwalter gewisse Zugeständnisse des Sachwalters bei dessen Amtsführung erwartet oder gar vereinbart haben (M = 2,19; SD = 0,98; N = 527).</c:v>
                </c:pt>
                <c:pt idx="2">
                  <c:v> Von der Möglichkeit, dem Insolvenzgericht Nachteile anzuzeigen (§ 274 Abs. 3 InsO), wurde vom Sachwalter aufgrund von Abhängigkeiten zu wenig Gebrauch gemacht (M = 2,13; SD = 0,96; N = 529).</c:v>
                </c:pt>
                <c:pt idx="3">
                  <c:v> Von der Möglichkeit, dem Insolvenzgericht Nachteile anzuzeigen (§ 274 Abs. 3 InsO), wurde vom Sachwalter aus Reputationsgründen zu wenig Gebrauch gemacht (M = 2,23; SD = 0,94; N = 524).</c:v>
                </c:pt>
                <c:pt idx="4">
                  <c:v> Der Sachwalter hat durch sein Eingreifen das Verfahren maßgeblich im Gläubigerinteresse beeinflusst (M = 2,64; SD = 0,79; N = 625).</c:v>
                </c:pt>
                <c:pt idx="5">
                  <c:v> Die Möglichkeit, den Sachwalter im Schutzschirmverfahren „mitzubringen“, war von entscheidender Bedeutung für die Wahl des Verfahrens (M = 2,89; SD = 0,85; N = 550).</c:v>
                </c:pt>
                <c:pt idx="6">
                  <c:v> Die Zusammenarbeit des (vorläufigen) Sachwalters mit dem Schuldner und seinen Beratern lief in der Regel problemlos (M = 2,95; SD = 0,67; SD = 0,67; N = 651).</c:v>
                </c:pt>
                <c:pt idx="7">
                  <c:v> Wenn der Schuldner nicht über einen erfahrenen Chief Restructuring Officer (CRO) verfügte, musste der Sachwalter de facto die Aufgaben eines Insolvenzverwalters wahrnehmen (M = 3,12; SD = 0,82; N = 607).</c:v>
                </c:pt>
              </c:strCache>
            </c:strRef>
          </c:cat>
          <c:val>
            <c:numRef>
              <c:f>Tabelle1!$E$2:$E$9</c:f>
              <c:numCache>
                <c:formatCode>General</c:formatCode>
                <c:ptCount val="8"/>
                <c:pt idx="0">
                  <c:v>15.28</c:v>
                </c:pt>
                <c:pt idx="1">
                  <c:v>9.8699999999999992</c:v>
                </c:pt>
                <c:pt idx="2">
                  <c:v>9.83</c:v>
                </c:pt>
                <c:pt idx="3">
                  <c:v>9.92</c:v>
                </c:pt>
                <c:pt idx="4">
                  <c:v>12.96</c:v>
                </c:pt>
                <c:pt idx="5">
                  <c:v>25.09</c:v>
                </c:pt>
                <c:pt idx="6">
                  <c:v>17.510000000000002</c:v>
                </c:pt>
                <c:pt idx="7">
                  <c:v>34.270000000000003</c:v>
                </c:pt>
              </c:numCache>
            </c:numRef>
          </c:val>
          <c:extLst xmlns:c16r2="http://schemas.microsoft.com/office/drawing/2015/06/chart">
            <c:ext xmlns:c16="http://schemas.microsoft.com/office/drawing/2014/chart" uri="{C3380CC4-5D6E-409C-BE32-E72D297353CC}">
              <c16:uniqueId val="{00000003-7ECE-449A-9831-F1E80B376C6C}"/>
            </c:ext>
          </c:extLst>
        </c:ser>
        <c:dLbls>
          <c:showLegendKey val="0"/>
          <c:showVal val="0"/>
          <c:showCatName val="0"/>
          <c:showSerName val="0"/>
          <c:showPercent val="0"/>
          <c:showBubbleSize val="0"/>
        </c:dLbls>
        <c:gapWidth val="150"/>
        <c:overlap val="100"/>
        <c:axId val="134905632"/>
        <c:axId val="135457848"/>
      </c:barChart>
      <c:catAx>
        <c:axId val="134905632"/>
        <c:scaling>
          <c:orientation val="minMax"/>
        </c:scaling>
        <c:delete val="0"/>
        <c:axPos val="l"/>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de-DE"/>
          </a:p>
        </c:txPr>
        <c:crossAx val="135457848"/>
        <c:crosses val="autoZero"/>
        <c:auto val="1"/>
        <c:lblAlgn val="ctr"/>
        <c:lblOffset val="100"/>
        <c:noMultiLvlLbl val="0"/>
      </c:catAx>
      <c:valAx>
        <c:axId val="135457848"/>
        <c:scaling>
          <c:orientation val="minMax"/>
        </c:scaling>
        <c:delete val="0"/>
        <c:axPos val="b"/>
        <c:majorGridlines>
          <c:spPr>
            <a:ln w="9525" cap="flat" cmpd="sng" algn="ctr">
              <a:solidFill>
                <a:schemeClr val="tx1">
                  <a:tint val="75000"/>
                  <a:shade val="95000"/>
                  <a:satMod val="105000"/>
                </a:schemeClr>
              </a:solidFill>
              <a:prstDash val="solid"/>
              <a:round/>
            </a:ln>
            <a:effectLst/>
          </c:spPr>
        </c:majorGridlines>
        <c:numFmt formatCode="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crossAx val="134905632"/>
        <c:crosses val="autoZero"/>
        <c:crossBetween val="between"/>
      </c:valAx>
      <c:spPr>
        <a:solidFill>
          <a:schemeClr val="bg1"/>
        </a:solid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legend>
    <c:plotVisOnly val="1"/>
    <c:dispBlanksAs val="gap"/>
    <c:showDLblsOverMax val="0"/>
  </c:chart>
  <c:spPr>
    <a:solidFill>
      <a:schemeClr val="bg1"/>
    </a:solidFill>
    <a:ln w="9525" cap="flat" cmpd="sng" algn="ctr">
      <a:solidFill>
        <a:schemeClr val="tx1">
          <a:tint val="75000"/>
          <a:shade val="95000"/>
          <a:satMod val="105000"/>
        </a:schemeClr>
      </a:solidFill>
      <a:prstDash val="solid"/>
      <a:round/>
    </a:ln>
    <a:effectLst/>
  </c:spPr>
  <c:txPr>
    <a:bodyPr/>
    <a:lstStyle/>
    <a:p>
      <a:pPr>
        <a:defRPr/>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r>
              <a:rPr lang="de-DE" sz="1600" noProof="0" dirty="0" smtClean="0">
                <a:latin typeface="Arial" panose="020B0604020202020204" pitchFamily="34" charset="0"/>
                <a:cs typeface="Arial" panose="020B0604020202020204" pitchFamily="34" charset="0"/>
              </a:rPr>
              <a:t>Abb. 4 Erfahrungen mit ESUG-Regelungen zum Insolvenzplan</a:t>
            </a:r>
            <a:endParaRPr lang="de-DE" sz="1600" noProof="0" dirty="0">
              <a:latin typeface="Arial" panose="020B0604020202020204" pitchFamily="34" charset="0"/>
              <a:cs typeface="Arial" panose="020B0604020202020204" pitchFamily="34" charset="0"/>
            </a:endParaRPr>
          </a:p>
        </c:rich>
      </c:tx>
      <c:overlay val="0"/>
      <c:spPr>
        <a:noFill/>
        <a:ln>
          <a:noFill/>
        </a:ln>
        <a:effectLst/>
      </c:spPr>
    </c:title>
    <c:autoTitleDeleted val="0"/>
    <c:plotArea>
      <c:layout>
        <c:manualLayout>
          <c:layoutTarget val="inner"/>
          <c:xMode val="edge"/>
          <c:yMode val="edge"/>
          <c:x val="0.63214249589678406"/>
          <c:y val="7.2698656465456424E-2"/>
          <c:w val="0.33298329458434922"/>
          <c:h val="0.82421282977523391"/>
        </c:manualLayout>
      </c:layout>
      <c:barChart>
        <c:barDir val="bar"/>
        <c:grouping val="percentStacked"/>
        <c:varyColors val="0"/>
        <c:ser>
          <c:idx val="0"/>
          <c:order val="0"/>
          <c:tx>
            <c:strRef>
              <c:f>Tabelle2!$B$1</c:f>
              <c:strCache>
                <c:ptCount val="1"/>
                <c:pt idx="0">
                  <c:v>1 (trifft überhaupt nicht zu)</c:v>
                </c:pt>
              </c:strCache>
            </c:strRef>
          </c:tx>
          <c:spPr>
            <a:solidFill>
              <a:schemeClr val="dk1">
                <a:tint val="88500"/>
              </a:schemeClr>
            </a:solidFill>
            <a:ln>
              <a:noFill/>
            </a:ln>
            <a:effectLst/>
          </c:spPr>
          <c:invertIfNegative val="0"/>
          <c:cat>
            <c:strRef>
              <c:f>Tabelle2!$A$2:$A$10</c:f>
              <c:strCache>
                <c:ptCount val="9"/>
                <c:pt idx="0">
                  <c:v> Die Umwandlung von Forderungen in Eigenkapital hat sich letztlich zum Nachteil des Unternehmens und ihrer Arbeitnehmer ausgewirkt (M = 1,84; SD = 0,72; N = 330).</c:v>
                </c:pt>
                <c:pt idx="1">
                  <c:v> Wenn in einem Insolvenzplan gesellschaftsrechtliche Regelungen enthalten waren, wurden in den meisten Fällen Forderungen in Eigenkapital umgewandelt (Debt- Equity-Swap) (M = 2,13; SD = 0,82; N = 470). </c:v>
                </c:pt>
                <c:pt idx="2">
                  <c:v> Der Insolvenzplan hat häufig dazu gedient, den bisherigen Gesellschaftern Werte der Gesellschaft zum Nachteil der Gläubiger zu erhalten (M = 2,26; SD = 0,85; N = 570).</c:v>
                </c:pt>
                <c:pt idx="3">
                  <c:v> Die neuen Planbefugnisse haben die Kooperationsbereitschaft der Gesellschafter in der Insolvenz erhöht (M = 2,56; SD = 0,81; N = 539).</c:v>
                </c:pt>
                <c:pt idx="4">
                  <c:v> Von der Möglichkeit, über einen Insolvenzplan in die Rechtsstellung von Gesellschaftern einzugreifen, wurde häufig Gebrauch gemacht (M = 2,18; SD = 0,83; N = 610).</c:v>
                </c:pt>
                <c:pt idx="5">
                  <c:v> Der praktische Anwendungsbereich für Planlösungen hat sich durch das ESUG erheblich erweitert (M = 2,81;SD = 0,83; N = 628).</c:v>
                </c:pt>
                <c:pt idx="6">
                  <c:v> Ein Insolvenzplanverfahren kam vor allem bei großen Unternehmen vor (M = 2,63; SD = 0,81; N = 644). </c:v>
                </c:pt>
                <c:pt idx="7">
                  <c:v> Das Insolvenzplanverfahren hat im Wesentlichen gut funktioniert (M = 3,1; SD = 0,70; N = 651). </c:v>
                </c:pt>
                <c:pt idx="8">
                  <c:v> Ich habe intensive Erfahrungen mit dem Insolvenzplanverfahren sammeln können (M = 2,89; SD = 0,97; N = 719).</c:v>
                </c:pt>
              </c:strCache>
            </c:strRef>
          </c:cat>
          <c:val>
            <c:numRef>
              <c:f>Tabelle2!$B$2:$B$10</c:f>
              <c:numCache>
                <c:formatCode>General</c:formatCode>
                <c:ptCount val="9"/>
                <c:pt idx="0">
                  <c:v>32.42</c:v>
                </c:pt>
                <c:pt idx="1">
                  <c:v>24.47</c:v>
                </c:pt>
                <c:pt idx="2">
                  <c:v>18.600000000000001</c:v>
                </c:pt>
                <c:pt idx="3">
                  <c:v>9.83</c:v>
                </c:pt>
                <c:pt idx="4">
                  <c:v>20</c:v>
                </c:pt>
                <c:pt idx="5">
                  <c:v>5.73</c:v>
                </c:pt>
                <c:pt idx="6">
                  <c:v>6.83</c:v>
                </c:pt>
                <c:pt idx="7">
                  <c:v>2</c:v>
                </c:pt>
                <c:pt idx="8">
                  <c:v>9.18</c:v>
                </c:pt>
              </c:numCache>
            </c:numRef>
          </c:val>
          <c:extLst xmlns:c16r2="http://schemas.microsoft.com/office/drawing/2015/06/chart">
            <c:ext xmlns:c16="http://schemas.microsoft.com/office/drawing/2014/chart" uri="{C3380CC4-5D6E-409C-BE32-E72D297353CC}">
              <c16:uniqueId val="{00000000-5A76-4A2D-A3A2-66D7A91E1C9C}"/>
            </c:ext>
          </c:extLst>
        </c:ser>
        <c:ser>
          <c:idx val="1"/>
          <c:order val="1"/>
          <c:tx>
            <c:strRef>
              <c:f>Tabelle2!$C$1</c:f>
              <c:strCache>
                <c:ptCount val="1"/>
                <c:pt idx="0">
                  <c:v>2 (trifft eher nicht zu)</c:v>
                </c:pt>
              </c:strCache>
            </c:strRef>
          </c:tx>
          <c:spPr>
            <a:solidFill>
              <a:schemeClr val="dk1">
                <a:tint val="55000"/>
              </a:schemeClr>
            </a:solidFill>
            <a:ln>
              <a:noFill/>
            </a:ln>
            <a:effectLst/>
          </c:spPr>
          <c:invertIfNegative val="0"/>
          <c:cat>
            <c:strRef>
              <c:f>Tabelle2!$A$2:$A$10</c:f>
              <c:strCache>
                <c:ptCount val="9"/>
                <c:pt idx="0">
                  <c:v> Die Umwandlung von Forderungen in Eigenkapital hat sich letztlich zum Nachteil des Unternehmens und ihrer Arbeitnehmer ausgewirkt (M = 1,84; SD = 0,72; N = 330).</c:v>
                </c:pt>
                <c:pt idx="1">
                  <c:v> Wenn in einem Insolvenzplan gesellschaftsrechtliche Regelungen enthalten waren, wurden in den meisten Fällen Forderungen in Eigenkapital umgewandelt (Debt- Equity-Swap) (M = 2,13; SD = 0,82; N = 470). </c:v>
                </c:pt>
                <c:pt idx="2">
                  <c:v> Der Insolvenzplan hat häufig dazu gedient, den bisherigen Gesellschaftern Werte der Gesellschaft zum Nachteil der Gläubiger zu erhalten (M = 2,26; SD = 0,85; N = 570).</c:v>
                </c:pt>
                <c:pt idx="3">
                  <c:v> Die neuen Planbefugnisse haben die Kooperationsbereitschaft der Gesellschafter in der Insolvenz erhöht (M = 2,56; SD = 0,81; N = 539).</c:v>
                </c:pt>
                <c:pt idx="4">
                  <c:v> Von der Möglichkeit, über einen Insolvenzplan in die Rechtsstellung von Gesellschaftern einzugreifen, wurde häufig Gebrauch gemacht (M = 2,18; SD = 0,83; N = 610).</c:v>
                </c:pt>
                <c:pt idx="5">
                  <c:v> Der praktische Anwendungsbereich für Planlösungen hat sich durch das ESUG erheblich erweitert (M = 2,81;SD = 0,83; N = 628).</c:v>
                </c:pt>
                <c:pt idx="6">
                  <c:v> Ein Insolvenzplanverfahren kam vor allem bei großen Unternehmen vor (M = 2,63; SD = 0,81; N = 644). </c:v>
                </c:pt>
                <c:pt idx="7">
                  <c:v> Das Insolvenzplanverfahren hat im Wesentlichen gut funktioniert (M = 3,1; SD = 0,70; N = 651). </c:v>
                </c:pt>
                <c:pt idx="8">
                  <c:v> Ich habe intensive Erfahrungen mit dem Insolvenzplanverfahren sammeln können (M = 2,89; SD = 0,97; N = 719).</c:v>
                </c:pt>
              </c:strCache>
            </c:strRef>
          </c:cat>
          <c:val>
            <c:numRef>
              <c:f>Tabelle2!$C$2:$C$10</c:f>
              <c:numCache>
                <c:formatCode>General</c:formatCode>
                <c:ptCount val="9"/>
                <c:pt idx="0">
                  <c:v>54.24</c:v>
                </c:pt>
                <c:pt idx="1">
                  <c:v>41.7</c:v>
                </c:pt>
                <c:pt idx="2">
                  <c:v>44.91</c:v>
                </c:pt>
                <c:pt idx="3">
                  <c:v>34.69</c:v>
                </c:pt>
                <c:pt idx="4">
                  <c:v>48.69</c:v>
                </c:pt>
                <c:pt idx="5">
                  <c:v>27.87</c:v>
                </c:pt>
                <c:pt idx="6">
                  <c:v>37.58</c:v>
                </c:pt>
                <c:pt idx="7">
                  <c:v>14.44</c:v>
                </c:pt>
                <c:pt idx="8">
                  <c:v>25.59</c:v>
                </c:pt>
              </c:numCache>
            </c:numRef>
          </c:val>
          <c:extLst xmlns:c16r2="http://schemas.microsoft.com/office/drawing/2015/06/chart">
            <c:ext xmlns:c16="http://schemas.microsoft.com/office/drawing/2014/chart" uri="{C3380CC4-5D6E-409C-BE32-E72D297353CC}">
              <c16:uniqueId val="{00000001-5A76-4A2D-A3A2-66D7A91E1C9C}"/>
            </c:ext>
          </c:extLst>
        </c:ser>
        <c:ser>
          <c:idx val="2"/>
          <c:order val="2"/>
          <c:tx>
            <c:strRef>
              <c:f>Tabelle2!$D$1</c:f>
              <c:strCache>
                <c:ptCount val="1"/>
                <c:pt idx="0">
                  <c:v>3 (trifft eher zu)</c:v>
                </c:pt>
              </c:strCache>
            </c:strRef>
          </c:tx>
          <c:spPr>
            <a:solidFill>
              <a:schemeClr val="dk1">
                <a:tint val="75000"/>
              </a:schemeClr>
            </a:solidFill>
            <a:ln>
              <a:noFill/>
            </a:ln>
            <a:effectLst/>
          </c:spPr>
          <c:invertIfNegative val="0"/>
          <c:cat>
            <c:strRef>
              <c:f>Tabelle2!$A$2:$A$10</c:f>
              <c:strCache>
                <c:ptCount val="9"/>
                <c:pt idx="0">
                  <c:v> Die Umwandlung von Forderungen in Eigenkapital hat sich letztlich zum Nachteil des Unternehmens und ihrer Arbeitnehmer ausgewirkt (M = 1,84; SD = 0,72; N = 330).</c:v>
                </c:pt>
                <c:pt idx="1">
                  <c:v> Wenn in einem Insolvenzplan gesellschaftsrechtliche Regelungen enthalten waren, wurden in den meisten Fällen Forderungen in Eigenkapital umgewandelt (Debt- Equity-Swap) (M = 2,13; SD = 0,82; N = 470). </c:v>
                </c:pt>
                <c:pt idx="2">
                  <c:v> Der Insolvenzplan hat häufig dazu gedient, den bisherigen Gesellschaftern Werte der Gesellschaft zum Nachteil der Gläubiger zu erhalten (M = 2,26; SD = 0,85; N = 570).</c:v>
                </c:pt>
                <c:pt idx="3">
                  <c:v> Die neuen Planbefugnisse haben die Kooperationsbereitschaft der Gesellschafter in der Insolvenz erhöht (M = 2,56; SD = 0,81; N = 539).</c:v>
                </c:pt>
                <c:pt idx="4">
                  <c:v> Von der Möglichkeit, über einen Insolvenzplan in die Rechtsstellung von Gesellschaftern einzugreifen, wurde häufig Gebrauch gemacht (M = 2,18; SD = 0,83; N = 610).</c:v>
                </c:pt>
                <c:pt idx="5">
                  <c:v> Der praktische Anwendungsbereich für Planlösungen hat sich durch das ESUG erheblich erweitert (M = 2,81;SD = 0,83; N = 628).</c:v>
                </c:pt>
                <c:pt idx="6">
                  <c:v> Ein Insolvenzplanverfahren kam vor allem bei großen Unternehmen vor (M = 2,63; SD = 0,81; N = 644). </c:v>
                </c:pt>
                <c:pt idx="7">
                  <c:v> Das Insolvenzplanverfahren hat im Wesentlichen gut funktioniert (M = 3,1; SD = 0,70; N = 651). </c:v>
                </c:pt>
                <c:pt idx="8">
                  <c:v> Ich habe intensive Erfahrungen mit dem Insolvenzplanverfahren sammeln können (M = 2,89; SD = 0,97; N = 719).</c:v>
                </c:pt>
              </c:strCache>
            </c:strRef>
          </c:cat>
          <c:val>
            <c:numRef>
              <c:f>Tabelle2!$D$2:$D$10</c:f>
              <c:numCache>
                <c:formatCode>General</c:formatCode>
                <c:ptCount val="9"/>
                <c:pt idx="0">
                  <c:v>10.61</c:v>
                </c:pt>
                <c:pt idx="1">
                  <c:v>30.43</c:v>
                </c:pt>
                <c:pt idx="2">
                  <c:v>28.42</c:v>
                </c:pt>
                <c:pt idx="3">
                  <c:v>44.71</c:v>
                </c:pt>
                <c:pt idx="4">
                  <c:v>24.43</c:v>
                </c:pt>
                <c:pt idx="5">
                  <c:v>45.7</c:v>
                </c:pt>
                <c:pt idx="6">
                  <c:v>41.46</c:v>
                </c:pt>
                <c:pt idx="7">
                  <c:v>55.61</c:v>
                </c:pt>
                <c:pt idx="8">
                  <c:v>32.409999999999997</c:v>
                </c:pt>
              </c:numCache>
            </c:numRef>
          </c:val>
          <c:extLst xmlns:c16r2="http://schemas.microsoft.com/office/drawing/2015/06/chart">
            <c:ext xmlns:c16="http://schemas.microsoft.com/office/drawing/2014/chart" uri="{C3380CC4-5D6E-409C-BE32-E72D297353CC}">
              <c16:uniqueId val="{00000002-5A76-4A2D-A3A2-66D7A91E1C9C}"/>
            </c:ext>
          </c:extLst>
        </c:ser>
        <c:ser>
          <c:idx val="3"/>
          <c:order val="3"/>
          <c:tx>
            <c:strRef>
              <c:f>Tabelle2!$E$1</c:f>
              <c:strCache>
                <c:ptCount val="1"/>
                <c:pt idx="0">
                  <c:v>4 (trifft vollständig zu)</c:v>
                </c:pt>
              </c:strCache>
            </c:strRef>
          </c:tx>
          <c:spPr>
            <a:solidFill>
              <a:schemeClr val="dk1">
                <a:tint val="98500"/>
              </a:schemeClr>
            </a:solidFill>
            <a:ln>
              <a:noFill/>
            </a:ln>
            <a:effectLst/>
          </c:spPr>
          <c:invertIfNegative val="0"/>
          <c:cat>
            <c:strRef>
              <c:f>Tabelle2!$A$2:$A$10</c:f>
              <c:strCache>
                <c:ptCount val="9"/>
                <c:pt idx="0">
                  <c:v> Die Umwandlung von Forderungen in Eigenkapital hat sich letztlich zum Nachteil des Unternehmens und ihrer Arbeitnehmer ausgewirkt (M = 1,84; SD = 0,72; N = 330).</c:v>
                </c:pt>
                <c:pt idx="1">
                  <c:v> Wenn in einem Insolvenzplan gesellschaftsrechtliche Regelungen enthalten waren, wurden in den meisten Fällen Forderungen in Eigenkapital umgewandelt (Debt- Equity-Swap) (M = 2,13; SD = 0,82; N = 470). </c:v>
                </c:pt>
                <c:pt idx="2">
                  <c:v> Der Insolvenzplan hat häufig dazu gedient, den bisherigen Gesellschaftern Werte der Gesellschaft zum Nachteil der Gläubiger zu erhalten (M = 2,26; SD = 0,85; N = 570).</c:v>
                </c:pt>
                <c:pt idx="3">
                  <c:v> Die neuen Planbefugnisse haben die Kooperationsbereitschaft der Gesellschafter in der Insolvenz erhöht (M = 2,56; SD = 0,81; N = 539).</c:v>
                </c:pt>
                <c:pt idx="4">
                  <c:v> Von der Möglichkeit, über einen Insolvenzplan in die Rechtsstellung von Gesellschaftern einzugreifen, wurde häufig Gebrauch gemacht (M = 2,18; SD = 0,83; N = 610).</c:v>
                </c:pt>
                <c:pt idx="5">
                  <c:v> Der praktische Anwendungsbereich für Planlösungen hat sich durch das ESUG erheblich erweitert (M = 2,81;SD = 0,83; N = 628).</c:v>
                </c:pt>
                <c:pt idx="6">
                  <c:v> Ein Insolvenzplanverfahren kam vor allem bei großen Unternehmen vor (M = 2,63; SD = 0,81; N = 644). </c:v>
                </c:pt>
                <c:pt idx="7">
                  <c:v> Das Insolvenzplanverfahren hat im Wesentlichen gut funktioniert (M = 3,1; SD = 0,70; N = 651). </c:v>
                </c:pt>
                <c:pt idx="8">
                  <c:v> Ich habe intensive Erfahrungen mit dem Insolvenzplanverfahren sammeln können (M = 2,89; SD = 0,97; N = 719).</c:v>
                </c:pt>
              </c:strCache>
            </c:strRef>
          </c:cat>
          <c:val>
            <c:numRef>
              <c:f>Tabelle2!$E$2:$E$10</c:f>
              <c:numCache>
                <c:formatCode>General</c:formatCode>
                <c:ptCount val="9"/>
                <c:pt idx="0">
                  <c:v>2.73</c:v>
                </c:pt>
                <c:pt idx="1">
                  <c:v>3.4</c:v>
                </c:pt>
                <c:pt idx="2">
                  <c:v>8.07</c:v>
                </c:pt>
                <c:pt idx="3">
                  <c:v>10.76</c:v>
                </c:pt>
                <c:pt idx="4">
                  <c:v>6.89</c:v>
                </c:pt>
                <c:pt idx="5">
                  <c:v>20.7</c:v>
                </c:pt>
                <c:pt idx="6">
                  <c:v>14.13</c:v>
                </c:pt>
                <c:pt idx="7">
                  <c:v>27.96</c:v>
                </c:pt>
                <c:pt idx="8">
                  <c:v>32.82</c:v>
                </c:pt>
              </c:numCache>
            </c:numRef>
          </c:val>
          <c:extLst xmlns:c16r2="http://schemas.microsoft.com/office/drawing/2015/06/chart">
            <c:ext xmlns:c16="http://schemas.microsoft.com/office/drawing/2014/chart" uri="{C3380CC4-5D6E-409C-BE32-E72D297353CC}">
              <c16:uniqueId val="{00000003-5A76-4A2D-A3A2-66D7A91E1C9C}"/>
            </c:ext>
          </c:extLst>
        </c:ser>
        <c:dLbls>
          <c:showLegendKey val="0"/>
          <c:showVal val="0"/>
          <c:showCatName val="0"/>
          <c:showSerName val="0"/>
          <c:showPercent val="0"/>
          <c:showBubbleSize val="0"/>
        </c:dLbls>
        <c:gapWidth val="150"/>
        <c:overlap val="100"/>
        <c:axId val="135458632"/>
        <c:axId val="135459024"/>
      </c:barChart>
      <c:catAx>
        <c:axId val="135458632"/>
        <c:scaling>
          <c:orientation val="minMax"/>
        </c:scaling>
        <c:delete val="0"/>
        <c:axPos val="l"/>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de-DE"/>
          </a:p>
        </c:txPr>
        <c:crossAx val="135459024"/>
        <c:crosses val="autoZero"/>
        <c:auto val="1"/>
        <c:lblAlgn val="ctr"/>
        <c:lblOffset val="100"/>
        <c:noMultiLvlLbl val="0"/>
      </c:catAx>
      <c:valAx>
        <c:axId val="135459024"/>
        <c:scaling>
          <c:orientation val="minMax"/>
        </c:scaling>
        <c:delete val="0"/>
        <c:axPos val="b"/>
        <c:majorGridlines>
          <c:spPr>
            <a:ln w="9525" cap="flat" cmpd="sng" algn="ctr">
              <a:solidFill>
                <a:schemeClr val="tx1">
                  <a:tint val="75000"/>
                  <a:shade val="95000"/>
                  <a:satMod val="105000"/>
                </a:schemeClr>
              </a:solidFill>
              <a:prstDash val="solid"/>
              <a:round/>
            </a:ln>
            <a:effectLst/>
          </c:spPr>
        </c:majorGridlines>
        <c:numFmt formatCode="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de-DE"/>
          </a:p>
        </c:txPr>
        <c:crossAx val="135458632"/>
        <c:crosses val="autoZero"/>
        <c:crossBetween val="between"/>
      </c:valAx>
      <c:spPr>
        <a:solidFill>
          <a:schemeClr val="bg1"/>
        </a:solid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de-DE"/>
        </a:p>
      </c:txPr>
    </c:legend>
    <c:plotVisOnly val="1"/>
    <c:dispBlanksAs val="gap"/>
    <c:showDLblsOverMax val="0"/>
  </c:chart>
  <c:spPr>
    <a:solidFill>
      <a:schemeClr val="bg1"/>
    </a:solidFill>
    <a:ln w="9525" cap="flat" cmpd="sng" algn="ctr">
      <a:solidFill>
        <a:schemeClr val="tx1">
          <a:tint val="75000"/>
          <a:shade val="95000"/>
          <a:satMod val="105000"/>
        </a:schemeClr>
      </a:solidFill>
      <a:prstDash val="solid"/>
      <a:round/>
    </a:ln>
    <a:effectLst/>
  </c:spPr>
  <c:txPr>
    <a:bodyPr/>
    <a:lstStyle/>
    <a:p>
      <a:pPr>
        <a:defRPr sz="800"/>
      </a:pPr>
      <a:endParaRPr lang="de-D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r>
              <a:rPr lang="en-US" sz="1600" dirty="0">
                <a:latin typeface="Arial" panose="020B0604020202020204" pitchFamily="34" charset="0"/>
                <a:cs typeface="Arial" panose="020B0604020202020204" pitchFamily="34" charset="0"/>
              </a:rPr>
              <a:t>Abb. 10 </a:t>
            </a:r>
            <a:r>
              <a:rPr lang="de-DE" sz="1600" b="1" i="0" u="none" strike="noStrike" baseline="0" dirty="0">
                <a:effectLst/>
                <a:latin typeface="Arial" panose="020B0604020202020204" pitchFamily="34" charset="0"/>
                <a:cs typeface="Arial" panose="020B0604020202020204" pitchFamily="34" charset="0"/>
              </a:rPr>
              <a:t>Bewertungen zum Insolvenzplan</a:t>
            </a:r>
            <a:r>
              <a:rPr lang="en-US" sz="1600" dirty="0">
                <a:latin typeface="Arial" panose="020B0604020202020204" pitchFamily="34" charset="0"/>
                <a:cs typeface="Arial" panose="020B0604020202020204" pitchFamily="34" charset="0"/>
              </a:rPr>
              <a:t> </a:t>
            </a:r>
          </a:p>
        </c:rich>
      </c:tx>
      <c:overlay val="0"/>
      <c:spPr>
        <a:noFill/>
        <a:ln>
          <a:noFill/>
        </a:ln>
        <a:effectLst/>
      </c:spPr>
    </c:title>
    <c:autoTitleDeleted val="0"/>
    <c:plotArea>
      <c:layout/>
      <c:barChart>
        <c:barDir val="bar"/>
        <c:grouping val="percentStacked"/>
        <c:varyColors val="0"/>
        <c:ser>
          <c:idx val="0"/>
          <c:order val="0"/>
          <c:tx>
            <c:strRef>
              <c:f>Tabelle6!$B$1</c:f>
              <c:strCache>
                <c:ptCount val="1"/>
                <c:pt idx="0">
                  <c:v>1 (trifft überhaupt nicht zu)</c:v>
                </c:pt>
              </c:strCache>
            </c:strRef>
          </c:tx>
          <c:spPr>
            <a:solidFill>
              <a:schemeClr val="dk1">
                <a:tint val="88500"/>
              </a:schemeClr>
            </a:solidFill>
            <a:ln>
              <a:noFill/>
            </a:ln>
            <a:effectLst/>
          </c:spPr>
          <c:invertIfNegative val="0"/>
          <c:cat>
            <c:strRef>
              <c:f>Tabelle6!$A$2:$A$9</c:f>
              <c:strCache>
                <c:ptCount val="8"/>
                <c:pt idx="0">
                  <c:v>Ein Insolvenzplan sollte auch dazu dienen können, die Verwalter-/Sachwaltervergütung verbindlich für das Festsetzungsverfahren nach § 64 InsO regeln zu können (M = 2,96; SD = 1,07; N = 649).</c:v>
                </c:pt>
                <c:pt idx="1">
                  <c:v>Die Anforderungen zur Vollstreckbarkeitdes Planinhalts sind, insbesondere bei flexiblen Planquoten, unklar (M = 3,00; SD = 0,74; N = 613).</c:v>
                </c:pt>
                <c:pt idx="2">
                  <c:v>Der Gesetzgeber sollte materielle Präklusionsklauseln mit Blick auf sog. Nachzügler zulassen (M = 3,04; SD = 0,92; N = 589).</c:v>
                </c:pt>
                <c:pt idx="3">
                  <c:v>Das Freigabeverfahren nach § 253 Abs. 4 InsO soll beibehalten werden (M = 3,11; SD = 0,69; N = 464).</c:v>
                </c:pt>
                <c:pt idx="4">
                  <c:v>Die Anforderungen an die Vergleichsrechnung müssten präzisiert werden (M = 2,83; SD = 0,83; N = 661).</c:v>
                </c:pt>
                <c:pt idx="5">
                  <c:v>Die Position von Minderheitsgesellschaftern bedarf eines besseren Schutzes im Planverfahren (M = 2,04; SD = 0,72; N = 605).</c:v>
                </c:pt>
                <c:pt idx="6">
                  <c:v>Die Position der  bisherigen Gesellschafter wird im Planverfahren angemessen berücksichtigt (M = 3,05; SD = 0,61; N = 639).</c:v>
                </c:pt>
                <c:pt idx="7">
                  <c:v>Meiner Meinung nach ist der Ablauf des Planverfahrens zu kompliziert (M = 2,48; SD = 0,82; N = 705).</c:v>
                </c:pt>
              </c:strCache>
            </c:strRef>
          </c:cat>
          <c:val>
            <c:numRef>
              <c:f>Tabelle6!$B$2:$B$9</c:f>
              <c:numCache>
                <c:formatCode>General</c:formatCode>
                <c:ptCount val="8"/>
                <c:pt idx="0">
                  <c:v>16.02</c:v>
                </c:pt>
                <c:pt idx="1">
                  <c:v>3.59</c:v>
                </c:pt>
                <c:pt idx="2">
                  <c:v>7.47</c:v>
                </c:pt>
                <c:pt idx="3">
                  <c:v>3.02</c:v>
                </c:pt>
                <c:pt idx="4">
                  <c:v>5.3</c:v>
                </c:pt>
                <c:pt idx="5">
                  <c:v>20.5</c:v>
                </c:pt>
                <c:pt idx="6">
                  <c:v>1.88</c:v>
                </c:pt>
                <c:pt idx="7">
                  <c:v>9.7899999999999991</c:v>
                </c:pt>
              </c:numCache>
            </c:numRef>
          </c:val>
          <c:extLst xmlns:c16r2="http://schemas.microsoft.com/office/drawing/2015/06/chart">
            <c:ext xmlns:c16="http://schemas.microsoft.com/office/drawing/2014/chart" uri="{C3380CC4-5D6E-409C-BE32-E72D297353CC}">
              <c16:uniqueId val="{00000000-AAB4-4500-8639-A43193A20ED9}"/>
            </c:ext>
          </c:extLst>
        </c:ser>
        <c:ser>
          <c:idx val="1"/>
          <c:order val="1"/>
          <c:tx>
            <c:strRef>
              <c:f>Tabelle6!$C$1</c:f>
              <c:strCache>
                <c:ptCount val="1"/>
                <c:pt idx="0">
                  <c:v>2 (trifft eher nicht zu)</c:v>
                </c:pt>
              </c:strCache>
            </c:strRef>
          </c:tx>
          <c:spPr>
            <a:solidFill>
              <a:schemeClr val="dk1">
                <a:tint val="55000"/>
              </a:schemeClr>
            </a:solidFill>
            <a:ln>
              <a:noFill/>
            </a:ln>
            <a:effectLst/>
          </c:spPr>
          <c:invertIfNegative val="0"/>
          <c:cat>
            <c:strRef>
              <c:f>Tabelle6!$A$2:$A$9</c:f>
              <c:strCache>
                <c:ptCount val="8"/>
                <c:pt idx="0">
                  <c:v>Ein Insolvenzplan sollte auch dazu dienen können, die Verwalter-/Sachwaltervergütung verbindlich für das Festsetzungsverfahren nach § 64 InsO regeln zu können (M = 2,96; SD = 1,07; N = 649).</c:v>
                </c:pt>
                <c:pt idx="1">
                  <c:v>Die Anforderungen zur Vollstreckbarkeitdes Planinhalts sind, insbesondere bei flexiblen Planquoten, unklar (M = 3,00; SD = 0,74; N = 613).</c:v>
                </c:pt>
                <c:pt idx="2">
                  <c:v>Der Gesetzgeber sollte materielle Präklusionsklauseln mit Blick auf sog. Nachzügler zulassen (M = 3,04; SD = 0,92; N = 589).</c:v>
                </c:pt>
                <c:pt idx="3">
                  <c:v>Das Freigabeverfahren nach § 253 Abs. 4 InsO soll beibehalten werden (M = 3,11; SD = 0,69; N = 464).</c:v>
                </c:pt>
                <c:pt idx="4">
                  <c:v>Die Anforderungen an die Vergleichsrechnung müssten präzisiert werden (M = 2,83; SD = 0,83; N = 661).</c:v>
                </c:pt>
                <c:pt idx="5">
                  <c:v>Die Position von Minderheitsgesellschaftern bedarf eines besseren Schutzes im Planverfahren (M = 2,04; SD = 0,72; N = 605).</c:v>
                </c:pt>
                <c:pt idx="6">
                  <c:v>Die Position der  bisherigen Gesellschafter wird im Planverfahren angemessen berücksichtigt (M = 3,05; SD = 0,61; N = 639).</c:v>
                </c:pt>
                <c:pt idx="7">
                  <c:v>Meiner Meinung nach ist der Ablauf des Planverfahrens zu kompliziert (M = 2,48; SD = 0,82; N = 705).</c:v>
                </c:pt>
              </c:strCache>
            </c:strRef>
          </c:cat>
          <c:val>
            <c:numRef>
              <c:f>Tabelle6!$C$2:$C$9</c:f>
              <c:numCache>
                <c:formatCode>General</c:formatCode>
                <c:ptCount val="8"/>
                <c:pt idx="0">
                  <c:v>11.09</c:v>
                </c:pt>
                <c:pt idx="1">
                  <c:v>16.309999999999999</c:v>
                </c:pt>
                <c:pt idx="2">
                  <c:v>17.829999999999998</c:v>
                </c:pt>
                <c:pt idx="3">
                  <c:v>9.91</c:v>
                </c:pt>
                <c:pt idx="4">
                  <c:v>28.74</c:v>
                </c:pt>
                <c:pt idx="5">
                  <c:v>59.01</c:v>
                </c:pt>
                <c:pt idx="6">
                  <c:v>10.8</c:v>
                </c:pt>
                <c:pt idx="7">
                  <c:v>43.55</c:v>
                </c:pt>
              </c:numCache>
            </c:numRef>
          </c:val>
          <c:extLst xmlns:c16r2="http://schemas.microsoft.com/office/drawing/2015/06/chart">
            <c:ext xmlns:c16="http://schemas.microsoft.com/office/drawing/2014/chart" uri="{C3380CC4-5D6E-409C-BE32-E72D297353CC}">
              <c16:uniqueId val="{00000001-AAB4-4500-8639-A43193A20ED9}"/>
            </c:ext>
          </c:extLst>
        </c:ser>
        <c:ser>
          <c:idx val="2"/>
          <c:order val="2"/>
          <c:tx>
            <c:strRef>
              <c:f>Tabelle6!$D$1</c:f>
              <c:strCache>
                <c:ptCount val="1"/>
                <c:pt idx="0">
                  <c:v>3 (trifft eher zu)</c:v>
                </c:pt>
              </c:strCache>
            </c:strRef>
          </c:tx>
          <c:spPr>
            <a:solidFill>
              <a:schemeClr val="dk1">
                <a:tint val="75000"/>
              </a:schemeClr>
            </a:solidFill>
            <a:ln>
              <a:noFill/>
            </a:ln>
            <a:effectLst/>
          </c:spPr>
          <c:invertIfNegative val="0"/>
          <c:cat>
            <c:strRef>
              <c:f>Tabelle6!$A$2:$A$9</c:f>
              <c:strCache>
                <c:ptCount val="8"/>
                <c:pt idx="0">
                  <c:v>Ein Insolvenzplan sollte auch dazu dienen können, die Verwalter-/Sachwaltervergütung verbindlich für das Festsetzungsverfahren nach § 64 InsO regeln zu können (M = 2,96; SD = 1,07; N = 649).</c:v>
                </c:pt>
                <c:pt idx="1">
                  <c:v>Die Anforderungen zur Vollstreckbarkeitdes Planinhalts sind, insbesondere bei flexiblen Planquoten, unklar (M = 3,00; SD = 0,74; N = 613).</c:v>
                </c:pt>
                <c:pt idx="2">
                  <c:v>Der Gesetzgeber sollte materielle Präklusionsklauseln mit Blick auf sog. Nachzügler zulassen (M = 3,04; SD = 0,92; N = 589).</c:v>
                </c:pt>
                <c:pt idx="3">
                  <c:v>Das Freigabeverfahren nach § 253 Abs. 4 InsO soll beibehalten werden (M = 3,11; SD = 0,69; N = 464).</c:v>
                </c:pt>
                <c:pt idx="4">
                  <c:v>Die Anforderungen an die Vergleichsrechnung müssten präzisiert werden (M = 2,83; SD = 0,83; N = 661).</c:v>
                </c:pt>
                <c:pt idx="5">
                  <c:v>Die Position von Minderheitsgesellschaftern bedarf eines besseren Schutzes im Planverfahren (M = 2,04; SD = 0,72; N = 605).</c:v>
                </c:pt>
                <c:pt idx="6">
                  <c:v>Die Position der  bisherigen Gesellschafter wird im Planverfahren angemessen berücksichtigt (M = 3,05; SD = 0,61; N = 639).</c:v>
                </c:pt>
                <c:pt idx="7">
                  <c:v>Meiner Meinung nach ist der Ablauf des Planverfahrens zu kompliziert (M = 2,48; SD = 0,82; N = 705).</c:v>
                </c:pt>
              </c:strCache>
            </c:strRef>
          </c:cat>
          <c:val>
            <c:numRef>
              <c:f>Tabelle6!$D$2:$D$9</c:f>
              <c:numCache>
                <c:formatCode>General</c:formatCode>
                <c:ptCount val="8"/>
                <c:pt idx="0">
                  <c:v>33.9</c:v>
                </c:pt>
                <c:pt idx="1">
                  <c:v>56.12</c:v>
                </c:pt>
                <c:pt idx="2">
                  <c:v>37.86</c:v>
                </c:pt>
                <c:pt idx="3">
                  <c:v>60.56</c:v>
                </c:pt>
                <c:pt idx="4">
                  <c:v>43.72</c:v>
                </c:pt>
                <c:pt idx="5">
                  <c:v>16.86</c:v>
                </c:pt>
                <c:pt idx="6">
                  <c:v>68.23</c:v>
                </c:pt>
                <c:pt idx="7">
                  <c:v>35.74</c:v>
                </c:pt>
              </c:numCache>
            </c:numRef>
          </c:val>
          <c:extLst xmlns:c16r2="http://schemas.microsoft.com/office/drawing/2015/06/chart">
            <c:ext xmlns:c16="http://schemas.microsoft.com/office/drawing/2014/chart" uri="{C3380CC4-5D6E-409C-BE32-E72D297353CC}">
              <c16:uniqueId val="{00000002-AAB4-4500-8639-A43193A20ED9}"/>
            </c:ext>
          </c:extLst>
        </c:ser>
        <c:ser>
          <c:idx val="3"/>
          <c:order val="3"/>
          <c:tx>
            <c:strRef>
              <c:f>Tabelle6!$E$1</c:f>
              <c:strCache>
                <c:ptCount val="1"/>
                <c:pt idx="0">
                  <c:v>4 (trifft vollständig zu)</c:v>
                </c:pt>
              </c:strCache>
            </c:strRef>
          </c:tx>
          <c:spPr>
            <a:solidFill>
              <a:schemeClr val="dk1">
                <a:tint val="98500"/>
              </a:schemeClr>
            </a:solidFill>
            <a:ln>
              <a:noFill/>
            </a:ln>
            <a:effectLst/>
          </c:spPr>
          <c:invertIfNegative val="0"/>
          <c:cat>
            <c:strRef>
              <c:f>Tabelle6!$A$2:$A$9</c:f>
              <c:strCache>
                <c:ptCount val="8"/>
                <c:pt idx="0">
                  <c:v>Ein Insolvenzplan sollte auch dazu dienen können, die Verwalter-/Sachwaltervergütung verbindlich für das Festsetzungsverfahren nach § 64 InsO regeln zu können (M = 2,96; SD = 1,07; N = 649).</c:v>
                </c:pt>
                <c:pt idx="1">
                  <c:v>Die Anforderungen zur Vollstreckbarkeitdes Planinhalts sind, insbesondere bei flexiblen Planquoten, unklar (M = 3,00; SD = 0,74; N = 613).</c:v>
                </c:pt>
                <c:pt idx="2">
                  <c:v>Der Gesetzgeber sollte materielle Präklusionsklauseln mit Blick auf sog. Nachzügler zulassen (M = 3,04; SD = 0,92; N = 589).</c:v>
                </c:pt>
                <c:pt idx="3">
                  <c:v>Das Freigabeverfahren nach § 253 Abs. 4 InsO soll beibehalten werden (M = 3,11; SD = 0,69; N = 464).</c:v>
                </c:pt>
                <c:pt idx="4">
                  <c:v>Die Anforderungen an die Vergleichsrechnung müssten präzisiert werden (M = 2,83; SD = 0,83; N = 661).</c:v>
                </c:pt>
                <c:pt idx="5">
                  <c:v>Die Position von Minderheitsgesellschaftern bedarf eines besseren Schutzes im Planverfahren (M = 2,04; SD = 0,72; N = 605).</c:v>
                </c:pt>
                <c:pt idx="6">
                  <c:v>Die Position der  bisherigen Gesellschafter wird im Planverfahren angemessen berücksichtigt (M = 3,05; SD = 0,61; N = 639).</c:v>
                </c:pt>
                <c:pt idx="7">
                  <c:v>Meiner Meinung nach ist der Ablauf des Planverfahrens zu kompliziert (M = 2,48; SD = 0,82; N = 705).</c:v>
                </c:pt>
              </c:strCache>
            </c:strRef>
          </c:cat>
          <c:val>
            <c:numRef>
              <c:f>Tabelle6!$E$2:$E$9</c:f>
              <c:numCache>
                <c:formatCode>General</c:formatCode>
                <c:ptCount val="8"/>
                <c:pt idx="0">
                  <c:v>38.979999999999997</c:v>
                </c:pt>
                <c:pt idx="1">
                  <c:v>23.98</c:v>
                </c:pt>
                <c:pt idx="2">
                  <c:v>36.840000000000003</c:v>
                </c:pt>
                <c:pt idx="3">
                  <c:v>26.51</c:v>
                </c:pt>
                <c:pt idx="4">
                  <c:v>22.24</c:v>
                </c:pt>
                <c:pt idx="5">
                  <c:v>3.64</c:v>
                </c:pt>
                <c:pt idx="6">
                  <c:v>19.09</c:v>
                </c:pt>
                <c:pt idx="7">
                  <c:v>10.92</c:v>
                </c:pt>
              </c:numCache>
            </c:numRef>
          </c:val>
          <c:extLst xmlns:c16r2="http://schemas.microsoft.com/office/drawing/2015/06/chart">
            <c:ext xmlns:c16="http://schemas.microsoft.com/office/drawing/2014/chart" uri="{C3380CC4-5D6E-409C-BE32-E72D297353CC}">
              <c16:uniqueId val="{00000003-AAB4-4500-8639-A43193A20ED9}"/>
            </c:ext>
          </c:extLst>
        </c:ser>
        <c:dLbls>
          <c:showLegendKey val="0"/>
          <c:showVal val="0"/>
          <c:showCatName val="0"/>
          <c:showSerName val="0"/>
          <c:showPercent val="0"/>
          <c:showBubbleSize val="0"/>
        </c:dLbls>
        <c:gapWidth val="150"/>
        <c:overlap val="100"/>
        <c:axId val="134466056"/>
        <c:axId val="134468016"/>
      </c:barChart>
      <c:catAx>
        <c:axId val="134466056"/>
        <c:scaling>
          <c:orientation val="minMax"/>
        </c:scaling>
        <c:delete val="0"/>
        <c:axPos val="l"/>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de-DE"/>
          </a:p>
        </c:txPr>
        <c:crossAx val="134468016"/>
        <c:crosses val="autoZero"/>
        <c:auto val="1"/>
        <c:lblAlgn val="ctr"/>
        <c:lblOffset val="100"/>
        <c:noMultiLvlLbl val="0"/>
      </c:catAx>
      <c:valAx>
        <c:axId val="134468016"/>
        <c:scaling>
          <c:orientation val="minMax"/>
        </c:scaling>
        <c:delete val="0"/>
        <c:axPos val="b"/>
        <c:majorGridlines>
          <c:spPr>
            <a:ln w="9525" cap="flat" cmpd="sng" algn="ctr">
              <a:solidFill>
                <a:schemeClr val="tx1">
                  <a:tint val="75000"/>
                  <a:shade val="95000"/>
                  <a:satMod val="105000"/>
                </a:schemeClr>
              </a:solidFill>
              <a:prstDash val="solid"/>
              <a:round/>
            </a:ln>
            <a:effectLst/>
          </c:spPr>
        </c:majorGridlines>
        <c:numFmt formatCode="0%"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de-DE"/>
          </a:p>
        </c:txPr>
        <c:crossAx val="134466056"/>
        <c:crosses val="autoZero"/>
        <c:crossBetween val="between"/>
      </c:valAx>
      <c:spPr>
        <a:solidFill>
          <a:schemeClr val="bg1"/>
        </a:solid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de-DE"/>
        </a:p>
      </c:txPr>
    </c:legend>
    <c:plotVisOnly val="1"/>
    <c:dispBlanksAs val="gap"/>
    <c:showDLblsOverMax val="0"/>
  </c:chart>
  <c:spPr>
    <a:solidFill>
      <a:schemeClr val="bg1"/>
    </a:solidFill>
    <a:ln w="9525" cap="flat" cmpd="sng" algn="ctr">
      <a:solidFill>
        <a:schemeClr val="tx1">
          <a:tint val="75000"/>
          <a:shade val="95000"/>
          <a:satMod val="105000"/>
        </a:schemeClr>
      </a:solidFill>
      <a:prstDash val="solid"/>
      <a:round/>
    </a:ln>
    <a:effectLst/>
  </c:spPr>
  <c:txPr>
    <a:bodyPr/>
    <a:lstStyle/>
    <a:p>
      <a:pPr>
        <a:defRPr/>
      </a:pPr>
      <a:endParaRPr lang="de-D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0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de-DE" sz="1600" b="0" i="0" u="none" strike="noStrike" baseline="0" dirty="0">
                <a:effectLst/>
                <a:latin typeface="Arial" panose="020B0604020202020204" pitchFamily="34" charset="0"/>
                <a:cs typeface="Arial" panose="020B0604020202020204" pitchFamily="34" charset="0"/>
              </a:rPr>
              <a:t>Die  Aufgabenverteilung zwischen Richter und Rechtspfleger</a:t>
            </a:r>
            <a:br>
              <a:rPr lang="de-DE" sz="1600" b="0" i="0" u="none" strike="noStrike" baseline="0" dirty="0">
                <a:effectLst/>
                <a:latin typeface="Arial" panose="020B0604020202020204" pitchFamily="34" charset="0"/>
                <a:cs typeface="Arial" panose="020B0604020202020204" pitchFamily="34" charset="0"/>
              </a:rPr>
            </a:br>
            <a:r>
              <a:rPr lang="de-DE" sz="1600" b="0" i="0" u="none" strike="noStrike" baseline="0" dirty="0">
                <a:effectLst/>
                <a:latin typeface="Arial" panose="020B0604020202020204" pitchFamily="34" charset="0"/>
                <a:cs typeface="Arial" panose="020B0604020202020204" pitchFamily="34" charset="0"/>
              </a:rPr>
              <a:t>hat sich als angemessen erwiesen.</a:t>
            </a:r>
            <a:r>
              <a:rPr lang="de-DE" sz="1600" b="0" i="0" u="none" strike="noStrike" baseline="0" dirty="0">
                <a:latin typeface="Arial" panose="020B0604020202020204" pitchFamily="34" charset="0"/>
                <a:cs typeface="Arial" panose="020B0604020202020204" pitchFamily="34" charset="0"/>
              </a:rPr>
              <a:t> </a:t>
            </a:r>
            <a:endParaRPr lang="de-DE" sz="1600" dirty="0">
              <a:latin typeface="Arial" panose="020B0604020202020204" pitchFamily="34" charset="0"/>
              <a:cs typeface="Arial" panose="020B0604020202020204" pitchFamily="34" charset="0"/>
            </a:endParaRPr>
          </a:p>
        </c:rich>
      </c:tx>
      <c:layout>
        <c:manualLayout>
          <c:xMode val="edge"/>
          <c:yMode val="edge"/>
          <c:x val="0.15992683817531272"/>
          <c:y val="1.7359191482733387E-2"/>
        </c:manualLayout>
      </c:layout>
      <c:overlay val="0"/>
      <c:spPr>
        <a:noFill/>
        <a:ln>
          <a:noFill/>
        </a:ln>
        <a:effectLst/>
      </c:spPr>
    </c:title>
    <c:autoTitleDeleted val="0"/>
    <c:plotArea>
      <c:layout/>
      <c:barChart>
        <c:barDir val="col"/>
        <c:grouping val="clustered"/>
        <c:varyColors val="0"/>
        <c:ser>
          <c:idx val="0"/>
          <c:order val="0"/>
          <c:spPr>
            <a:solidFill>
              <a:schemeClr val="dk1">
                <a:tint val="88500"/>
              </a:schemeClr>
            </a:solidFill>
            <a:ln>
              <a:noFill/>
            </a:ln>
            <a:effectLst/>
          </c:spPr>
          <c:invertIfNegative val="0"/>
          <c:cat>
            <c:strRef>
              <c:f>(Funktionen!$A$1,Funktionen!$L$1,Funktionen!$W$1,Funktionen!$AH$1,Funktionen!$AS$1,Funktionen!$BD$1,Funktionen!$BO$1,Funktionen!$BZ$1,Funktionen!$CK$1,Funktionen!$CV$1)</c:f>
              <c:strCache>
                <c:ptCount val="10"/>
                <c:pt idx="0">
                  <c:v>Insolvenzverwalter/Sachwalter</c:v>
                </c:pt>
                <c:pt idx="1">
                  <c:v>Schuldnerberater und Unternehmensberater</c:v>
                </c:pt>
                <c:pt idx="2">
                  <c:v>Geschäftsleiter (z.B. CRO)</c:v>
                </c:pt>
                <c:pt idx="3">
                  <c:v>Gläubigerberater</c:v>
                </c:pt>
                <c:pt idx="4">
                  <c:v>Richter/Rechtspfleger beim Insolvenzgericht</c:v>
                </c:pt>
                <c:pt idx="5">
                  <c:v> Richter/Rechtspfleger bei sonstigem Gericht</c:v>
                </c:pt>
                <c:pt idx="6">
                  <c:v> Gläubiger</c:v>
                </c:pt>
                <c:pt idx="7">
                  <c:v>Gesellschafter</c:v>
                </c:pt>
                <c:pt idx="8">
                  <c:v>Mitglied im Gläubigerausschuss</c:v>
                </c:pt>
                <c:pt idx="9">
                  <c:v>Sonstiges</c:v>
                </c:pt>
              </c:strCache>
            </c:strRef>
          </c:cat>
          <c:val>
            <c:numRef>
              <c:f>(Funktionen!$C$53,Funktionen!$N$53,Funktionen!$Y$53,Funktionen!$AJ$53,Funktionen!$AU$53,Funktionen!$BF$53,Funktionen!$BQ$53,Funktionen!$CB$53,Funktionen!$CM$53,Funktionen!$CX$53)</c:f>
              <c:numCache>
                <c:formatCode>General</c:formatCode>
                <c:ptCount val="10"/>
                <c:pt idx="0">
                  <c:v>2.69</c:v>
                </c:pt>
                <c:pt idx="1">
                  <c:v>2.67</c:v>
                </c:pt>
                <c:pt idx="2">
                  <c:v>2.69</c:v>
                </c:pt>
                <c:pt idx="3">
                  <c:v>2.62</c:v>
                </c:pt>
                <c:pt idx="4">
                  <c:v>2.58</c:v>
                </c:pt>
                <c:pt idx="5">
                  <c:v>2.5</c:v>
                </c:pt>
                <c:pt idx="6">
                  <c:v>2.72</c:v>
                </c:pt>
                <c:pt idx="7">
                  <c:v>3</c:v>
                </c:pt>
                <c:pt idx="8">
                  <c:v>2.73</c:v>
                </c:pt>
                <c:pt idx="9">
                  <c:v>2.91</c:v>
                </c:pt>
              </c:numCache>
            </c:numRef>
          </c:val>
          <c:extLst xmlns:c16r2="http://schemas.microsoft.com/office/drawing/2015/06/chart">
            <c:ext xmlns:c16="http://schemas.microsoft.com/office/drawing/2014/chart" uri="{C3380CC4-5D6E-409C-BE32-E72D297353CC}">
              <c16:uniqueId val="{00000000-97F6-468A-96BE-A51F8B300C54}"/>
            </c:ext>
          </c:extLst>
        </c:ser>
        <c:dLbls>
          <c:showLegendKey val="0"/>
          <c:showVal val="0"/>
          <c:showCatName val="0"/>
          <c:showSerName val="0"/>
          <c:showPercent val="0"/>
          <c:showBubbleSize val="0"/>
        </c:dLbls>
        <c:gapWidth val="219"/>
        <c:overlap val="-27"/>
        <c:axId val="134468800"/>
        <c:axId val="134469192"/>
      </c:barChart>
      <c:catAx>
        <c:axId val="1344688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dirty="0"/>
                  <a:t>Funktion</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de-DE"/>
          </a:p>
        </c:txPr>
        <c:crossAx val="134469192"/>
        <c:crosses val="autoZero"/>
        <c:auto val="1"/>
        <c:lblAlgn val="ctr"/>
        <c:lblOffset val="100"/>
        <c:noMultiLvlLbl val="0"/>
      </c:catAx>
      <c:valAx>
        <c:axId val="134469192"/>
        <c:scaling>
          <c:orientation val="minMax"/>
          <c:max val="4"/>
          <c:min val="1"/>
        </c:scaling>
        <c:delete val="0"/>
        <c:axPos val="l"/>
        <c:majorGridlines>
          <c:spPr>
            <a:ln w="9525" cap="flat" cmpd="sng" algn="ctr">
              <a:solidFill>
                <a:schemeClr val="tx1">
                  <a:lumMod val="15000"/>
                  <a:lumOff val="85000"/>
                </a:schemeClr>
              </a:solidFill>
              <a:prstDash val="solid"/>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dirty="0"/>
                  <a:t>Mittelwert</a:t>
                </a:r>
              </a:p>
            </c:rich>
          </c:tx>
          <c:overlay val="0"/>
          <c:spPr>
            <a:noFill/>
            <a:ln>
              <a:noFill/>
            </a:ln>
            <a:effectLst/>
          </c:spPr>
        </c:title>
        <c:numFmt formatCode="General" sourceLinked="1"/>
        <c:majorTickMark val="none"/>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3446880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prstDash val="solid"/>
      <a:round/>
    </a:ln>
    <a:effectLst/>
  </c:spPr>
  <c:txPr>
    <a:bodyPr/>
    <a:lstStyle/>
    <a:p>
      <a:pPr>
        <a:defRPr/>
      </a:pPr>
      <a:endParaRPr lang="de-D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de-DE" sz="1600" b="0" i="0" u="none" strike="noStrike" baseline="0" dirty="0">
                <a:effectLst/>
                <a:latin typeface="Arial" panose="020B0604020202020204" pitchFamily="34" charset="0"/>
                <a:cs typeface="Arial" panose="020B0604020202020204" pitchFamily="34" charset="0"/>
              </a:rPr>
              <a:t>Es sollte zentralisierte Zuständigkeiten einzelner  Insolvenzgerichte</a:t>
            </a:r>
            <a:br>
              <a:rPr lang="de-DE" sz="1600" b="0" i="0" u="none" strike="noStrike" baseline="0" dirty="0">
                <a:effectLst/>
                <a:latin typeface="Arial" panose="020B0604020202020204" pitchFamily="34" charset="0"/>
                <a:cs typeface="Arial" panose="020B0604020202020204" pitchFamily="34" charset="0"/>
              </a:rPr>
            </a:br>
            <a:r>
              <a:rPr lang="de-DE" sz="1600" b="0" i="0" u="none" strike="noStrike" baseline="0" dirty="0">
                <a:effectLst/>
                <a:latin typeface="Arial" panose="020B0604020202020204" pitchFamily="34" charset="0"/>
                <a:cs typeface="Arial" panose="020B0604020202020204" pitchFamily="34" charset="0"/>
              </a:rPr>
              <a:t>für ESUG-Verfahren geben.</a:t>
            </a:r>
            <a:r>
              <a:rPr lang="de-DE" sz="1600" b="0" i="0" u="none" strike="noStrike" baseline="0" dirty="0">
                <a:latin typeface="Arial" panose="020B0604020202020204" pitchFamily="34" charset="0"/>
                <a:cs typeface="Arial" panose="020B0604020202020204" pitchFamily="34" charset="0"/>
              </a:rPr>
              <a:t> </a:t>
            </a:r>
            <a:endParaRPr lang="de-DE" sz="1600" dirty="0">
              <a:latin typeface="Arial" panose="020B0604020202020204" pitchFamily="34" charset="0"/>
              <a:cs typeface="Arial" panose="020B0604020202020204" pitchFamily="34" charset="0"/>
            </a:endParaRPr>
          </a:p>
        </c:rich>
      </c:tx>
      <c:layout>
        <c:manualLayout>
          <c:xMode val="edge"/>
          <c:yMode val="edge"/>
          <c:x val="0.15946500408327322"/>
          <c:y val="1.3054150150048266E-2"/>
        </c:manualLayout>
      </c:layout>
      <c:overlay val="0"/>
      <c:spPr>
        <a:noFill/>
        <a:ln>
          <a:noFill/>
        </a:ln>
        <a:effectLst/>
      </c:spPr>
    </c:title>
    <c:autoTitleDeleted val="0"/>
    <c:plotArea>
      <c:layout/>
      <c:barChart>
        <c:barDir val="col"/>
        <c:grouping val="clustered"/>
        <c:varyColors val="0"/>
        <c:ser>
          <c:idx val="0"/>
          <c:order val="0"/>
          <c:spPr>
            <a:solidFill>
              <a:schemeClr val="dk1">
                <a:tint val="88500"/>
              </a:schemeClr>
            </a:solidFill>
            <a:ln>
              <a:noFill/>
            </a:ln>
            <a:effectLst/>
          </c:spPr>
          <c:invertIfNegative val="0"/>
          <c:cat>
            <c:strRef>
              <c:f>(Funktionen!$A$1,Funktionen!$L$1,Funktionen!$W$1,Funktionen!$AH$1,Funktionen!$AS$1,Funktionen!$BD$1,Funktionen!$BO$1,Funktionen!$BZ$1,Funktionen!$CK$1,Funktionen!$CV$1)</c:f>
              <c:strCache>
                <c:ptCount val="10"/>
                <c:pt idx="0">
                  <c:v>Insolvenzverwalter/Sachwalter</c:v>
                </c:pt>
                <c:pt idx="1">
                  <c:v>Schuldnerberater und Unternehmensberater</c:v>
                </c:pt>
                <c:pt idx="2">
                  <c:v>Geschäftsleiter (z.B. CRO)</c:v>
                </c:pt>
                <c:pt idx="3">
                  <c:v>Gläubigerberater</c:v>
                </c:pt>
                <c:pt idx="4">
                  <c:v>Richter/Rechtspfleger beim Insolvenzgericht</c:v>
                </c:pt>
                <c:pt idx="5">
                  <c:v> Richter/Rechtspfleger bei sonstigem Gericht</c:v>
                </c:pt>
                <c:pt idx="6">
                  <c:v> Gläubiger</c:v>
                </c:pt>
                <c:pt idx="7">
                  <c:v>Gesellschafter</c:v>
                </c:pt>
                <c:pt idx="8">
                  <c:v>Mitglied im Gläubigerausschuss</c:v>
                </c:pt>
                <c:pt idx="9">
                  <c:v>Sonstiges</c:v>
                </c:pt>
              </c:strCache>
            </c:strRef>
          </c:cat>
          <c:val>
            <c:numRef>
              <c:f>(Funktionen!$C$86,Funktionen!$N$86,Funktionen!$Y$86,Funktionen!$AJ$86,Funktionen!$AU$86,Funktionen!$BF$86,Funktionen!$BQ$86,Funktionen!$CB$86,Funktionen!$CM$86,Funktionen!$CX$86)</c:f>
              <c:numCache>
                <c:formatCode>General</c:formatCode>
                <c:ptCount val="10"/>
                <c:pt idx="0">
                  <c:v>2.71</c:v>
                </c:pt>
                <c:pt idx="1">
                  <c:v>3.08</c:v>
                </c:pt>
                <c:pt idx="2">
                  <c:v>3.34</c:v>
                </c:pt>
                <c:pt idx="3">
                  <c:v>3.17</c:v>
                </c:pt>
                <c:pt idx="4">
                  <c:v>2.5</c:v>
                </c:pt>
                <c:pt idx="5">
                  <c:v>3.5</c:v>
                </c:pt>
                <c:pt idx="6">
                  <c:v>3.13</c:v>
                </c:pt>
                <c:pt idx="7">
                  <c:v>3.14</c:v>
                </c:pt>
                <c:pt idx="8">
                  <c:v>3.1</c:v>
                </c:pt>
                <c:pt idx="9">
                  <c:v>3.2</c:v>
                </c:pt>
              </c:numCache>
            </c:numRef>
          </c:val>
          <c:extLst xmlns:c16r2="http://schemas.microsoft.com/office/drawing/2015/06/chart">
            <c:ext xmlns:c16="http://schemas.microsoft.com/office/drawing/2014/chart" uri="{C3380CC4-5D6E-409C-BE32-E72D297353CC}">
              <c16:uniqueId val="{00000000-E161-4B2C-BFCF-E4D7584F3A5F}"/>
            </c:ext>
          </c:extLst>
        </c:ser>
        <c:dLbls>
          <c:showLegendKey val="0"/>
          <c:showVal val="0"/>
          <c:showCatName val="0"/>
          <c:showSerName val="0"/>
          <c:showPercent val="0"/>
          <c:showBubbleSize val="0"/>
        </c:dLbls>
        <c:gapWidth val="219"/>
        <c:overlap val="-27"/>
        <c:axId val="134622712"/>
        <c:axId val="134623104"/>
      </c:barChart>
      <c:catAx>
        <c:axId val="13462271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dirty="0"/>
                  <a:t>Funktion</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de-DE"/>
          </a:p>
        </c:txPr>
        <c:crossAx val="134623104"/>
        <c:crosses val="autoZero"/>
        <c:auto val="1"/>
        <c:lblAlgn val="ctr"/>
        <c:lblOffset val="100"/>
        <c:noMultiLvlLbl val="0"/>
      </c:catAx>
      <c:valAx>
        <c:axId val="134623104"/>
        <c:scaling>
          <c:orientation val="minMax"/>
          <c:max val="4"/>
          <c:min val="1"/>
        </c:scaling>
        <c:delete val="0"/>
        <c:axPos val="l"/>
        <c:majorGridlines>
          <c:spPr>
            <a:ln w="9525" cap="flat" cmpd="sng" algn="ctr">
              <a:solidFill>
                <a:schemeClr val="tx1">
                  <a:lumMod val="15000"/>
                  <a:lumOff val="85000"/>
                </a:schemeClr>
              </a:solidFill>
              <a:prstDash val="solid"/>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dirty="0"/>
                  <a:t>Mittelwert</a:t>
                </a:r>
              </a:p>
            </c:rich>
          </c:tx>
          <c:overlay val="0"/>
          <c:spPr>
            <a:noFill/>
            <a:ln>
              <a:noFill/>
            </a:ln>
            <a:effectLst/>
          </c:spPr>
        </c:title>
        <c:numFmt formatCode="General" sourceLinked="1"/>
        <c:majorTickMark val="none"/>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3462271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prstDash val="solid"/>
      <a:round/>
    </a:ln>
    <a:effectLst/>
  </c:spPr>
  <c:txPr>
    <a:bodyPr/>
    <a:lstStyle/>
    <a:p>
      <a:pPr>
        <a:defRPr/>
      </a:pPr>
      <a:endParaRPr lang="de-DE"/>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965F63-A8CA-4A4D-9F47-79448F4E27B7}" type="datetimeFigureOut">
              <a:rPr lang="de-DE" smtClean="0"/>
              <a:t>28.11.2018</a:t>
            </a:fld>
            <a:endParaRPr lang="de-DE" dirty="0"/>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3161F3-CB22-4879-A2E4-9C4571BCD292}" type="slidenum">
              <a:rPr lang="de-DE" smtClean="0"/>
              <a:t>‹Nr.›</a:t>
            </a:fld>
            <a:endParaRPr lang="de-DE" dirty="0"/>
          </a:p>
        </p:txBody>
      </p:sp>
    </p:spTree>
    <p:extLst>
      <p:ext uri="{BB962C8B-B14F-4D97-AF65-F5344CB8AC3E}">
        <p14:creationId xmlns:p14="http://schemas.microsoft.com/office/powerpoint/2010/main" val="2709629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29B9C7-DCB2-A348-9437-AFB0391AEEA3}" type="datetimeFigureOut">
              <a:rPr lang="de-DE" smtClean="0"/>
              <a:t>28.11.2018</a:t>
            </a:fld>
            <a:endParaRPr lang="de-DE" dirty="0"/>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8DC78D-31E8-4F4F-B726-1FD9ECB3BCFF}" type="slidenum">
              <a:rPr lang="de-DE" smtClean="0"/>
              <a:t>‹Nr.›</a:t>
            </a:fld>
            <a:endParaRPr lang="de-DE" dirty="0"/>
          </a:p>
        </p:txBody>
      </p:sp>
    </p:spTree>
    <p:extLst>
      <p:ext uri="{BB962C8B-B14F-4D97-AF65-F5344CB8AC3E}">
        <p14:creationId xmlns:p14="http://schemas.microsoft.com/office/powerpoint/2010/main" val="165943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98DC78D-31E8-4F4F-B726-1FD9ECB3BCFF}" type="slidenum">
              <a:rPr lang="de-DE" smtClean="0"/>
              <a:t>2</a:t>
            </a:fld>
            <a:endParaRPr lang="de-DE" dirty="0"/>
          </a:p>
        </p:txBody>
      </p:sp>
    </p:spTree>
    <p:extLst>
      <p:ext uri="{BB962C8B-B14F-4D97-AF65-F5344CB8AC3E}">
        <p14:creationId xmlns:p14="http://schemas.microsoft.com/office/powerpoint/2010/main" val="1790618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98DC78D-31E8-4F4F-B726-1FD9ECB3BCFF}" type="slidenum">
              <a:rPr lang="de-DE" smtClean="0"/>
              <a:t>8</a:t>
            </a:fld>
            <a:endParaRPr lang="de-DE" dirty="0"/>
          </a:p>
        </p:txBody>
      </p:sp>
    </p:spTree>
    <p:extLst>
      <p:ext uri="{BB962C8B-B14F-4D97-AF65-F5344CB8AC3E}">
        <p14:creationId xmlns:p14="http://schemas.microsoft.com/office/powerpoint/2010/main" val="1883573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98DC78D-31E8-4F4F-B726-1FD9ECB3BCFF}" type="slidenum">
              <a:rPr lang="de-DE" smtClean="0"/>
              <a:t>15</a:t>
            </a:fld>
            <a:endParaRPr lang="de-DE" dirty="0"/>
          </a:p>
        </p:txBody>
      </p:sp>
    </p:spTree>
    <p:extLst>
      <p:ext uri="{BB962C8B-B14F-4D97-AF65-F5344CB8AC3E}">
        <p14:creationId xmlns:p14="http://schemas.microsoft.com/office/powerpoint/2010/main" val="180973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98DC78D-31E8-4F4F-B726-1FD9ECB3BCFF}" type="slidenum">
              <a:rPr lang="de-DE" smtClean="0"/>
              <a:t>16</a:t>
            </a:fld>
            <a:endParaRPr lang="de-DE" dirty="0"/>
          </a:p>
        </p:txBody>
      </p:sp>
    </p:spTree>
    <p:extLst>
      <p:ext uri="{BB962C8B-B14F-4D97-AF65-F5344CB8AC3E}">
        <p14:creationId xmlns:p14="http://schemas.microsoft.com/office/powerpoint/2010/main" val="619501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98DC78D-31E8-4F4F-B726-1FD9ECB3BCFF}" type="slidenum">
              <a:rPr lang="de-DE" smtClean="0"/>
              <a:t>19</a:t>
            </a:fld>
            <a:endParaRPr lang="de-DE" dirty="0"/>
          </a:p>
        </p:txBody>
      </p:sp>
    </p:spTree>
    <p:extLst>
      <p:ext uri="{BB962C8B-B14F-4D97-AF65-F5344CB8AC3E}">
        <p14:creationId xmlns:p14="http://schemas.microsoft.com/office/powerpoint/2010/main" val="34078011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Users/mireinahildebrandt/Kunden/INDat/Presse/PM_ESUG/PPT/ESUG-Evaluation.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file:////Users/mireinahildebrandt/Kunden/INDat/Presse/PM_ESUG/PPT/ESUG-Evaluation.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77158" y="1431637"/>
            <a:ext cx="8001000" cy="1699490"/>
          </a:xfrm>
        </p:spPr>
        <p:txBody>
          <a:bodyPr>
            <a:normAutofit/>
          </a:bodyPr>
          <a:lstStyle>
            <a:lvl1pPr algn="l">
              <a:defRPr sz="3700" b="0">
                <a:solidFill>
                  <a:srgbClr val="8C7C72"/>
                </a:solidFill>
              </a:defRPr>
            </a:lvl1pPr>
          </a:lstStyle>
          <a:p>
            <a:r>
              <a:rPr lang="de-DE" dirty="0" smtClean="0"/>
              <a:t>Mastertitelformat bearbeiten</a:t>
            </a:r>
            <a:endParaRPr lang="de-DE" dirty="0"/>
          </a:p>
        </p:txBody>
      </p:sp>
      <p:sp>
        <p:nvSpPr>
          <p:cNvPr id="3" name="Untertitel 2"/>
          <p:cNvSpPr>
            <a:spLocks noGrp="1"/>
          </p:cNvSpPr>
          <p:nvPr>
            <p:ph type="subTitle" idx="1"/>
          </p:nvPr>
        </p:nvSpPr>
        <p:spPr>
          <a:xfrm>
            <a:off x="777158" y="4461164"/>
            <a:ext cx="7315200" cy="1985818"/>
          </a:xfrm>
        </p:spPr>
        <p:txBody>
          <a:bodyPr lIns="108000">
            <a:normAutofit/>
          </a:bodyPr>
          <a:lstStyle>
            <a:lvl1pPr marL="0" indent="0" algn="l">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Master-Untertitelformat bearbeiten</a:t>
            </a:r>
            <a:endParaRPr lang="de-DE" dirty="0"/>
          </a:p>
        </p:txBody>
      </p:sp>
      <p:pic>
        <p:nvPicPr>
          <p:cNvPr id="4" name="Bild 3"/>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a:xfrm>
            <a:off x="677866" y="944615"/>
            <a:ext cx="2367804" cy="431603"/>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pic>
        <p:nvPicPr>
          <p:cNvPr id="5" name="Bild 4"/>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a:xfrm>
            <a:off x="7148948" y="6264625"/>
            <a:ext cx="1665104" cy="303515"/>
          </a:xfrm>
          <a:prstGeom prst="rect">
            <a:avLst/>
          </a:prstGeom>
        </p:spPr>
      </p:pic>
      <p:sp>
        <p:nvSpPr>
          <p:cNvPr id="6" name="Foliennummernplatzhalter 2"/>
          <p:cNvSpPr>
            <a:spLocks noGrp="1"/>
          </p:cNvSpPr>
          <p:nvPr>
            <p:ph type="sldNum" sz="quarter" idx="10"/>
          </p:nvPr>
        </p:nvSpPr>
        <p:spPr>
          <a:xfrm>
            <a:off x="400050" y="6272376"/>
            <a:ext cx="2273300" cy="326832"/>
          </a:xfrm>
          <a:prstGeom prst="rect">
            <a:avLst/>
          </a:prstGeom>
        </p:spPr>
        <p:txBody>
          <a:bodyPr/>
          <a:lstStyle>
            <a:lvl1pPr>
              <a:defRPr sz="1000"/>
            </a:lvl1pPr>
          </a:lstStyle>
          <a:p>
            <a:r>
              <a:rPr lang="de-DE" altLang="de-DE" dirty="0" smtClean="0"/>
              <a:t>Folie </a:t>
            </a:r>
            <a:fld id="{19AA03EA-BA43-4E82-AF5C-5AAE3BCCB6FC}" type="slidenum">
              <a:rPr lang="de-DE" altLang="de-DE" smtClean="0"/>
              <a:pPr/>
              <a:t>‹Nr.›</a:t>
            </a:fld>
            <a:endParaRPr lang="de-DE" altLang="de-DE" dirty="0" smtClean="0"/>
          </a:p>
          <a:p>
            <a:endParaRPr lang="de-DE" altLang="de-DE" dirty="0">
              <a:latin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a:xfrm>
            <a:off x="400050" y="6272376"/>
            <a:ext cx="2273300" cy="326832"/>
          </a:xfrm>
          <a:prstGeom prst="rect">
            <a:avLst/>
          </a:prstGeom>
        </p:spPr>
        <p:txBody>
          <a:bodyPr/>
          <a:lstStyle>
            <a:lvl1pPr>
              <a:defRPr sz="1000"/>
            </a:lvl1pPr>
          </a:lstStyle>
          <a:p>
            <a:r>
              <a:rPr lang="de-DE" altLang="de-DE" dirty="0" smtClean="0"/>
              <a:t>Folie </a:t>
            </a:r>
            <a:fld id="{19AA03EA-BA43-4E82-AF5C-5AAE3BCCB6FC}" type="slidenum">
              <a:rPr lang="de-DE" altLang="de-DE" smtClean="0"/>
              <a:pPr/>
              <a:t>‹Nr.›</a:t>
            </a:fld>
            <a:endParaRPr lang="de-DE" altLang="de-DE" dirty="0" smtClean="0"/>
          </a:p>
          <a:p>
            <a:endParaRPr lang="de-DE" altLang="de-DE" dirty="0">
              <a:latin typeface="Times New Roman" pitchFamily="18" charset="0"/>
            </a:endParaRPr>
          </a:p>
        </p:txBody>
      </p:sp>
      <p:sp>
        <p:nvSpPr>
          <p:cNvPr id="4" name="Titelplatzhalter 1"/>
          <p:cNvSpPr>
            <a:spLocks noGrp="1"/>
          </p:cNvSpPr>
          <p:nvPr>
            <p:ph type="title"/>
          </p:nvPr>
        </p:nvSpPr>
        <p:spPr>
          <a:xfrm>
            <a:off x="400050" y="249926"/>
            <a:ext cx="8286750" cy="862882"/>
          </a:xfrm>
          <a:prstGeom prst="rect">
            <a:avLst/>
          </a:prstGeom>
        </p:spPr>
        <p:txBody>
          <a:bodyPr vert="horz" lIns="0" tIns="45720" rIns="0" bIns="45720" rtlCol="0" anchor="ctr">
            <a:normAutofit/>
          </a:bodyPr>
          <a:lstStyle/>
          <a:p>
            <a:endParaRPr lang="de-DE" dirty="0"/>
          </a:p>
        </p:txBody>
      </p:sp>
      <p:sp>
        <p:nvSpPr>
          <p:cNvPr id="6" name="Rectangle 3"/>
          <p:cNvSpPr>
            <a:spLocks noGrp="1" noChangeArrowheads="1"/>
          </p:cNvSpPr>
          <p:nvPr>
            <p:ph type="body" idx="1"/>
          </p:nvPr>
        </p:nvSpPr>
        <p:spPr>
          <a:xfrm>
            <a:off x="400050" y="1268083"/>
            <a:ext cx="8347135" cy="5004293"/>
          </a:xfrm>
        </p:spPr>
        <p:txBody>
          <a:bodyPr/>
          <a:lstStyle/>
          <a:p>
            <a:endParaRPr lang="de-DE" altLang="de-DE" dirty="0"/>
          </a:p>
        </p:txBody>
      </p:sp>
    </p:spTree>
    <p:extLst>
      <p:ext uri="{BB962C8B-B14F-4D97-AF65-F5344CB8AC3E}">
        <p14:creationId xmlns:p14="http://schemas.microsoft.com/office/powerpoint/2010/main" val="35805468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file:////Users/mireinahildebrandt/Kunden/INDat/Presse/PM_ESUG/PPT/ESUG-Evaluation.png" TargetMode="Externa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22694" y="629488"/>
            <a:ext cx="8264106" cy="965200"/>
          </a:xfrm>
          <a:prstGeom prst="rect">
            <a:avLst/>
          </a:prstGeom>
        </p:spPr>
        <p:txBody>
          <a:bodyPr vert="horz" lIns="0" tIns="45720" rIns="0" bIns="45720" rtlCol="0" anchor="ctr">
            <a:normAutofit/>
          </a:bodyPr>
          <a:lstStyle/>
          <a:p>
            <a:endParaRPr lang="de-DE" dirty="0"/>
          </a:p>
        </p:txBody>
      </p:sp>
      <p:sp>
        <p:nvSpPr>
          <p:cNvPr id="3" name="Textplatzhalter 2"/>
          <p:cNvSpPr>
            <a:spLocks noGrp="1"/>
          </p:cNvSpPr>
          <p:nvPr>
            <p:ph type="body" idx="1"/>
          </p:nvPr>
        </p:nvSpPr>
        <p:spPr>
          <a:xfrm>
            <a:off x="422694" y="1600200"/>
            <a:ext cx="8264106" cy="4525963"/>
          </a:xfrm>
          <a:prstGeom prst="rect">
            <a:avLst/>
          </a:prstGeom>
        </p:spPr>
        <p:txBody>
          <a:bodyPr vert="horz" lIns="0" tIns="45720" rIns="91440" bIns="45720" rtlCol="0">
            <a:normAutofit/>
          </a:bodyPr>
          <a:lstStyle/>
          <a:p>
            <a:pPr lvl="0"/>
            <a:endParaRPr lang="de-DE" dirty="0" smtClean="0"/>
          </a:p>
        </p:txBody>
      </p:sp>
      <p:pic>
        <p:nvPicPr>
          <p:cNvPr id="4" name="Bild 4"/>
          <p:cNvPicPr>
            <a:picLocks noChangeAspect="1"/>
          </p:cNvPicPr>
          <p:nvPr userDrawn="1"/>
        </p:nvPicPr>
        <p:blipFill>
          <a:blip r:embed="rId5" r:link="rId6">
            <a:extLst>
              <a:ext uri="{28A0092B-C50C-407E-A947-70E740481C1C}">
                <a14:useLocalDpi xmlns:a14="http://schemas.microsoft.com/office/drawing/2010/main" val="0"/>
              </a:ext>
            </a:extLst>
          </a:blip>
          <a:stretch>
            <a:fillRect/>
          </a:stretch>
        </p:blipFill>
        <p:spPr>
          <a:xfrm>
            <a:off x="7148948" y="6264625"/>
            <a:ext cx="1665104" cy="303515"/>
          </a:xfrm>
          <a:prstGeom prst="rect">
            <a:avLst/>
          </a:prstGeom>
        </p:spPr>
      </p:pic>
      <p:sp>
        <p:nvSpPr>
          <p:cNvPr id="8" name="Foliennummernplatzhalter 2"/>
          <p:cNvSpPr>
            <a:spLocks noGrp="1"/>
          </p:cNvSpPr>
          <p:nvPr>
            <p:ph type="sldNum" sz="quarter" idx="4"/>
          </p:nvPr>
        </p:nvSpPr>
        <p:spPr>
          <a:xfrm>
            <a:off x="400050" y="6272376"/>
            <a:ext cx="2273300" cy="326832"/>
          </a:xfrm>
          <a:prstGeom prst="rect">
            <a:avLst/>
          </a:prstGeom>
        </p:spPr>
        <p:txBody>
          <a:bodyPr/>
          <a:lstStyle>
            <a:lvl1pPr>
              <a:defRPr sz="1000">
                <a:solidFill>
                  <a:srgbClr val="8C7C72"/>
                </a:solidFill>
                <a:latin typeface="Arial" panose="020B0604020202020204" pitchFamily="34" charset="0"/>
                <a:cs typeface="Arial" panose="020B0604020202020204" pitchFamily="34" charset="0"/>
              </a:defRPr>
            </a:lvl1pPr>
          </a:lstStyle>
          <a:p>
            <a:r>
              <a:rPr lang="de-DE" altLang="de-DE" dirty="0" smtClean="0"/>
              <a:t>Folie </a:t>
            </a:r>
            <a:fld id="{19AA03EA-BA43-4E82-AF5C-5AAE3BCCB6FC}" type="slidenum">
              <a:rPr lang="de-DE" altLang="de-DE" smtClean="0"/>
              <a:pPr/>
              <a:t>‹Nr.›</a:t>
            </a:fld>
            <a:endParaRPr lang="de-DE" altLang="de-DE" dirty="0" smtClean="0"/>
          </a:p>
          <a:p>
            <a:endParaRPr lang="de-DE" altLang="de-DE"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Lst>
  <p:hf hdr="0" ftr="0" dt="0"/>
  <p:txStyles>
    <p:titleStyle>
      <a:lvl1pPr algn="l" defTabSz="457200" rtl="0" eaLnBrk="1" latinLnBrk="0" hangingPunct="1">
        <a:spcBef>
          <a:spcPct val="0"/>
        </a:spcBef>
        <a:buNone/>
        <a:defRPr sz="2600" b="1" kern="1200">
          <a:solidFill>
            <a:srgbClr val="8C7C72"/>
          </a:solidFill>
          <a:latin typeface="Arial"/>
          <a:ea typeface="+mj-ea"/>
          <a:cs typeface="Arial"/>
        </a:defRPr>
      </a:lvl1pPr>
    </p:titleStyle>
    <p:bodyStyle>
      <a:lvl1pPr marL="266700" indent="-266700" algn="l" defTabSz="457200" rtl="0" eaLnBrk="1" latinLnBrk="0" hangingPunct="1">
        <a:spcBef>
          <a:spcPct val="20000"/>
        </a:spcBef>
        <a:buFont typeface="Arial" charset="0"/>
        <a:buChar char="•"/>
        <a:defRPr sz="2000" b="0" kern="1200">
          <a:solidFill>
            <a:schemeClr val="tx1"/>
          </a:solidFill>
          <a:latin typeface="Arial"/>
          <a:ea typeface="+mn-ea"/>
          <a:cs typeface="Arial"/>
        </a:defRPr>
      </a:lvl1pPr>
      <a:lvl2pPr marL="742950" indent="-285750" algn="l" defTabSz="457200" rtl="0" eaLnBrk="1" latinLnBrk="0" hangingPunct="1">
        <a:spcBef>
          <a:spcPct val="20000"/>
        </a:spcBef>
        <a:buFont typeface="Lucida Grande"/>
        <a:buChar char="–"/>
        <a:defRPr sz="2000" b="0" kern="1200">
          <a:solidFill>
            <a:schemeClr val="tx1"/>
          </a:solidFill>
          <a:latin typeface="Arial"/>
          <a:ea typeface="+mn-ea"/>
          <a:cs typeface="Arial"/>
        </a:defRPr>
      </a:lvl2pPr>
      <a:lvl3pPr marL="1143000" indent="-228600" algn="l" defTabSz="457200" rtl="0" eaLnBrk="1" latinLnBrk="0" hangingPunct="1">
        <a:spcBef>
          <a:spcPct val="20000"/>
        </a:spcBef>
        <a:buFont typeface="Lucida Grande"/>
        <a:buChar char="–"/>
        <a:defRPr sz="2200" b="0" kern="1200">
          <a:solidFill>
            <a:schemeClr val="tx1"/>
          </a:solidFill>
          <a:latin typeface="Arial"/>
          <a:ea typeface="+mn-ea"/>
          <a:cs typeface="Arial"/>
        </a:defRPr>
      </a:lvl3pPr>
      <a:lvl4pPr marL="1600200" indent="-228600" algn="l" defTabSz="457200" rtl="0" eaLnBrk="1" latinLnBrk="0" hangingPunct="1">
        <a:spcBef>
          <a:spcPct val="20000"/>
        </a:spcBef>
        <a:buFont typeface="Lucida Grande"/>
        <a:buChar char="–"/>
        <a:defRPr sz="2200" b="0" kern="1200">
          <a:solidFill>
            <a:schemeClr val="tx1"/>
          </a:solidFill>
          <a:latin typeface="Arial"/>
          <a:ea typeface="+mn-ea"/>
          <a:cs typeface="Arial"/>
        </a:defRPr>
      </a:lvl4pPr>
      <a:lvl5pPr marL="2057400" indent="-228600" algn="l" defTabSz="457200" rtl="0" eaLnBrk="1" latinLnBrk="0" hangingPunct="1">
        <a:spcBef>
          <a:spcPct val="20000"/>
        </a:spcBef>
        <a:buFont typeface="Lucida Grande"/>
        <a:buChar char="–"/>
        <a:defRPr sz="2200" b="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file:////Users/mireinahildebrandt/Kunden/INDat/Verlag%20INDat/INDat-Report%20Ausgaben/17_04/170613_RZ_INDat_Report_04_17%20Ordner/170614_RZ2_INDat_Report_04_17_ESUG-web-resources/image/Jacoby-140905_nivd_125_dx.jpg" TargetMode="External"/><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image" Target="file:////Users/mireinahildebrandt/Kunden/INDat/Verlag%20INDat/INDat-Report%20Ausgaben/17_04/170613_RZ_INDat_Report_04_17%20Ordner/170614_RZ2_INDat_Report_04_17_ESUG-web-resources/image/ZIP159-Thole-Foto_Schiefer_dx_neu.p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file:////Users/mireinahildebrandt/Kunden/INDat/Verlag%20INDat/INDat-Report%20Ausgaben/17_04/170613_RZ_INDat_Report_04_17%20Ordner/170614_RZ2_INDat_Report_04_17_ESUG-web-resources/image/Heinz_Schmidt_Foto_Stark_IMG_2730_dx.jpg" TargetMode="External"/><Relationship Id="rId11" Type="http://schemas.openxmlformats.org/officeDocument/2006/relationships/image" Target="../media/image6.png"/><Relationship Id="rId5" Type="http://schemas.openxmlformats.org/officeDocument/2006/relationships/image" Target="../media/image3.jpeg"/><Relationship Id="rId10" Type="http://schemas.openxmlformats.org/officeDocument/2006/relationships/image" Target="file:////Users/mireinahildebrandt/Kunden/INDat/Verlag%20INDat/INDat-Report%20Ausgaben/17_04/170613_RZ_INDat_Report_04_17%20Ordner/170614_RZ2_INDat_Report_04_17_ESUG-web-resources/image/Madaus-DSC_2124_dx.jpg" TargetMode="External"/><Relationship Id="rId4" Type="http://schemas.openxmlformats.org/officeDocument/2006/relationships/image" Target="file:////Users/mireinahildebrandt/Kunden/INDat/Verlag%20INDat/INDat-Report%20Ausgaben/17_04/170613_RZ_INDat_Report_04_17%20Ordner/170614_RZ2_INDat_Report_04_17_ESUG-web-resources/image/2017_02_14_Sack_Detlef_dx.jpg" TargetMode="External"/><Relationship Id="rId9"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07832" y="1704865"/>
            <a:ext cx="8001000" cy="1778731"/>
          </a:xfrm>
        </p:spPr>
        <p:txBody>
          <a:bodyPr>
            <a:normAutofit fontScale="90000"/>
          </a:bodyPr>
          <a:lstStyle/>
          <a:p>
            <a:r>
              <a:rPr lang="de-DE" sz="3400" dirty="0">
                <a:latin typeface="Arial" charset="0"/>
                <a:ea typeface="Arial" charset="0"/>
                <a:cs typeface="Arial" charset="0"/>
              </a:rPr>
              <a:t>Die ESUG-Evaluation im </a:t>
            </a:r>
            <a:r>
              <a:rPr lang="de-DE" sz="3400" dirty="0" smtClean="0">
                <a:latin typeface="Arial" charset="0"/>
                <a:ea typeface="Arial" charset="0"/>
                <a:cs typeface="Arial" charset="0"/>
              </a:rPr>
              <a:t>Auftrag </a:t>
            </a:r>
            <a:r>
              <a:rPr lang="de-DE" sz="3400" dirty="0">
                <a:latin typeface="Arial" charset="0"/>
                <a:ea typeface="Arial" charset="0"/>
                <a:cs typeface="Arial" charset="0"/>
              </a:rPr>
              <a:t>des BMJV – Ergebnisse und Perspektiven</a:t>
            </a:r>
            <a:r>
              <a:rPr lang="de-DE" sz="3400" dirty="0" smtClean="0">
                <a:latin typeface="Arial" charset="0"/>
                <a:ea typeface="Arial" charset="0"/>
                <a:cs typeface="Arial" charset="0"/>
              </a:rPr>
              <a:t/>
            </a:r>
            <a:br>
              <a:rPr lang="de-DE" sz="3400" dirty="0" smtClean="0">
                <a:latin typeface="Arial" charset="0"/>
                <a:ea typeface="Arial" charset="0"/>
                <a:cs typeface="Arial" charset="0"/>
              </a:rPr>
            </a:br>
            <a:r>
              <a:rPr lang="de-DE" sz="3400" dirty="0">
                <a:latin typeface="Arial" charset="0"/>
                <a:ea typeface="Arial" charset="0"/>
                <a:cs typeface="Arial" charset="0"/>
              </a:rPr>
              <a:t/>
            </a:r>
            <a:br>
              <a:rPr lang="de-DE" sz="3400" dirty="0">
                <a:latin typeface="Arial" charset="0"/>
                <a:ea typeface="Arial" charset="0"/>
                <a:cs typeface="Arial" charset="0"/>
              </a:rPr>
            </a:br>
            <a:endParaRPr lang="de-DE" sz="3800" dirty="0">
              <a:solidFill>
                <a:srgbClr val="8C7C72"/>
              </a:solidFill>
              <a:latin typeface="Arial" charset="0"/>
              <a:ea typeface="Arial" charset="0"/>
              <a:cs typeface="Arial" charset="0"/>
            </a:endParaRPr>
          </a:p>
        </p:txBody>
      </p:sp>
      <p:sp>
        <p:nvSpPr>
          <p:cNvPr id="3" name="Untertitel 2"/>
          <p:cNvSpPr>
            <a:spLocks noGrp="1"/>
          </p:cNvSpPr>
          <p:nvPr>
            <p:ph type="subTitle" idx="1"/>
          </p:nvPr>
        </p:nvSpPr>
        <p:spPr>
          <a:xfrm>
            <a:off x="748840" y="5477165"/>
            <a:ext cx="7315200" cy="812800"/>
          </a:xfrm>
        </p:spPr>
        <p:txBody>
          <a:bodyPr>
            <a:normAutofit lnSpcReduction="10000"/>
          </a:bodyPr>
          <a:lstStyle/>
          <a:p>
            <a:endParaRPr lang="de-DE" dirty="0"/>
          </a:p>
          <a:p>
            <a:r>
              <a:rPr lang="de-DE" dirty="0" smtClean="0">
                <a:solidFill>
                  <a:srgbClr val="8C7C72"/>
                </a:solidFill>
                <a:latin typeface="Arial" panose="020B0604020202020204" pitchFamily="34" charset="0"/>
                <a:cs typeface="Arial" panose="020B0604020202020204" pitchFamily="34" charset="0"/>
              </a:rPr>
              <a:t>Prof</a:t>
            </a:r>
            <a:r>
              <a:rPr lang="de-DE" dirty="0">
                <a:solidFill>
                  <a:srgbClr val="8C7C72"/>
                </a:solidFill>
                <a:latin typeface="Arial" panose="020B0604020202020204" pitchFamily="34" charset="0"/>
                <a:cs typeface="Arial" panose="020B0604020202020204" pitchFamily="34" charset="0"/>
              </a:rPr>
              <a:t>. Dr. </a:t>
            </a:r>
            <a:r>
              <a:rPr lang="en-US" dirty="0">
                <a:solidFill>
                  <a:srgbClr val="8C7C72"/>
                </a:solidFill>
                <a:latin typeface="Arial" panose="020B0604020202020204" pitchFamily="34" charset="0"/>
                <a:cs typeface="Arial" panose="020B0604020202020204" pitchFamily="34" charset="0"/>
              </a:rPr>
              <a:t>Florian </a:t>
            </a:r>
            <a:r>
              <a:rPr lang="de-DE" dirty="0">
                <a:solidFill>
                  <a:srgbClr val="8C7C72"/>
                </a:solidFill>
                <a:latin typeface="Arial" panose="020B0604020202020204" pitchFamily="34" charset="0"/>
                <a:cs typeface="Arial" panose="020B0604020202020204" pitchFamily="34" charset="0"/>
              </a:rPr>
              <a:t>Jacoby, Universität </a:t>
            </a:r>
            <a:r>
              <a:rPr lang="de-DE" dirty="0" smtClean="0">
                <a:solidFill>
                  <a:srgbClr val="8C7C72"/>
                </a:solidFill>
                <a:latin typeface="Arial" panose="020B0604020202020204" pitchFamily="34" charset="0"/>
                <a:cs typeface="Arial" panose="020B0604020202020204" pitchFamily="34" charset="0"/>
              </a:rPr>
              <a:t>Bielefeld</a:t>
            </a:r>
          </a:p>
          <a:p>
            <a:r>
              <a:rPr lang="de-DE" dirty="0" smtClean="0">
                <a:solidFill>
                  <a:srgbClr val="8C7C72"/>
                </a:solidFill>
                <a:latin typeface="Arial" panose="020B0604020202020204" pitchFamily="34" charset="0"/>
                <a:cs typeface="Arial" panose="020B0604020202020204" pitchFamily="34" charset="0"/>
              </a:rPr>
              <a:t>Norddeutsches Insolvenzforum Hamburg e.V., Hamburg, 3. Dezember 2018</a:t>
            </a:r>
            <a:endParaRPr lang="de-DE" dirty="0">
              <a:solidFill>
                <a:srgbClr val="8C7C72"/>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10</a:t>
            </a:fld>
            <a:endParaRPr lang="de-DE" altLang="de-DE" dirty="0" smtClean="0"/>
          </a:p>
          <a:p>
            <a:endParaRPr lang="de-DE" altLang="de-DE" dirty="0">
              <a:latin typeface="Times New Roman" pitchFamily="18"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2309639405"/>
              </p:ext>
            </p:extLst>
          </p:nvPr>
        </p:nvGraphicFramePr>
        <p:xfrm>
          <a:off x="212436" y="644063"/>
          <a:ext cx="8617528" cy="5486400"/>
        </p:xfrm>
        <a:graphic>
          <a:graphicData uri="http://schemas.openxmlformats.org/drawingml/2006/table">
            <a:tbl>
              <a:tblPr firstRow="1" firstCol="1" bandRow="1">
                <a:tableStyleId>{B301B821-A1FF-4177-AEE7-76D212191A09}</a:tableStyleId>
              </a:tblPr>
              <a:tblGrid>
                <a:gridCol w="4394722"/>
                <a:gridCol w="2397464"/>
                <a:gridCol w="1825342"/>
              </a:tblGrid>
              <a:tr h="0">
                <a:tc gridSpan="3">
                  <a:txBody>
                    <a:bodyPr/>
                    <a:lstStyle/>
                    <a:p>
                      <a:pPr indent="226695" algn="l">
                        <a:lnSpc>
                          <a:spcPct val="150000"/>
                        </a:lnSpc>
                        <a:spcBef>
                          <a:spcPts val="600"/>
                        </a:spcBef>
                        <a:spcAft>
                          <a:spcPts val="0"/>
                        </a:spcAft>
                      </a:pPr>
                      <a:r>
                        <a:rPr lang="de-DE" sz="2000" dirty="0" smtClean="0">
                          <a:effectLst/>
                        </a:rPr>
                        <a:t>Verteilung </a:t>
                      </a:r>
                      <a:r>
                        <a:rPr lang="de-DE" sz="2000" dirty="0">
                          <a:effectLst/>
                        </a:rPr>
                        <a:t>der Fallzahlen über Berufe</a:t>
                      </a:r>
                      <a:endParaRPr lang="de-DE" sz="2000" dirty="0">
                        <a:effectLst/>
                        <a:latin typeface="Arial"/>
                        <a:ea typeface="Calibri"/>
                        <a:cs typeface="Times New Roman"/>
                      </a:endParaRPr>
                    </a:p>
                  </a:txBody>
                  <a:tcPr marL="68580" marR="68580" marT="0" marB="0">
                    <a:solidFill>
                      <a:srgbClr val="8C7C72"/>
                    </a:solidFill>
                  </a:tcPr>
                </a:tc>
                <a:tc hMerge="1">
                  <a:txBody>
                    <a:bodyPr/>
                    <a:lstStyle/>
                    <a:p>
                      <a:endParaRPr lang="de-DE"/>
                    </a:p>
                  </a:txBody>
                  <a:tcPr/>
                </a:tc>
                <a:tc hMerge="1">
                  <a:txBody>
                    <a:bodyPr/>
                    <a:lstStyle/>
                    <a:p>
                      <a:endParaRPr lang="de-DE"/>
                    </a:p>
                  </a:txBody>
                  <a:tcPr/>
                </a:tc>
              </a:tr>
              <a:tr h="0">
                <a:tc>
                  <a:txBody>
                    <a:bodyPr/>
                    <a:lstStyle/>
                    <a:p>
                      <a:pPr indent="226695" algn="l">
                        <a:lnSpc>
                          <a:spcPct val="150000"/>
                        </a:lnSpc>
                        <a:spcBef>
                          <a:spcPts val="600"/>
                        </a:spcBef>
                        <a:spcAft>
                          <a:spcPts val="0"/>
                        </a:spcAft>
                      </a:pPr>
                      <a:r>
                        <a:rPr lang="de-DE" sz="2000" dirty="0">
                          <a:effectLst/>
                        </a:rPr>
                        <a:t>Beruf</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Absolute Anzahl</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Prozentwert</a:t>
                      </a:r>
                      <a:endParaRPr lang="de-DE" sz="2000" dirty="0">
                        <a:effectLst/>
                        <a:latin typeface="Arial"/>
                        <a:ea typeface="Calibri"/>
                        <a:cs typeface="Times New Roman"/>
                      </a:endParaRPr>
                    </a:p>
                  </a:txBody>
                  <a:tcPr marL="68580" marR="68580" marT="0" marB="0"/>
                </a:tc>
              </a:tr>
              <a:tr h="0">
                <a:tc>
                  <a:txBody>
                    <a:bodyPr/>
                    <a:lstStyle/>
                    <a:p>
                      <a:pPr indent="226695" algn="l">
                        <a:lnSpc>
                          <a:spcPct val="150000"/>
                        </a:lnSpc>
                        <a:spcBef>
                          <a:spcPts val="600"/>
                        </a:spcBef>
                        <a:spcAft>
                          <a:spcPts val="0"/>
                        </a:spcAft>
                      </a:pPr>
                      <a:r>
                        <a:rPr lang="de-DE" sz="2000" dirty="0">
                          <a:effectLst/>
                        </a:rPr>
                        <a:t>Richter</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76</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9,21%</a:t>
                      </a:r>
                      <a:endParaRPr lang="de-DE" sz="2000" dirty="0">
                        <a:effectLst/>
                        <a:latin typeface="Arial"/>
                        <a:ea typeface="Calibri"/>
                        <a:cs typeface="Times New Roman"/>
                      </a:endParaRPr>
                    </a:p>
                  </a:txBody>
                  <a:tcPr marL="68580" marR="68580" marT="0" marB="0" anchor="b"/>
                </a:tc>
              </a:tr>
              <a:tr h="0">
                <a:tc>
                  <a:txBody>
                    <a:bodyPr/>
                    <a:lstStyle/>
                    <a:p>
                      <a:pPr indent="226695" algn="l">
                        <a:lnSpc>
                          <a:spcPct val="150000"/>
                        </a:lnSpc>
                        <a:spcBef>
                          <a:spcPts val="600"/>
                        </a:spcBef>
                        <a:spcAft>
                          <a:spcPts val="0"/>
                        </a:spcAft>
                      </a:pPr>
                      <a:r>
                        <a:rPr lang="de-DE" sz="2000" dirty="0">
                          <a:effectLst/>
                        </a:rPr>
                        <a:t>Rechtspfleger</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90</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10,91%</a:t>
                      </a:r>
                      <a:endParaRPr lang="de-DE" sz="2000" dirty="0">
                        <a:effectLst/>
                        <a:latin typeface="Arial"/>
                        <a:ea typeface="Calibri"/>
                        <a:cs typeface="Times New Roman"/>
                      </a:endParaRPr>
                    </a:p>
                  </a:txBody>
                  <a:tcPr marL="68580" marR="68580" marT="0" marB="0" anchor="b"/>
                </a:tc>
              </a:tr>
              <a:tr h="0">
                <a:tc>
                  <a:txBody>
                    <a:bodyPr/>
                    <a:lstStyle/>
                    <a:p>
                      <a:pPr indent="226695" algn="l">
                        <a:lnSpc>
                          <a:spcPct val="150000"/>
                        </a:lnSpc>
                        <a:spcBef>
                          <a:spcPts val="600"/>
                        </a:spcBef>
                        <a:spcAft>
                          <a:spcPts val="0"/>
                        </a:spcAft>
                      </a:pPr>
                      <a:r>
                        <a:rPr lang="de-DE" sz="2000" dirty="0">
                          <a:effectLst/>
                        </a:rPr>
                        <a:t>Rechtsanwalt</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393</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47,64%</a:t>
                      </a:r>
                      <a:endParaRPr lang="de-DE" sz="2000" dirty="0">
                        <a:effectLst/>
                        <a:latin typeface="Arial"/>
                        <a:ea typeface="Calibri"/>
                        <a:cs typeface="Times New Roman"/>
                      </a:endParaRPr>
                    </a:p>
                  </a:txBody>
                  <a:tcPr marL="68580" marR="68580" marT="0" marB="0" anchor="b"/>
                </a:tc>
              </a:tr>
              <a:tr h="0">
                <a:tc>
                  <a:txBody>
                    <a:bodyPr/>
                    <a:lstStyle/>
                    <a:p>
                      <a:pPr indent="226695" algn="l">
                        <a:lnSpc>
                          <a:spcPct val="150000"/>
                        </a:lnSpc>
                        <a:spcBef>
                          <a:spcPts val="600"/>
                        </a:spcBef>
                        <a:spcAft>
                          <a:spcPts val="0"/>
                        </a:spcAft>
                      </a:pPr>
                      <a:r>
                        <a:rPr lang="de-DE" sz="2000" dirty="0">
                          <a:effectLst/>
                        </a:rPr>
                        <a:t>Steuerberater/Wirtschaftsprüfer</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43</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5,21%</a:t>
                      </a:r>
                      <a:endParaRPr lang="de-DE" sz="2000" dirty="0">
                        <a:effectLst/>
                        <a:latin typeface="Arial"/>
                        <a:ea typeface="Calibri"/>
                        <a:cs typeface="Times New Roman"/>
                      </a:endParaRPr>
                    </a:p>
                  </a:txBody>
                  <a:tcPr marL="68580" marR="68580" marT="0" marB="0" anchor="b"/>
                </a:tc>
              </a:tr>
              <a:tr h="0">
                <a:tc>
                  <a:txBody>
                    <a:bodyPr/>
                    <a:lstStyle/>
                    <a:p>
                      <a:pPr indent="226695" algn="l">
                        <a:lnSpc>
                          <a:spcPct val="150000"/>
                        </a:lnSpc>
                        <a:spcBef>
                          <a:spcPts val="600"/>
                        </a:spcBef>
                        <a:spcAft>
                          <a:spcPts val="0"/>
                        </a:spcAft>
                      </a:pPr>
                      <a:r>
                        <a:rPr lang="de-DE" sz="2000" dirty="0">
                          <a:effectLst/>
                        </a:rPr>
                        <a:t>Betriebswirt</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68</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8,24%</a:t>
                      </a:r>
                      <a:endParaRPr lang="de-DE" sz="2000" dirty="0">
                        <a:effectLst/>
                        <a:latin typeface="Arial"/>
                        <a:ea typeface="Calibri"/>
                        <a:cs typeface="Times New Roman"/>
                      </a:endParaRPr>
                    </a:p>
                  </a:txBody>
                  <a:tcPr marL="68580" marR="68580" marT="0" marB="0" anchor="b"/>
                </a:tc>
              </a:tr>
              <a:tr h="0">
                <a:tc>
                  <a:txBody>
                    <a:bodyPr/>
                    <a:lstStyle/>
                    <a:p>
                      <a:pPr indent="226695" algn="l">
                        <a:lnSpc>
                          <a:spcPct val="150000"/>
                        </a:lnSpc>
                        <a:spcBef>
                          <a:spcPts val="600"/>
                        </a:spcBef>
                        <a:spcAft>
                          <a:spcPts val="0"/>
                        </a:spcAft>
                      </a:pPr>
                      <a:r>
                        <a:rPr lang="de-DE" sz="2000" dirty="0">
                          <a:effectLst/>
                        </a:rPr>
                        <a:t>Beschäftigter in einer Bank</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56</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6,79%</a:t>
                      </a:r>
                      <a:endParaRPr lang="de-DE" sz="2000" dirty="0">
                        <a:effectLst/>
                        <a:latin typeface="Arial"/>
                        <a:ea typeface="Calibri"/>
                        <a:cs typeface="Times New Roman"/>
                      </a:endParaRPr>
                    </a:p>
                  </a:txBody>
                  <a:tcPr marL="68580" marR="68580" marT="0" marB="0" anchor="b"/>
                </a:tc>
              </a:tr>
              <a:tr h="0">
                <a:tc>
                  <a:txBody>
                    <a:bodyPr/>
                    <a:lstStyle/>
                    <a:p>
                      <a:pPr indent="226695" algn="l">
                        <a:lnSpc>
                          <a:spcPct val="150000"/>
                        </a:lnSpc>
                        <a:spcBef>
                          <a:spcPts val="600"/>
                        </a:spcBef>
                        <a:spcAft>
                          <a:spcPts val="0"/>
                        </a:spcAft>
                      </a:pPr>
                      <a:r>
                        <a:rPr lang="de-DE" sz="2000" dirty="0">
                          <a:effectLst/>
                        </a:rPr>
                        <a:t>Beschäftigter in einem sonstigen UN</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23</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2,79%</a:t>
                      </a:r>
                      <a:endParaRPr lang="de-DE" sz="2000" dirty="0">
                        <a:effectLst/>
                        <a:latin typeface="Arial"/>
                        <a:ea typeface="Calibri"/>
                        <a:cs typeface="Times New Roman"/>
                      </a:endParaRPr>
                    </a:p>
                  </a:txBody>
                  <a:tcPr marL="68580" marR="68580" marT="0" marB="0" anchor="b"/>
                </a:tc>
              </a:tr>
              <a:tr h="0">
                <a:tc>
                  <a:txBody>
                    <a:bodyPr/>
                    <a:lstStyle/>
                    <a:p>
                      <a:pPr indent="226695" algn="l">
                        <a:lnSpc>
                          <a:spcPct val="150000"/>
                        </a:lnSpc>
                        <a:spcBef>
                          <a:spcPts val="600"/>
                        </a:spcBef>
                        <a:spcAft>
                          <a:spcPts val="0"/>
                        </a:spcAft>
                      </a:pPr>
                      <a:r>
                        <a:rPr lang="de-DE" sz="2000" dirty="0">
                          <a:effectLst/>
                        </a:rPr>
                        <a:t>Beschäftigter in der </a:t>
                      </a:r>
                      <a:r>
                        <a:rPr lang="de-DE" sz="2000" dirty="0" smtClean="0">
                          <a:effectLst/>
                        </a:rPr>
                        <a:t>Finanzverwaltung</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19</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2,30%</a:t>
                      </a:r>
                      <a:endParaRPr lang="de-DE" sz="2000" dirty="0">
                        <a:effectLst/>
                        <a:latin typeface="Arial"/>
                        <a:ea typeface="Calibri"/>
                        <a:cs typeface="Times New Roman"/>
                      </a:endParaRPr>
                    </a:p>
                  </a:txBody>
                  <a:tcPr marL="68580" marR="68580" marT="0" marB="0" anchor="b"/>
                </a:tc>
              </a:tr>
              <a:tr h="0">
                <a:tc>
                  <a:txBody>
                    <a:bodyPr/>
                    <a:lstStyle/>
                    <a:p>
                      <a:pPr indent="226695" algn="l">
                        <a:lnSpc>
                          <a:spcPct val="150000"/>
                        </a:lnSpc>
                        <a:spcBef>
                          <a:spcPts val="600"/>
                        </a:spcBef>
                        <a:spcAft>
                          <a:spcPts val="0"/>
                        </a:spcAft>
                      </a:pPr>
                      <a:r>
                        <a:rPr lang="de-DE" sz="2000" dirty="0">
                          <a:effectLst/>
                        </a:rPr>
                        <a:t>Beschäftigter bei einem SV-Träger</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29</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3,52%</a:t>
                      </a:r>
                      <a:endParaRPr lang="de-DE" sz="2000" dirty="0">
                        <a:effectLst/>
                        <a:latin typeface="Arial"/>
                        <a:ea typeface="Calibri"/>
                        <a:cs typeface="Times New Roman"/>
                      </a:endParaRPr>
                    </a:p>
                  </a:txBody>
                  <a:tcPr marL="68580" marR="68580" marT="0" marB="0" anchor="b"/>
                </a:tc>
              </a:tr>
              <a:tr h="0">
                <a:tc>
                  <a:txBody>
                    <a:bodyPr/>
                    <a:lstStyle/>
                    <a:p>
                      <a:pPr indent="226695" algn="l">
                        <a:lnSpc>
                          <a:spcPct val="150000"/>
                        </a:lnSpc>
                        <a:spcBef>
                          <a:spcPts val="600"/>
                        </a:spcBef>
                        <a:spcAft>
                          <a:spcPts val="0"/>
                        </a:spcAft>
                      </a:pPr>
                      <a:r>
                        <a:rPr lang="de-DE" sz="2000" dirty="0">
                          <a:effectLst/>
                        </a:rPr>
                        <a:t>Sonstiges </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96</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11,64%</a:t>
                      </a:r>
                      <a:endParaRPr lang="de-DE" sz="2000" dirty="0">
                        <a:effectLst/>
                        <a:latin typeface="Arial"/>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22490392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11</a:t>
            </a:fld>
            <a:endParaRPr lang="de-DE" altLang="de-DE" dirty="0" smtClean="0"/>
          </a:p>
          <a:p>
            <a:endParaRPr lang="de-DE" altLang="de-DE" dirty="0">
              <a:latin typeface="Times New Roman" pitchFamily="18" charset="0"/>
            </a:endParaRPr>
          </a:p>
        </p:txBody>
      </p:sp>
      <p:graphicFrame>
        <p:nvGraphicFramePr>
          <p:cNvPr id="3" name="Diagramm 2"/>
          <p:cNvGraphicFramePr/>
          <p:nvPr>
            <p:extLst>
              <p:ext uri="{D42A27DB-BD31-4B8C-83A1-F6EECF244321}">
                <p14:modId xmlns:p14="http://schemas.microsoft.com/office/powerpoint/2010/main" val="2888900567"/>
              </p:ext>
            </p:extLst>
          </p:nvPr>
        </p:nvGraphicFramePr>
        <p:xfrm>
          <a:off x="83127" y="101600"/>
          <a:ext cx="8968509" cy="60876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3476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12</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Legende</a:t>
            </a:r>
            <a:endParaRPr lang="de-DE" dirty="0"/>
          </a:p>
        </p:txBody>
      </p:sp>
      <p:sp>
        <p:nvSpPr>
          <p:cNvPr id="4" name="Textplatzhalter 3"/>
          <p:cNvSpPr>
            <a:spLocks noGrp="1"/>
          </p:cNvSpPr>
          <p:nvPr>
            <p:ph type="body" idx="1"/>
          </p:nvPr>
        </p:nvSpPr>
        <p:spPr/>
        <p:txBody>
          <a:bodyPr>
            <a:normAutofit/>
          </a:bodyPr>
          <a:lstStyle/>
          <a:p>
            <a:r>
              <a:rPr lang="de-DE" dirty="0" smtClean="0"/>
              <a:t>Mittelwert </a:t>
            </a:r>
            <a:r>
              <a:rPr lang="de-DE" dirty="0"/>
              <a:t>(M</a:t>
            </a:r>
            <a:r>
              <a:rPr lang="de-DE" dirty="0" smtClean="0"/>
              <a:t>)</a:t>
            </a:r>
          </a:p>
          <a:p>
            <a:pPr lvl="1"/>
            <a:r>
              <a:rPr lang="de-DE" dirty="0"/>
              <a:t>Die Antworten variieren zwischen 1 (trifft überhaupt nicht zu) und 4 (trifft vollständig zu). Damit ist der allgemeine Bezugswert für den Mittelwert = 2,5. Je höher der jeweilige Mittelwert ist, umso höher ist die Zustimmung zu der Aussage. </a:t>
            </a:r>
            <a:endParaRPr lang="de-DE" dirty="0" smtClean="0"/>
          </a:p>
          <a:p>
            <a:r>
              <a:rPr lang="de-DE" dirty="0" smtClean="0"/>
              <a:t>Standardabweichung </a:t>
            </a:r>
            <a:r>
              <a:rPr lang="de-DE" dirty="0"/>
              <a:t>(SD</a:t>
            </a:r>
            <a:r>
              <a:rPr lang="de-DE" dirty="0" smtClean="0"/>
              <a:t>)</a:t>
            </a:r>
          </a:p>
          <a:p>
            <a:pPr lvl="1"/>
            <a:r>
              <a:rPr lang="de-DE" dirty="0"/>
              <a:t>Ein hoher Wert bei der Standardabweichung (&gt;0,9) weist darauf hin, dass sich die Antworten auf die Fragen erheblich </a:t>
            </a:r>
            <a:r>
              <a:rPr lang="de-DE" dirty="0" smtClean="0"/>
              <a:t>unterscheiden. An </a:t>
            </a:r>
            <a:r>
              <a:rPr lang="de-DE" dirty="0"/>
              <a:t>diesem Wert lässt sich erkennen, ob es bei den Adressaten Differenzen bei der Beantwortung der jeweiligen Fragen gab</a:t>
            </a:r>
            <a:r>
              <a:rPr lang="de-DE" dirty="0" smtClean="0"/>
              <a:t>.</a:t>
            </a:r>
          </a:p>
          <a:p>
            <a:pPr lvl="1"/>
            <a:r>
              <a:rPr lang="de-DE" dirty="0"/>
              <a:t>Um die Differenzen in der Bewertung des ESUG zu ermitteln, wurde eine Auswertung </a:t>
            </a:r>
            <a:r>
              <a:rPr lang="de-DE" dirty="0" smtClean="0"/>
              <a:t>derjenigen </a:t>
            </a:r>
            <a:r>
              <a:rPr lang="de-DE" dirty="0"/>
              <a:t>Fragen nach Berufen und Funktionen vorgenommen, deren Standardwert 0,9 </a:t>
            </a:r>
            <a:r>
              <a:rPr lang="de-DE" dirty="0" smtClean="0"/>
              <a:t>überschreitet</a:t>
            </a:r>
            <a:r>
              <a:rPr lang="de-DE" dirty="0"/>
              <a:t>. </a:t>
            </a:r>
            <a:endParaRPr lang="de-DE" dirty="0" smtClean="0"/>
          </a:p>
          <a:p>
            <a:r>
              <a:rPr lang="de-DE" dirty="0" smtClean="0"/>
              <a:t>Anzahl </a:t>
            </a:r>
            <a:r>
              <a:rPr lang="de-DE" dirty="0"/>
              <a:t>der Antworten zur jeweiligen Frage (N). </a:t>
            </a:r>
            <a:endParaRPr lang="de-DE" dirty="0" smtClean="0"/>
          </a:p>
        </p:txBody>
      </p:sp>
    </p:spTree>
    <p:extLst>
      <p:ext uri="{BB962C8B-B14F-4D97-AF65-F5344CB8AC3E}">
        <p14:creationId xmlns:p14="http://schemas.microsoft.com/office/powerpoint/2010/main" val="12478292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13</a:t>
            </a:fld>
            <a:endParaRPr lang="de-DE" altLang="de-DE" dirty="0" smtClean="0"/>
          </a:p>
          <a:p>
            <a:endParaRPr lang="de-DE" altLang="de-DE" dirty="0">
              <a:latin typeface="Times New Roman" pitchFamily="18" charset="0"/>
            </a:endParaRPr>
          </a:p>
        </p:txBody>
      </p:sp>
      <p:graphicFrame>
        <p:nvGraphicFramePr>
          <p:cNvPr id="3" name="Diagramm 2"/>
          <p:cNvGraphicFramePr/>
          <p:nvPr>
            <p:extLst>
              <p:ext uri="{D42A27DB-BD31-4B8C-83A1-F6EECF244321}">
                <p14:modId xmlns:p14="http://schemas.microsoft.com/office/powerpoint/2010/main" val="444195417"/>
              </p:ext>
            </p:extLst>
          </p:nvPr>
        </p:nvGraphicFramePr>
        <p:xfrm>
          <a:off x="147783" y="64655"/>
          <a:ext cx="8811490" cy="61377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39311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14</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Faktoren der Gesamtbewertung</a:t>
            </a:r>
            <a:endParaRPr lang="de-DE" dirty="0"/>
          </a:p>
        </p:txBody>
      </p:sp>
      <p:sp>
        <p:nvSpPr>
          <p:cNvPr id="4" name="Textplatzhalter 3"/>
          <p:cNvSpPr>
            <a:spLocks noGrp="1"/>
          </p:cNvSpPr>
          <p:nvPr>
            <p:ph type="body" idx="1"/>
          </p:nvPr>
        </p:nvSpPr>
        <p:spPr/>
        <p:txBody>
          <a:bodyPr/>
          <a:lstStyle/>
          <a:p>
            <a:r>
              <a:rPr lang="de-DE" dirty="0" smtClean="0"/>
              <a:t>Skeptische </a:t>
            </a:r>
            <a:r>
              <a:rPr lang="de-DE" dirty="0"/>
              <a:t>Gesamtbewertung des ESUG wird </a:t>
            </a:r>
            <a:r>
              <a:rPr lang="de-DE" dirty="0" smtClean="0"/>
              <a:t>durch Erfahrung </a:t>
            </a:r>
            <a:r>
              <a:rPr lang="de-DE" dirty="0"/>
              <a:t>geprägt, </a:t>
            </a:r>
            <a:endParaRPr lang="de-DE" dirty="0" smtClean="0"/>
          </a:p>
          <a:p>
            <a:pPr lvl="1"/>
            <a:r>
              <a:rPr lang="de-DE" dirty="0" smtClean="0"/>
              <a:t>dass </a:t>
            </a:r>
            <a:r>
              <a:rPr lang="de-DE" dirty="0"/>
              <a:t>die vorläufige Eigenverwaltung bei dafür nicht geeigneten Schuldnern angeordnet worden sei </a:t>
            </a:r>
            <a:r>
              <a:rPr lang="de-DE" dirty="0" smtClean="0"/>
              <a:t>und</a:t>
            </a:r>
          </a:p>
          <a:p>
            <a:pPr lvl="1"/>
            <a:r>
              <a:rPr lang="de-DE" dirty="0" smtClean="0"/>
              <a:t>dass </a:t>
            </a:r>
            <a:r>
              <a:rPr lang="de-DE" dirty="0"/>
              <a:t>mit einer Eigenverwaltung hohe Zusatzkosten verbunden gewesen </a:t>
            </a:r>
            <a:r>
              <a:rPr lang="de-DE" dirty="0" smtClean="0"/>
              <a:t>seien.</a:t>
            </a:r>
          </a:p>
          <a:p>
            <a:r>
              <a:rPr lang="de-DE" dirty="0" smtClean="0"/>
              <a:t>Positive </a:t>
            </a:r>
            <a:r>
              <a:rPr lang="de-DE" dirty="0"/>
              <a:t>Gesamtbewertung wird insbesondere durch </a:t>
            </a:r>
            <a:r>
              <a:rPr lang="de-DE" dirty="0" smtClean="0"/>
              <a:t>Erfahrung bestimmt,</a:t>
            </a:r>
          </a:p>
          <a:p>
            <a:pPr lvl="1"/>
            <a:r>
              <a:rPr lang="de-DE" dirty="0" smtClean="0"/>
              <a:t>dass </a:t>
            </a:r>
            <a:r>
              <a:rPr lang="de-DE" dirty="0"/>
              <a:t>sich der praktische Anwendungsbereich für Planlösungen erweitert habe und </a:t>
            </a:r>
            <a:endParaRPr lang="de-DE" dirty="0" smtClean="0"/>
          </a:p>
          <a:p>
            <a:pPr lvl="1"/>
            <a:r>
              <a:rPr lang="de-DE" dirty="0" smtClean="0"/>
              <a:t>dass </a:t>
            </a:r>
            <a:r>
              <a:rPr lang="de-DE" dirty="0"/>
              <a:t>die neuen Planbefugnisse die Kooperationsbereitschaft der Gesellschafter erhöht hätten. </a:t>
            </a:r>
          </a:p>
        </p:txBody>
      </p:sp>
    </p:spTree>
    <p:extLst>
      <p:ext uri="{BB962C8B-B14F-4D97-AF65-F5344CB8AC3E}">
        <p14:creationId xmlns:p14="http://schemas.microsoft.com/office/powerpoint/2010/main" val="1594954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0"/>
          </p:nvPr>
        </p:nvSpPr>
        <p:spPr/>
        <p:txBody>
          <a:bodyPr/>
          <a:lstStyle/>
          <a:p>
            <a:r>
              <a:rPr lang="de-DE" altLang="de-DE" dirty="0" smtClean="0"/>
              <a:t>Folie </a:t>
            </a:r>
            <a:fld id="{19AA03EA-BA43-4E82-AF5C-5AAE3BCCB6FC}" type="slidenum">
              <a:rPr lang="de-DE" altLang="de-DE" smtClean="0"/>
              <a:pPr/>
              <a:t>15</a:t>
            </a:fld>
            <a:endParaRPr lang="de-DE" altLang="de-DE" dirty="0" smtClean="0"/>
          </a:p>
          <a:p>
            <a:endParaRPr lang="de-DE" altLang="de-DE" dirty="0">
              <a:latin typeface="Times New Roman" pitchFamily="18" charset="0"/>
            </a:endParaRPr>
          </a:p>
        </p:txBody>
      </p:sp>
      <p:sp>
        <p:nvSpPr>
          <p:cNvPr id="2" name="Titel 1"/>
          <p:cNvSpPr>
            <a:spLocks noGrp="1"/>
          </p:cNvSpPr>
          <p:nvPr>
            <p:ph type="title"/>
          </p:nvPr>
        </p:nvSpPr>
        <p:spPr/>
        <p:txBody>
          <a:bodyPr>
            <a:normAutofit/>
          </a:bodyPr>
          <a:lstStyle/>
          <a:p>
            <a:r>
              <a:rPr lang="de-DE" sz="2700" dirty="0" smtClean="0"/>
              <a:t>III. </a:t>
            </a:r>
            <a:r>
              <a:rPr lang="de-DE" sz="2700" dirty="0"/>
              <a:t>Literatur- und Rechtsprechungsanalyse</a:t>
            </a:r>
          </a:p>
        </p:txBody>
      </p:sp>
      <p:sp>
        <p:nvSpPr>
          <p:cNvPr id="3" name="Textplatzhalter 2"/>
          <p:cNvSpPr>
            <a:spLocks noGrp="1"/>
          </p:cNvSpPr>
          <p:nvPr>
            <p:ph type="body" idx="1"/>
          </p:nvPr>
        </p:nvSpPr>
        <p:spPr/>
        <p:txBody>
          <a:bodyPr>
            <a:normAutofit/>
          </a:bodyPr>
          <a:lstStyle/>
          <a:p>
            <a:pPr marL="0" indent="0">
              <a:spcBef>
                <a:spcPts val="600"/>
              </a:spcBef>
              <a:buNone/>
            </a:pPr>
            <a:r>
              <a:rPr lang="de-DE" sz="2400" dirty="0" smtClean="0"/>
              <a:t>Zu den vier Themen der Evaluation wurden jeweils Unterthemen gebildet, um dann in folgenden Schritten zu behandeln:</a:t>
            </a:r>
          </a:p>
          <a:p>
            <a:pPr marL="534988" lvl="1" indent="-346075">
              <a:spcBef>
                <a:spcPts val="1200"/>
              </a:spcBef>
              <a:buFont typeface="+mj-lt"/>
              <a:buAutoNum type="arabicPeriod"/>
            </a:pPr>
            <a:r>
              <a:rPr lang="de-DE" sz="2400" dirty="0" smtClean="0"/>
              <a:t>Ergebnisse </a:t>
            </a:r>
            <a:r>
              <a:rPr lang="de-DE" sz="2400" dirty="0"/>
              <a:t>aus Statistik und </a:t>
            </a:r>
            <a:r>
              <a:rPr lang="de-DE" sz="2400" dirty="0" smtClean="0"/>
              <a:t>Befragung</a:t>
            </a:r>
          </a:p>
          <a:p>
            <a:pPr marL="534988" lvl="1" indent="-346075">
              <a:spcBef>
                <a:spcPts val="600"/>
              </a:spcBef>
              <a:buFont typeface="+mj-lt"/>
              <a:buAutoNum type="arabicPeriod"/>
            </a:pPr>
            <a:r>
              <a:rPr lang="de-DE" sz="2400" dirty="0" smtClean="0"/>
              <a:t>Sonstige ESUG-Studien</a:t>
            </a:r>
          </a:p>
          <a:p>
            <a:pPr marL="534988" lvl="1" indent="-346075">
              <a:spcBef>
                <a:spcPts val="600"/>
              </a:spcBef>
              <a:buFont typeface="+mj-lt"/>
              <a:buAutoNum type="arabicPeriod"/>
            </a:pPr>
            <a:r>
              <a:rPr lang="de-DE" sz="2400" dirty="0" smtClean="0"/>
              <a:t>Rechtsprechung</a:t>
            </a:r>
          </a:p>
          <a:p>
            <a:pPr marL="534988" lvl="1" indent="-346075">
              <a:spcBef>
                <a:spcPts val="600"/>
              </a:spcBef>
              <a:buFont typeface="+mj-lt"/>
              <a:buAutoNum type="arabicPeriod"/>
            </a:pPr>
            <a:r>
              <a:rPr lang="de-DE" sz="2400" dirty="0" smtClean="0"/>
              <a:t>Literatur</a:t>
            </a:r>
            <a:endParaRPr lang="de-DE" sz="2400" dirty="0"/>
          </a:p>
          <a:p>
            <a:pPr marL="534988" lvl="1" indent="-346075">
              <a:spcBef>
                <a:spcPts val="600"/>
              </a:spcBef>
              <a:buFont typeface="+mj-lt"/>
              <a:buAutoNum type="arabicPeriod"/>
            </a:pPr>
            <a:r>
              <a:rPr lang="de-DE" sz="2400" dirty="0"/>
              <a:t>Rechtspolitische Vorschläge der </a:t>
            </a:r>
            <a:r>
              <a:rPr lang="de-DE" sz="2400" dirty="0" smtClean="0"/>
              <a:t>Verbände</a:t>
            </a:r>
          </a:p>
          <a:p>
            <a:pPr marL="534988" lvl="1" indent="-346075">
              <a:spcBef>
                <a:spcPts val="600"/>
              </a:spcBef>
              <a:buFont typeface="+mj-lt"/>
              <a:buAutoNum type="arabicPeriod"/>
            </a:pPr>
            <a:r>
              <a:rPr lang="de-DE" sz="2400" dirty="0" smtClean="0">
                <a:ea typeface="Calibri"/>
                <a:cs typeface="Times New Roman"/>
              </a:rPr>
              <a:t>Fallstudien</a:t>
            </a:r>
          </a:p>
          <a:p>
            <a:pPr marL="534988" lvl="1" indent="-346075">
              <a:spcBef>
                <a:spcPts val="600"/>
              </a:spcBef>
              <a:buFont typeface="+mj-lt"/>
              <a:buAutoNum type="arabicPeriod"/>
            </a:pPr>
            <a:r>
              <a:rPr lang="de-DE" sz="2400" dirty="0" smtClean="0"/>
              <a:t>Bewertung</a:t>
            </a:r>
          </a:p>
          <a:p>
            <a:pPr marL="534988" lvl="1" indent="-346075">
              <a:spcBef>
                <a:spcPts val="600"/>
              </a:spcBef>
              <a:buFont typeface="+mj-lt"/>
              <a:buAutoNum type="arabicPeriod"/>
            </a:pPr>
            <a:r>
              <a:rPr lang="de-DE" sz="2400" dirty="0" smtClean="0"/>
              <a:t>Empfehlung</a:t>
            </a:r>
            <a:endParaRPr lang="de-DE" sz="2400" dirty="0"/>
          </a:p>
        </p:txBody>
      </p:sp>
    </p:spTree>
    <p:extLst>
      <p:ext uri="{BB962C8B-B14F-4D97-AF65-F5344CB8AC3E}">
        <p14:creationId xmlns:p14="http://schemas.microsoft.com/office/powerpoint/2010/main" val="143082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0"/>
          </p:nvPr>
        </p:nvSpPr>
        <p:spPr/>
        <p:txBody>
          <a:bodyPr/>
          <a:lstStyle/>
          <a:p>
            <a:r>
              <a:rPr lang="de-DE" altLang="de-DE" dirty="0" smtClean="0"/>
              <a:t>Folie </a:t>
            </a:r>
            <a:fld id="{19AA03EA-BA43-4E82-AF5C-5AAE3BCCB6FC}" type="slidenum">
              <a:rPr lang="de-DE" altLang="de-DE" smtClean="0"/>
              <a:pPr/>
              <a:t>16</a:t>
            </a:fld>
            <a:endParaRPr lang="de-DE" altLang="de-DE" dirty="0" smtClean="0"/>
          </a:p>
          <a:p>
            <a:endParaRPr lang="de-DE" altLang="de-DE" dirty="0">
              <a:latin typeface="Times New Roman" pitchFamily="18" charset="0"/>
            </a:endParaRPr>
          </a:p>
        </p:txBody>
      </p:sp>
      <p:sp>
        <p:nvSpPr>
          <p:cNvPr id="2" name="Titel 1"/>
          <p:cNvSpPr>
            <a:spLocks noGrp="1"/>
          </p:cNvSpPr>
          <p:nvPr>
            <p:ph type="title"/>
          </p:nvPr>
        </p:nvSpPr>
        <p:spPr/>
        <p:txBody>
          <a:bodyPr>
            <a:normAutofit/>
          </a:bodyPr>
          <a:lstStyle/>
          <a:p>
            <a:r>
              <a:rPr lang="de-DE" sz="2700" dirty="0" smtClean="0"/>
              <a:t>IV. </a:t>
            </a:r>
            <a:r>
              <a:rPr lang="de-DE" sz="2700" dirty="0"/>
              <a:t>Qualitative Untersuchung</a:t>
            </a:r>
          </a:p>
        </p:txBody>
      </p:sp>
      <p:sp>
        <p:nvSpPr>
          <p:cNvPr id="3" name="Textplatzhalter 2"/>
          <p:cNvSpPr>
            <a:spLocks noGrp="1"/>
          </p:cNvSpPr>
          <p:nvPr>
            <p:ph type="body" idx="1"/>
          </p:nvPr>
        </p:nvSpPr>
        <p:spPr/>
        <p:txBody>
          <a:bodyPr/>
          <a:lstStyle/>
          <a:p>
            <a:r>
              <a:rPr lang="de-DE" dirty="0" smtClean="0">
                <a:latin typeface="Arial" panose="020B0604020202020204" pitchFamily="34" charset="0"/>
                <a:cs typeface="Arial" panose="020B0604020202020204" pitchFamily="34" charset="0"/>
              </a:rPr>
              <a:t>15 Einzelfälle </a:t>
            </a:r>
            <a:r>
              <a:rPr lang="de-DE" dirty="0">
                <a:latin typeface="Arial" panose="020B0604020202020204" pitchFamily="34" charset="0"/>
                <a:cs typeface="Arial" panose="020B0604020202020204" pitchFamily="34" charset="0"/>
              </a:rPr>
              <a:t>anhand einer anonymisierten Auswertung von </a:t>
            </a:r>
            <a:r>
              <a:rPr lang="de-DE" dirty="0" smtClean="0">
                <a:latin typeface="Arial" panose="020B0604020202020204" pitchFamily="34" charset="0"/>
                <a:cs typeface="Arial" panose="020B0604020202020204" pitchFamily="34" charset="0"/>
              </a:rPr>
              <a:t>Gerichtsakten.</a:t>
            </a:r>
          </a:p>
          <a:p>
            <a:r>
              <a:rPr lang="de-DE" dirty="0" smtClean="0">
                <a:latin typeface="Arial" panose="020B0604020202020204" pitchFamily="34" charset="0"/>
                <a:cs typeface="Arial" panose="020B0604020202020204" pitchFamily="34" charset="0"/>
              </a:rPr>
              <a:t>Auswahl anhand verschiedener spezifischer Kriterien (Prominenz, Strukturmerkmale).</a:t>
            </a:r>
          </a:p>
          <a:p>
            <a:r>
              <a:rPr lang="de-DE" dirty="0" smtClean="0">
                <a:latin typeface="Arial" panose="020B0604020202020204" pitchFamily="34" charset="0"/>
                <a:cs typeface="Arial" panose="020B0604020202020204" pitchFamily="34" charset="0"/>
              </a:rPr>
              <a:t>Untersuchung soll quantitative </a:t>
            </a:r>
            <a:r>
              <a:rPr lang="de-DE" dirty="0">
                <a:latin typeface="Arial" panose="020B0604020202020204" pitchFamily="34" charset="0"/>
                <a:cs typeface="Arial" panose="020B0604020202020204" pitchFamily="34" charset="0"/>
              </a:rPr>
              <a:t>Ergebnisse der Erhebung sowie die Erkenntnisse aus der Literatur- und Rechtsprechungsanalyse validieren helfen</a:t>
            </a:r>
            <a:r>
              <a:rPr lang="de-DE" dirty="0" smtClean="0">
                <a:latin typeface="Arial" panose="020B0604020202020204" pitchFamily="34" charset="0"/>
                <a:cs typeface="Arial" panose="020B0604020202020204" pitchFamily="34" charset="0"/>
              </a:rPr>
              <a:t>.</a:t>
            </a:r>
          </a:p>
          <a:p>
            <a:r>
              <a:rPr lang="de-DE" dirty="0" smtClean="0">
                <a:latin typeface="Arial" panose="020B0604020202020204" pitchFamily="34" charset="0"/>
                <a:cs typeface="Arial" panose="020B0604020202020204" pitchFamily="34" charset="0"/>
              </a:rPr>
              <a:t>Vorgehen</a:t>
            </a:r>
          </a:p>
          <a:p>
            <a:pPr lvl="1"/>
            <a:r>
              <a:rPr lang="de-DE" dirty="0" smtClean="0">
                <a:latin typeface="Arial" panose="020B0604020202020204" pitchFamily="34" charset="0"/>
                <a:cs typeface="Arial" panose="020B0604020202020204" pitchFamily="34" charset="0"/>
              </a:rPr>
              <a:t>Sachverhaltsdarstellung</a:t>
            </a:r>
          </a:p>
          <a:p>
            <a:pPr lvl="1"/>
            <a:r>
              <a:rPr lang="de-DE" dirty="0" smtClean="0">
                <a:latin typeface="Arial" panose="020B0604020202020204" pitchFamily="34" charset="0"/>
                <a:cs typeface="Arial" panose="020B0604020202020204" pitchFamily="34" charset="0"/>
              </a:rPr>
              <a:t>Analyse der rechtlichen Probleme.</a:t>
            </a:r>
            <a:endParaRPr lang="de-DE" dirty="0">
              <a:latin typeface="Arial" panose="020B060402020202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1219908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17</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Agenda dieses Vortrags </a:t>
            </a:r>
            <a:endParaRPr lang="de-DE" dirty="0"/>
          </a:p>
        </p:txBody>
      </p:sp>
      <p:sp>
        <p:nvSpPr>
          <p:cNvPr id="4" name="Textplatzhalter 3"/>
          <p:cNvSpPr>
            <a:spLocks noGrp="1"/>
          </p:cNvSpPr>
          <p:nvPr>
            <p:ph type="body" idx="1"/>
          </p:nvPr>
        </p:nvSpPr>
        <p:spPr/>
        <p:txBody>
          <a:bodyPr>
            <a:normAutofit/>
          </a:bodyPr>
          <a:lstStyle/>
          <a:p>
            <a:pPr marL="457200" indent="-457200">
              <a:spcBef>
                <a:spcPts val="1200"/>
              </a:spcBef>
              <a:buAutoNum type="alphaUcPeriod"/>
            </a:pPr>
            <a:r>
              <a:rPr lang="de-DE" sz="2400" dirty="0" smtClean="0"/>
              <a:t>Konzept der Evaluation</a:t>
            </a:r>
          </a:p>
          <a:p>
            <a:pPr marL="457200" indent="-457200">
              <a:spcBef>
                <a:spcPts val="1200"/>
              </a:spcBef>
              <a:buAutoNum type="alphaUcPeriod"/>
            </a:pPr>
            <a:r>
              <a:rPr lang="de-DE" sz="2400" b="1" dirty="0" smtClean="0">
                <a:solidFill>
                  <a:srgbClr val="8C7C72"/>
                </a:solidFill>
              </a:rPr>
              <a:t>Eigenverwaltung einschließlich §§ 270a/b InsO</a:t>
            </a:r>
          </a:p>
          <a:p>
            <a:pPr marL="457200" indent="-457200">
              <a:spcBef>
                <a:spcPts val="1200"/>
              </a:spcBef>
              <a:buFont typeface="Arial" charset="0"/>
              <a:buAutoNum type="alphaUcPeriod"/>
            </a:pPr>
            <a:r>
              <a:rPr lang="de-DE" sz="2400" dirty="0" smtClean="0"/>
              <a:t>Insolvenzplan</a:t>
            </a:r>
          </a:p>
          <a:p>
            <a:pPr marL="457200" indent="-457200">
              <a:spcBef>
                <a:spcPts val="1200"/>
              </a:spcBef>
              <a:buFont typeface="Arial" charset="0"/>
              <a:buAutoNum type="alphaUcPeriod"/>
            </a:pPr>
            <a:r>
              <a:rPr lang="de-DE" sz="2400" dirty="0" smtClean="0"/>
              <a:t>Auswahl </a:t>
            </a:r>
            <a:r>
              <a:rPr lang="de-DE" sz="2400" dirty="0"/>
              <a:t>des Verwalters einschließlich </a:t>
            </a:r>
            <a:r>
              <a:rPr lang="de-DE" sz="2400" dirty="0" smtClean="0"/>
              <a:t>Gläubigerausschuss</a:t>
            </a:r>
          </a:p>
          <a:p>
            <a:pPr marL="457200" indent="-457200">
              <a:spcBef>
                <a:spcPts val="1200"/>
              </a:spcBef>
              <a:buFont typeface="Arial" charset="0"/>
              <a:buAutoNum type="alphaUcPeriod"/>
            </a:pPr>
            <a:r>
              <a:rPr lang="de-DE" sz="2400" dirty="0" smtClean="0"/>
              <a:t>Gerichtsorganisation</a:t>
            </a:r>
          </a:p>
        </p:txBody>
      </p:sp>
    </p:spTree>
    <p:extLst>
      <p:ext uri="{BB962C8B-B14F-4D97-AF65-F5344CB8AC3E}">
        <p14:creationId xmlns:p14="http://schemas.microsoft.com/office/powerpoint/2010/main" val="29852703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18</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normAutofit fontScale="90000"/>
          </a:bodyPr>
          <a:lstStyle/>
          <a:p>
            <a:r>
              <a:rPr lang="de-DE" dirty="0"/>
              <a:t>Statistik: Abb. 1 Häufigkeit von Verfahren nach §§ 270a/b InsO und in Eigenverwaltung</a:t>
            </a:r>
          </a:p>
        </p:txBody>
      </p:sp>
      <p:graphicFrame>
        <p:nvGraphicFramePr>
          <p:cNvPr id="5" name="Diagramm 4"/>
          <p:cNvGraphicFramePr/>
          <p:nvPr>
            <p:extLst>
              <p:ext uri="{D42A27DB-BD31-4B8C-83A1-F6EECF244321}">
                <p14:modId xmlns:p14="http://schemas.microsoft.com/office/powerpoint/2010/main" val="1198677410"/>
              </p:ext>
            </p:extLst>
          </p:nvPr>
        </p:nvGraphicFramePr>
        <p:xfrm>
          <a:off x="554805" y="1345915"/>
          <a:ext cx="7895690" cy="48391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4030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19</a:t>
            </a:fld>
            <a:endParaRPr lang="de-DE" altLang="de-DE" dirty="0" smtClean="0"/>
          </a:p>
          <a:p>
            <a:endParaRPr lang="de-DE" altLang="de-DE" dirty="0">
              <a:latin typeface="Times New Roman" pitchFamily="18"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3372946239"/>
              </p:ext>
            </p:extLst>
          </p:nvPr>
        </p:nvGraphicFramePr>
        <p:xfrm>
          <a:off x="313226" y="349321"/>
          <a:ext cx="8635565" cy="5923055"/>
        </p:xfrm>
        <a:graphic>
          <a:graphicData uri="http://schemas.openxmlformats.org/drawingml/2006/table">
            <a:tbl>
              <a:tblPr firstRow="1" firstCol="1" bandRow="1">
                <a:tableStyleId>{BC89EF96-8CEA-46FF-86C4-4CE0E7609802}</a:tableStyleId>
              </a:tblPr>
              <a:tblGrid>
                <a:gridCol w="5673089"/>
                <a:gridCol w="1346753"/>
                <a:gridCol w="1615723"/>
              </a:tblGrid>
              <a:tr h="730465">
                <a:tc gridSpan="3">
                  <a:txBody>
                    <a:bodyPr/>
                    <a:lstStyle/>
                    <a:p>
                      <a:pPr marL="0" indent="0" algn="just">
                        <a:lnSpc>
                          <a:spcPct val="150000"/>
                        </a:lnSpc>
                        <a:spcBef>
                          <a:spcPts val="600"/>
                        </a:spcBef>
                        <a:spcAft>
                          <a:spcPts val="0"/>
                        </a:spcAft>
                      </a:pPr>
                      <a:r>
                        <a:rPr lang="de-DE" sz="1800" dirty="0">
                          <a:solidFill>
                            <a:schemeClr val="bg1"/>
                          </a:solidFill>
                          <a:effectLst/>
                        </a:rPr>
                        <a:t>Tab. 15 Erfolgsfaktoren der Eigenverwaltung</a:t>
                      </a:r>
                      <a:endParaRPr lang="de-DE" sz="1800" dirty="0">
                        <a:solidFill>
                          <a:schemeClr val="bg1"/>
                        </a:solidFill>
                        <a:effectLst/>
                        <a:latin typeface="Arial"/>
                        <a:ea typeface="Calibri"/>
                        <a:cs typeface="Times New Roman"/>
                      </a:endParaRPr>
                    </a:p>
                  </a:txBody>
                  <a:tcPr marL="44450" marR="44450" marT="0" marB="0" anchor="ctr">
                    <a:solidFill>
                      <a:srgbClr val="8C7C72"/>
                    </a:solidFill>
                  </a:tcPr>
                </a:tc>
                <a:tc hMerge="1">
                  <a:txBody>
                    <a:bodyPr/>
                    <a:lstStyle/>
                    <a:p>
                      <a:endParaRPr lang="de-DE"/>
                    </a:p>
                  </a:txBody>
                  <a:tcPr/>
                </a:tc>
                <a:tc hMerge="1">
                  <a:txBody>
                    <a:bodyPr/>
                    <a:lstStyle/>
                    <a:p>
                      <a:endParaRPr lang="de-DE"/>
                    </a:p>
                  </a:txBody>
                  <a:tcPr/>
                </a:tc>
              </a:tr>
              <a:tr h="721320">
                <a:tc>
                  <a:txBody>
                    <a:bodyPr/>
                    <a:lstStyle/>
                    <a:p>
                      <a:pPr algn="l">
                        <a:lnSpc>
                          <a:spcPts val="1600"/>
                        </a:lnSpc>
                        <a:spcBef>
                          <a:spcPts val="0"/>
                        </a:spcBef>
                      </a:pPr>
                      <a:endParaRPr lang="de-DE" sz="1800" b="0" dirty="0">
                        <a:effectLst/>
                        <a:latin typeface="Calibri"/>
                        <a:cs typeface="Times New Roman"/>
                      </a:endParaRPr>
                    </a:p>
                  </a:txBody>
                  <a:tcPr marL="44450" marR="44450" marT="0" marB="0"/>
                </a:tc>
                <a:tc>
                  <a:txBody>
                    <a:bodyPr/>
                    <a:lstStyle/>
                    <a:p>
                      <a:pPr marL="0" indent="0" algn="ctr">
                        <a:lnSpc>
                          <a:spcPts val="1600"/>
                        </a:lnSpc>
                        <a:spcBef>
                          <a:spcPts val="0"/>
                        </a:spcBef>
                        <a:spcAft>
                          <a:spcPts val="0"/>
                        </a:spcAft>
                      </a:pPr>
                      <a:r>
                        <a:rPr lang="de-DE" sz="1800" b="0" dirty="0">
                          <a:effectLst/>
                        </a:rPr>
                        <a:t>Fälle</a:t>
                      </a:r>
                      <a:endParaRPr lang="de-DE" sz="1800" b="0" dirty="0">
                        <a:effectLst/>
                        <a:latin typeface="Arial"/>
                        <a:ea typeface="Calibri"/>
                        <a:cs typeface="Times New Roman"/>
                      </a:endParaRPr>
                    </a:p>
                  </a:txBody>
                  <a:tcPr marL="44450" marR="44450" marT="0" marB="0"/>
                </a:tc>
                <a:tc>
                  <a:txBody>
                    <a:bodyPr/>
                    <a:lstStyle/>
                    <a:p>
                      <a:pPr marL="0" indent="0" algn="ctr">
                        <a:lnSpc>
                          <a:spcPts val="1600"/>
                        </a:lnSpc>
                        <a:spcBef>
                          <a:spcPts val="0"/>
                        </a:spcBef>
                        <a:spcAft>
                          <a:spcPts val="0"/>
                        </a:spcAft>
                      </a:pPr>
                      <a:r>
                        <a:rPr lang="de-DE" sz="1800" b="0" dirty="0">
                          <a:effectLst/>
                        </a:rPr>
                        <a:t>Anteil an Befragten</a:t>
                      </a:r>
                      <a:endParaRPr lang="de-DE" sz="1800" b="0" dirty="0">
                        <a:effectLst/>
                        <a:latin typeface="Arial"/>
                        <a:ea typeface="Calibri"/>
                        <a:cs typeface="Times New Roman"/>
                      </a:endParaRPr>
                    </a:p>
                  </a:txBody>
                  <a:tcPr marL="44450" marR="44450" marT="0" marB="0"/>
                </a:tc>
              </a:tr>
              <a:tr h="606748">
                <a:tc>
                  <a:txBody>
                    <a:bodyPr/>
                    <a:lstStyle/>
                    <a:p>
                      <a:pPr marL="0" indent="0" algn="l">
                        <a:lnSpc>
                          <a:spcPts val="1600"/>
                        </a:lnSpc>
                        <a:spcBef>
                          <a:spcPts val="0"/>
                        </a:spcBef>
                        <a:spcAft>
                          <a:spcPts val="0"/>
                        </a:spcAft>
                      </a:pPr>
                      <a:r>
                        <a:rPr lang="de-DE" sz="1800" b="0" dirty="0">
                          <a:effectLst/>
                        </a:rPr>
                        <a:t>Vorabstimmung der Antragstellung mit dem Insolvenzgericht</a:t>
                      </a:r>
                      <a:endParaRPr lang="de-DE" sz="1800" b="0" dirty="0">
                        <a:effectLst/>
                        <a:latin typeface="Arial"/>
                        <a:ea typeface="Calibri"/>
                        <a:cs typeface="Times New Roman"/>
                      </a:endParaRPr>
                    </a:p>
                  </a:txBody>
                  <a:tcPr marL="44450" marR="44450" marT="0" marB="0" anchor="ctr"/>
                </a:tc>
                <a:tc>
                  <a:txBody>
                    <a:bodyPr/>
                    <a:lstStyle/>
                    <a:p>
                      <a:pPr marL="0" indent="0" algn="ctr">
                        <a:lnSpc>
                          <a:spcPts val="1600"/>
                        </a:lnSpc>
                        <a:spcBef>
                          <a:spcPts val="0"/>
                        </a:spcBef>
                        <a:spcAft>
                          <a:spcPts val="0"/>
                        </a:spcAft>
                      </a:pPr>
                      <a:r>
                        <a:rPr lang="de-DE" sz="1800" b="0" dirty="0">
                          <a:effectLst/>
                        </a:rPr>
                        <a:t>419</a:t>
                      </a:r>
                      <a:endParaRPr lang="de-DE" sz="1800" b="0" dirty="0">
                        <a:effectLst/>
                        <a:latin typeface="Arial"/>
                        <a:ea typeface="Calibri"/>
                        <a:cs typeface="Times New Roman"/>
                      </a:endParaRPr>
                    </a:p>
                  </a:txBody>
                  <a:tcPr marL="44450" marR="44450" marT="0" marB="0" anchor="ctr"/>
                </a:tc>
                <a:tc>
                  <a:txBody>
                    <a:bodyPr/>
                    <a:lstStyle/>
                    <a:p>
                      <a:pPr marL="0" indent="0" algn="ctr">
                        <a:lnSpc>
                          <a:spcPts val="1600"/>
                        </a:lnSpc>
                        <a:spcBef>
                          <a:spcPts val="0"/>
                        </a:spcBef>
                        <a:spcAft>
                          <a:spcPts val="0"/>
                        </a:spcAft>
                      </a:pPr>
                      <a:r>
                        <a:rPr lang="de-DE" sz="1800" b="0" dirty="0">
                          <a:effectLst/>
                        </a:rPr>
                        <a:t>50,79%</a:t>
                      </a:r>
                      <a:endParaRPr lang="de-DE" sz="1800" b="0" dirty="0">
                        <a:effectLst/>
                        <a:latin typeface="Arial"/>
                        <a:ea typeface="Calibri"/>
                        <a:cs typeface="Times New Roman"/>
                      </a:endParaRPr>
                    </a:p>
                  </a:txBody>
                  <a:tcPr marL="44450" marR="44450" marT="0" marB="0" anchor="ctr"/>
                </a:tc>
              </a:tr>
              <a:tr h="721320">
                <a:tc>
                  <a:txBody>
                    <a:bodyPr/>
                    <a:lstStyle/>
                    <a:p>
                      <a:pPr marL="0" indent="0" algn="l">
                        <a:lnSpc>
                          <a:spcPts val="1600"/>
                        </a:lnSpc>
                        <a:spcBef>
                          <a:spcPts val="0"/>
                        </a:spcBef>
                        <a:spcAft>
                          <a:spcPts val="0"/>
                        </a:spcAft>
                      </a:pPr>
                      <a:r>
                        <a:rPr lang="de-DE" sz="1800" b="0" dirty="0">
                          <a:effectLst/>
                        </a:rPr>
                        <a:t>Antragstellung mit plausiblem Sanierungskonzept inkl. Liquiditätsplanung </a:t>
                      </a:r>
                      <a:endParaRPr lang="de-DE" sz="1800" b="0" dirty="0">
                        <a:effectLst/>
                        <a:latin typeface="Arial"/>
                        <a:ea typeface="Calibri"/>
                        <a:cs typeface="Times New Roman"/>
                      </a:endParaRPr>
                    </a:p>
                  </a:txBody>
                  <a:tcPr marL="44450" marR="44450" marT="0" marB="0" anchor="ctr"/>
                </a:tc>
                <a:tc>
                  <a:txBody>
                    <a:bodyPr/>
                    <a:lstStyle/>
                    <a:p>
                      <a:pPr marL="0" indent="0" algn="ctr">
                        <a:lnSpc>
                          <a:spcPts val="1600"/>
                        </a:lnSpc>
                        <a:spcBef>
                          <a:spcPts val="0"/>
                        </a:spcBef>
                        <a:spcAft>
                          <a:spcPts val="0"/>
                        </a:spcAft>
                      </a:pPr>
                      <a:r>
                        <a:rPr lang="de-DE" sz="1800" b="0" dirty="0">
                          <a:effectLst/>
                        </a:rPr>
                        <a:t>408</a:t>
                      </a:r>
                      <a:endParaRPr lang="de-DE" sz="1800" b="0" dirty="0">
                        <a:effectLst/>
                        <a:latin typeface="Arial"/>
                        <a:ea typeface="Calibri"/>
                        <a:cs typeface="Times New Roman"/>
                      </a:endParaRPr>
                    </a:p>
                  </a:txBody>
                  <a:tcPr marL="44450" marR="44450" marT="0" marB="0" anchor="ctr"/>
                </a:tc>
                <a:tc>
                  <a:txBody>
                    <a:bodyPr/>
                    <a:lstStyle/>
                    <a:p>
                      <a:pPr marL="0" indent="0" algn="ctr">
                        <a:lnSpc>
                          <a:spcPts val="1600"/>
                        </a:lnSpc>
                        <a:spcBef>
                          <a:spcPts val="0"/>
                        </a:spcBef>
                        <a:spcAft>
                          <a:spcPts val="0"/>
                        </a:spcAft>
                      </a:pPr>
                      <a:r>
                        <a:rPr lang="de-DE" sz="1800" b="0" dirty="0">
                          <a:effectLst/>
                        </a:rPr>
                        <a:t>49,45%</a:t>
                      </a:r>
                      <a:endParaRPr lang="de-DE" sz="1800" b="0" dirty="0">
                        <a:effectLst/>
                        <a:latin typeface="Arial"/>
                        <a:ea typeface="Calibri"/>
                        <a:cs typeface="Times New Roman"/>
                      </a:endParaRPr>
                    </a:p>
                  </a:txBody>
                  <a:tcPr marL="44450" marR="44450" marT="0" marB="0" anchor="ctr"/>
                </a:tc>
              </a:tr>
              <a:tr h="721320">
                <a:tc>
                  <a:txBody>
                    <a:bodyPr/>
                    <a:lstStyle/>
                    <a:p>
                      <a:pPr marL="0" indent="0" algn="l">
                        <a:lnSpc>
                          <a:spcPts val="1600"/>
                        </a:lnSpc>
                        <a:spcBef>
                          <a:spcPts val="0"/>
                        </a:spcBef>
                        <a:spcAft>
                          <a:spcPts val="0"/>
                        </a:spcAft>
                      </a:pPr>
                      <a:r>
                        <a:rPr lang="de-DE" sz="1800" b="0" dirty="0">
                          <a:effectLst/>
                        </a:rPr>
                        <a:t>Unterstützung wesentlicher Gläubiger und Stakeholder im Vorfeld</a:t>
                      </a:r>
                      <a:endParaRPr lang="de-DE" sz="1800" b="0" dirty="0">
                        <a:effectLst/>
                        <a:latin typeface="Arial"/>
                        <a:ea typeface="Calibri"/>
                        <a:cs typeface="Times New Roman"/>
                      </a:endParaRPr>
                    </a:p>
                  </a:txBody>
                  <a:tcPr marL="44450" marR="44450" marT="0" marB="0" anchor="ctr"/>
                </a:tc>
                <a:tc>
                  <a:txBody>
                    <a:bodyPr/>
                    <a:lstStyle/>
                    <a:p>
                      <a:pPr marL="0" indent="0" algn="ctr">
                        <a:lnSpc>
                          <a:spcPts val="1600"/>
                        </a:lnSpc>
                        <a:spcBef>
                          <a:spcPts val="0"/>
                        </a:spcBef>
                        <a:spcAft>
                          <a:spcPts val="0"/>
                        </a:spcAft>
                      </a:pPr>
                      <a:r>
                        <a:rPr lang="de-DE" sz="1800" b="0" dirty="0">
                          <a:effectLst/>
                        </a:rPr>
                        <a:t>352</a:t>
                      </a:r>
                      <a:endParaRPr lang="de-DE" sz="1800" b="0" dirty="0">
                        <a:effectLst/>
                        <a:latin typeface="Arial"/>
                        <a:ea typeface="Calibri"/>
                        <a:cs typeface="Times New Roman"/>
                      </a:endParaRPr>
                    </a:p>
                  </a:txBody>
                  <a:tcPr marL="44450" marR="44450" marT="0" marB="0" anchor="ctr"/>
                </a:tc>
                <a:tc>
                  <a:txBody>
                    <a:bodyPr/>
                    <a:lstStyle/>
                    <a:p>
                      <a:pPr marL="0" indent="0" algn="ctr">
                        <a:lnSpc>
                          <a:spcPts val="1600"/>
                        </a:lnSpc>
                        <a:spcBef>
                          <a:spcPts val="0"/>
                        </a:spcBef>
                        <a:spcAft>
                          <a:spcPts val="0"/>
                        </a:spcAft>
                      </a:pPr>
                      <a:r>
                        <a:rPr lang="de-DE" sz="1800" b="0" dirty="0">
                          <a:effectLst/>
                        </a:rPr>
                        <a:t>42,67%</a:t>
                      </a:r>
                      <a:endParaRPr lang="de-DE" sz="1800" b="0" dirty="0">
                        <a:effectLst/>
                        <a:latin typeface="Arial"/>
                        <a:ea typeface="Calibri"/>
                        <a:cs typeface="Times New Roman"/>
                      </a:endParaRPr>
                    </a:p>
                  </a:txBody>
                  <a:tcPr marL="44450" marR="44450" marT="0" marB="0" anchor="ctr"/>
                </a:tc>
              </a:tr>
              <a:tr h="721320">
                <a:tc>
                  <a:txBody>
                    <a:bodyPr/>
                    <a:lstStyle/>
                    <a:p>
                      <a:pPr marL="0" indent="0" algn="l">
                        <a:lnSpc>
                          <a:spcPts val="1600"/>
                        </a:lnSpc>
                        <a:spcBef>
                          <a:spcPts val="0"/>
                        </a:spcBef>
                        <a:spcAft>
                          <a:spcPts val="0"/>
                        </a:spcAft>
                      </a:pPr>
                      <a:r>
                        <a:rPr lang="de-DE" sz="1800" b="0" dirty="0">
                          <a:effectLst/>
                        </a:rPr>
                        <a:t>Vertrauen in die Zusammenarbeit zwischen Sachwalter und Eigenverwaltung </a:t>
                      </a:r>
                      <a:endParaRPr lang="de-DE" sz="1800" b="0" dirty="0">
                        <a:effectLst/>
                        <a:latin typeface="Arial"/>
                        <a:ea typeface="Calibri"/>
                        <a:cs typeface="Times New Roman"/>
                      </a:endParaRPr>
                    </a:p>
                  </a:txBody>
                  <a:tcPr marL="44450" marR="44450" marT="0" marB="0" anchor="ctr"/>
                </a:tc>
                <a:tc>
                  <a:txBody>
                    <a:bodyPr/>
                    <a:lstStyle/>
                    <a:p>
                      <a:pPr marL="0" indent="0" algn="ctr">
                        <a:lnSpc>
                          <a:spcPts val="1600"/>
                        </a:lnSpc>
                        <a:spcBef>
                          <a:spcPts val="0"/>
                        </a:spcBef>
                        <a:spcAft>
                          <a:spcPts val="0"/>
                        </a:spcAft>
                      </a:pPr>
                      <a:r>
                        <a:rPr lang="de-DE" sz="1800" b="0" dirty="0">
                          <a:effectLst/>
                        </a:rPr>
                        <a:t>245</a:t>
                      </a:r>
                      <a:endParaRPr lang="de-DE" sz="1800" b="0" dirty="0">
                        <a:effectLst/>
                        <a:latin typeface="Arial"/>
                        <a:ea typeface="Calibri"/>
                        <a:cs typeface="Times New Roman"/>
                      </a:endParaRPr>
                    </a:p>
                  </a:txBody>
                  <a:tcPr marL="44450" marR="44450" marT="0" marB="0" anchor="ctr"/>
                </a:tc>
                <a:tc>
                  <a:txBody>
                    <a:bodyPr/>
                    <a:lstStyle/>
                    <a:p>
                      <a:pPr marL="0" indent="0" algn="ctr">
                        <a:lnSpc>
                          <a:spcPts val="1600"/>
                        </a:lnSpc>
                        <a:spcBef>
                          <a:spcPts val="0"/>
                        </a:spcBef>
                        <a:spcAft>
                          <a:spcPts val="0"/>
                        </a:spcAft>
                      </a:pPr>
                      <a:r>
                        <a:rPr lang="de-DE" sz="1800" b="0" dirty="0">
                          <a:effectLst/>
                        </a:rPr>
                        <a:t>29,70%</a:t>
                      </a:r>
                      <a:endParaRPr lang="de-DE" sz="1800" b="0" dirty="0">
                        <a:effectLst/>
                        <a:latin typeface="Arial"/>
                        <a:ea typeface="Calibri"/>
                        <a:cs typeface="Times New Roman"/>
                      </a:endParaRPr>
                    </a:p>
                  </a:txBody>
                  <a:tcPr marL="44450" marR="44450" marT="0" marB="0" anchor="ctr"/>
                </a:tc>
              </a:tr>
              <a:tr h="630045">
                <a:tc>
                  <a:txBody>
                    <a:bodyPr/>
                    <a:lstStyle/>
                    <a:p>
                      <a:pPr marL="0" indent="0" algn="l">
                        <a:lnSpc>
                          <a:spcPts val="1600"/>
                        </a:lnSpc>
                        <a:spcBef>
                          <a:spcPts val="0"/>
                        </a:spcBef>
                        <a:spcAft>
                          <a:spcPts val="0"/>
                        </a:spcAft>
                      </a:pPr>
                      <a:r>
                        <a:rPr lang="de-DE" sz="1800" b="0" dirty="0">
                          <a:effectLst/>
                        </a:rPr>
                        <a:t>Organisation eines (informellen) Gläubigerausschusses im Vorfeld</a:t>
                      </a:r>
                      <a:endParaRPr lang="de-DE" sz="1800" b="0" dirty="0">
                        <a:effectLst/>
                        <a:latin typeface="Arial"/>
                        <a:ea typeface="Calibri"/>
                        <a:cs typeface="Times New Roman"/>
                      </a:endParaRPr>
                    </a:p>
                  </a:txBody>
                  <a:tcPr marL="44450" marR="44450" marT="0" marB="0" anchor="ctr"/>
                </a:tc>
                <a:tc>
                  <a:txBody>
                    <a:bodyPr/>
                    <a:lstStyle/>
                    <a:p>
                      <a:pPr marL="0" indent="0" algn="ctr">
                        <a:lnSpc>
                          <a:spcPts val="1600"/>
                        </a:lnSpc>
                        <a:spcBef>
                          <a:spcPts val="0"/>
                        </a:spcBef>
                        <a:spcAft>
                          <a:spcPts val="0"/>
                        </a:spcAft>
                      </a:pPr>
                      <a:r>
                        <a:rPr lang="de-DE" sz="1800" b="0" dirty="0">
                          <a:effectLst/>
                        </a:rPr>
                        <a:t>210</a:t>
                      </a:r>
                      <a:endParaRPr lang="de-DE" sz="1800" b="0" dirty="0">
                        <a:effectLst/>
                        <a:latin typeface="Arial"/>
                        <a:ea typeface="Calibri"/>
                        <a:cs typeface="Times New Roman"/>
                      </a:endParaRPr>
                    </a:p>
                  </a:txBody>
                  <a:tcPr marL="44450" marR="44450" marT="0" marB="0" anchor="ctr"/>
                </a:tc>
                <a:tc>
                  <a:txBody>
                    <a:bodyPr/>
                    <a:lstStyle/>
                    <a:p>
                      <a:pPr marL="0" indent="0" algn="ctr">
                        <a:lnSpc>
                          <a:spcPts val="1600"/>
                        </a:lnSpc>
                        <a:spcBef>
                          <a:spcPts val="0"/>
                        </a:spcBef>
                        <a:spcAft>
                          <a:spcPts val="0"/>
                        </a:spcAft>
                      </a:pPr>
                      <a:r>
                        <a:rPr lang="de-DE" sz="1800" b="0" dirty="0">
                          <a:effectLst/>
                        </a:rPr>
                        <a:t>25,45%</a:t>
                      </a:r>
                      <a:endParaRPr lang="de-DE" sz="1800" b="0" dirty="0">
                        <a:effectLst/>
                        <a:latin typeface="Arial"/>
                        <a:ea typeface="Calibri"/>
                        <a:cs typeface="Times New Roman"/>
                      </a:endParaRPr>
                    </a:p>
                  </a:txBody>
                  <a:tcPr marL="44450" marR="44450" marT="0" marB="0" anchor="ctr"/>
                </a:tc>
              </a:tr>
              <a:tr h="721320">
                <a:tc>
                  <a:txBody>
                    <a:bodyPr/>
                    <a:lstStyle/>
                    <a:p>
                      <a:pPr marL="0" indent="0" algn="l">
                        <a:lnSpc>
                          <a:spcPts val="1600"/>
                        </a:lnSpc>
                        <a:spcBef>
                          <a:spcPts val="0"/>
                        </a:spcBef>
                        <a:spcAft>
                          <a:spcPts val="0"/>
                        </a:spcAft>
                      </a:pPr>
                      <a:r>
                        <a:rPr lang="de-DE" sz="1800" b="0" dirty="0">
                          <a:effectLst/>
                        </a:rPr>
                        <a:t>Gemeinsamer Vorschlag eines Sachwalters durch Schuldner und Gläubiger</a:t>
                      </a:r>
                      <a:endParaRPr lang="de-DE" sz="1800" b="0" dirty="0">
                        <a:effectLst/>
                        <a:latin typeface="Arial"/>
                        <a:ea typeface="Calibri"/>
                        <a:cs typeface="Times New Roman"/>
                      </a:endParaRPr>
                    </a:p>
                  </a:txBody>
                  <a:tcPr marL="44450" marR="44450" marT="0" marB="0" anchor="ctr"/>
                </a:tc>
                <a:tc>
                  <a:txBody>
                    <a:bodyPr/>
                    <a:lstStyle/>
                    <a:p>
                      <a:pPr marL="0" indent="0" algn="ctr">
                        <a:lnSpc>
                          <a:spcPts val="1600"/>
                        </a:lnSpc>
                        <a:spcBef>
                          <a:spcPts val="0"/>
                        </a:spcBef>
                        <a:spcAft>
                          <a:spcPts val="0"/>
                        </a:spcAft>
                      </a:pPr>
                      <a:r>
                        <a:rPr lang="de-DE" sz="1800" b="0" dirty="0">
                          <a:effectLst/>
                        </a:rPr>
                        <a:t>165</a:t>
                      </a:r>
                      <a:endParaRPr lang="de-DE" sz="1800" b="0" dirty="0">
                        <a:effectLst/>
                        <a:latin typeface="Arial"/>
                        <a:ea typeface="Calibri"/>
                        <a:cs typeface="Times New Roman"/>
                      </a:endParaRPr>
                    </a:p>
                  </a:txBody>
                  <a:tcPr marL="44450" marR="44450" marT="0" marB="0" anchor="ctr"/>
                </a:tc>
                <a:tc>
                  <a:txBody>
                    <a:bodyPr/>
                    <a:lstStyle/>
                    <a:p>
                      <a:pPr marL="0" indent="0" algn="ctr">
                        <a:lnSpc>
                          <a:spcPts val="1600"/>
                        </a:lnSpc>
                        <a:spcBef>
                          <a:spcPts val="0"/>
                        </a:spcBef>
                        <a:spcAft>
                          <a:spcPts val="0"/>
                        </a:spcAft>
                      </a:pPr>
                      <a:r>
                        <a:rPr lang="de-DE" sz="1800" b="0" dirty="0">
                          <a:effectLst/>
                        </a:rPr>
                        <a:t>20,00%</a:t>
                      </a:r>
                      <a:endParaRPr lang="de-DE" sz="1800" b="0" dirty="0">
                        <a:effectLst/>
                        <a:latin typeface="Arial"/>
                        <a:ea typeface="Calibri"/>
                        <a:cs typeface="Times New Roman"/>
                      </a:endParaRPr>
                    </a:p>
                  </a:txBody>
                  <a:tcPr marL="44450" marR="44450" marT="0" marB="0" anchor="ctr"/>
                </a:tc>
              </a:tr>
              <a:tr h="349197">
                <a:tc>
                  <a:txBody>
                    <a:bodyPr/>
                    <a:lstStyle/>
                    <a:p>
                      <a:pPr marL="0" indent="0" algn="l">
                        <a:lnSpc>
                          <a:spcPts val="1600"/>
                        </a:lnSpc>
                        <a:spcBef>
                          <a:spcPts val="0"/>
                        </a:spcBef>
                        <a:spcAft>
                          <a:spcPts val="0"/>
                        </a:spcAft>
                      </a:pPr>
                      <a:r>
                        <a:rPr lang="de-DE" sz="1800" b="0" dirty="0">
                          <a:effectLst/>
                        </a:rPr>
                        <a:t>Information aller Gläubiger im Vorfeld</a:t>
                      </a:r>
                      <a:endParaRPr lang="de-DE" sz="1800" b="0" dirty="0">
                        <a:effectLst/>
                        <a:latin typeface="Arial"/>
                        <a:ea typeface="Calibri"/>
                        <a:cs typeface="Times New Roman"/>
                      </a:endParaRPr>
                    </a:p>
                  </a:txBody>
                  <a:tcPr marL="44450" marR="44450" marT="0" marB="0" anchor="ctr"/>
                </a:tc>
                <a:tc>
                  <a:txBody>
                    <a:bodyPr/>
                    <a:lstStyle/>
                    <a:p>
                      <a:pPr marL="0" indent="0" algn="ctr">
                        <a:lnSpc>
                          <a:spcPts val="1600"/>
                        </a:lnSpc>
                        <a:spcBef>
                          <a:spcPts val="0"/>
                        </a:spcBef>
                        <a:spcAft>
                          <a:spcPts val="0"/>
                        </a:spcAft>
                      </a:pPr>
                      <a:r>
                        <a:rPr lang="de-DE" sz="1800" b="0" dirty="0">
                          <a:effectLst/>
                        </a:rPr>
                        <a:t>93</a:t>
                      </a:r>
                      <a:endParaRPr lang="de-DE" sz="1800" b="0" dirty="0">
                        <a:effectLst/>
                        <a:latin typeface="Arial"/>
                        <a:ea typeface="Calibri"/>
                        <a:cs typeface="Times New Roman"/>
                      </a:endParaRPr>
                    </a:p>
                  </a:txBody>
                  <a:tcPr marL="44450" marR="44450" marT="0" marB="0" anchor="ctr"/>
                </a:tc>
                <a:tc>
                  <a:txBody>
                    <a:bodyPr/>
                    <a:lstStyle/>
                    <a:p>
                      <a:pPr marL="0" indent="0" algn="ctr">
                        <a:lnSpc>
                          <a:spcPts val="1600"/>
                        </a:lnSpc>
                        <a:spcBef>
                          <a:spcPts val="0"/>
                        </a:spcBef>
                        <a:spcAft>
                          <a:spcPts val="0"/>
                        </a:spcAft>
                      </a:pPr>
                      <a:r>
                        <a:rPr lang="de-DE" sz="1800" b="0" dirty="0">
                          <a:effectLst/>
                        </a:rPr>
                        <a:t>11,27%</a:t>
                      </a:r>
                      <a:endParaRPr lang="de-DE" sz="1800" b="0" dirty="0">
                        <a:effectLst/>
                        <a:latin typeface="Arial"/>
                        <a:ea typeface="Calibri"/>
                        <a:cs typeface="Times New Roman"/>
                      </a:endParaRPr>
                    </a:p>
                  </a:txBody>
                  <a:tcPr marL="44450" marR="44450" marT="0" marB="0" anchor="ctr"/>
                </a:tc>
              </a:tr>
            </a:tbl>
          </a:graphicData>
        </a:graphic>
      </p:graphicFrame>
    </p:spTree>
    <p:extLst>
      <p:ext uri="{BB962C8B-B14F-4D97-AF65-F5344CB8AC3E}">
        <p14:creationId xmlns:p14="http://schemas.microsoft.com/office/powerpoint/2010/main" val="2198442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d 10"/>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a:xfrm>
            <a:off x="3661717" y="1844675"/>
            <a:ext cx="1345037" cy="1618961"/>
          </a:xfrm>
          <a:prstGeom prst="rect">
            <a:avLst/>
          </a:prstGeom>
        </p:spPr>
      </p:pic>
      <p:pic>
        <p:nvPicPr>
          <p:cNvPr id="12" name="Bild 11"/>
          <p:cNvPicPr>
            <a:picLocks noChangeAspect="1"/>
          </p:cNvPicPr>
          <p:nvPr/>
        </p:nvPicPr>
        <p:blipFill>
          <a:blip r:embed="rId5" r:link="rId6">
            <a:extLst>
              <a:ext uri="{28A0092B-C50C-407E-A947-70E740481C1C}">
                <a14:useLocalDpi xmlns:a14="http://schemas.microsoft.com/office/drawing/2010/main" val="0"/>
              </a:ext>
            </a:extLst>
          </a:blip>
          <a:stretch>
            <a:fillRect/>
          </a:stretch>
        </p:blipFill>
        <p:spPr>
          <a:xfrm>
            <a:off x="5248776" y="1844675"/>
            <a:ext cx="1345037" cy="1618961"/>
          </a:xfrm>
          <a:prstGeom prst="rect">
            <a:avLst/>
          </a:prstGeom>
        </p:spPr>
      </p:pic>
      <p:pic>
        <p:nvPicPr>
          <p:cNvPr id="13" name="Bild 12"/>
          <p:cNvPicPr>
            <a:picLocks noChangeAspect="1"/>
          </p:cNvPicPr>
          <p:nvPr/>
        </p:nvPicPr>
        <p:blipFill>
          <a:blip r:embed="rId7" r:link="rId8">
            <a:extLst>
              <a:ext uri="{28A0092B-C50C-407E-A947-70E740481C1C}">
                <a14:useLocalDpi xmlns:a14="http://schemas.microsoft.com/office/drawing/2010/main" val="0"/>
              </a:ext>
            </a:extLst>
          </a:blip>
          <a:stretch>
            <a:fillRect/>
          </a:stretch>
        </p:blipFill>
        <p:spPr>
          <a:xfrm>
            <a:off x="452959" y="1844675"/>
            <a:ext cx="1345037" cy="1618961"/>
          </a:xfrm>
          <a:prstGeom prst="rect">
            <a:avLst/>
          </a:prstGeom>
        </p:spPr>
      </p:pic>
      <p:pic>
        <p:nvPicPr>
          <p:cNvPr id="14" name="Bild 13"/>
          <p:cNvPicPr>
            <a:picLocks noChangeAspect="1"/>
          </p:cNvPicPr>
          <p:nvPr/>
        </p:nvPicPr>
        <p:blipFill>
          <a:blip r:embed="rId9" r:link="rId10">
            <a:extLst>
              <a:ext uri="{28A0092B-C50C-407E-A947-70E740481C1C}">
                <a14:useLocalDpi xmlns:a14="http://schemas.microsoft.com/office/drawing/2010/main" val="0"/>
              </a:ext>
            </a:extLst>
          </a:blip>
          <a:stretch>
            <a:fillRect/>
          </a:stretch>
        </p:blipFill>
        <p:spPr>
          <a:xfrm>
            <a:off x="2074658" y="1844675"/>
            <a:ext cx="1345037" cy="1618961"/>
          </a:xfrm>
          <a:prstGeom prst="rect">
            <a:avLst/>
          </a:prstGeom>
        </p:spPr>
      </p:pic>
      <p:pic>
        <p:nvPicPr>
          <p:cNvPr id="15" name="Bild 14"/>
          <p:cNvPicPr>
            <a:picLocks noChangeAspect="1"/>
          </p:cNvPicPr>
          <p:nvPr/>
        </p:nvPicPr>
        <p:blipFill>
          <a:blip r:embed="rId11" r:link="rId12">
            <a:extLst>
              <a:ext uri="{28A0092B-C50C-407E-A947-70E740481C1C}">
                <a14:useLocalDpi xmlns:a14="http://schemas.microsoft.com/office/drawing/2010/main" val="0"/>
              </a:ext>
            </a:extLst>
          </a:blip>
          <a:stretch>
            <a:fillRect/>
          </a:stretch>
        </p:blipFill>
        <p:spPr>
          <a:xfrm>
            <a:off x="6835835" y="1844675"/>
            <a:ext cx="1345037" cy="1618960"/>
          </a:xfrm>
          <a:prstGeom prst="rect">
            <a:avLst/>
          </a:prstGeom>
        </p:spPr>
      </p:pic>
      <p:sp>
        <p:nvSpPr>
          <p:cNvPr id="21" name="Titel 1"/>
          <p:cNvSpPr txBox="1">
            <a:spLocks/>
          </p:cNvSpPr>
          <p:nvPr/>
        </p:nvSpPr>
        <p:spPr>
          <a:xfrm>
            <a:off x="464356" y="485807"/>
            <a:ext cx="7772400" cy="1114393"/>
          </a:xfrm>
          <a:prstGeom prst="rect">
            <a:avLst/>
          </a:prstGeom>
        </p:spPr>
        <p:txBody>
          <a:bodyPr vert="horz" lIns="0" tIns="45720" rIns="0" bIns="45720" rtlCol="0" anchor="ctr">
            <a:normAutofit/>
          </a:bodyPr>
          <a:lstStyle>
            <a:lvl1pPr algn="l" defTabSz="457200" rtl="0" eaLnBrk="1" latinLnBrk="0" hangingPunct="1">
              <a:spcBef>
                <a:spcPct val="0"/>
              </a:spcBef>
              <a:buNone/>
              <a:defRPr sz="2600" b="1" kern="1200">
                <a:solidFill>
                  <a:srgbClr val="8C7C72"/>
                </a:solidFill>
                <a:latin typeface="Arial"/>
                <a:ea typeface="+mj-ea"/>
                <a:cs typeface="Arial"/>
              </a:defRPr>
            </a:lvl1pPr>
          </a:lstStyle>
          <a:p>
            <a:r>
              <a:rPr lang="de-DE" sz="2700" dirty="0" smtClean="0">
                <a:latin typeface="Arial" panose="020B0604020202020204" pitchFamily="34" charset="0"/>
                <a:cs typeface="Arial" panose="020B0604020202020204" pitchFamily="34" charset="0"/>
              </a:rPr>
              <a:t>Forscherteam</a:t>
            </a:r>
            <a:endParaRPr lang="de-DE" sz="2700" dirty="0"/>
          </a:p>
        </p:txBody>
      </p:sp>
      <p:sp>
        <p:nvSpPr>
          <p:cNvPr id="23" name="Untertitel 2"/>
          <p:cNvSpPr txBox="1">
            <a:spLocks/>
          </p:cNvSpPr>
          <p:nvPr/>
        </p:nvSpPr>
        <p:spPr>
          <a:xfrm>
            <a:off x="409636" y="4698791"/>
            <a:ext cx="7315200" cy="1573585"/>
          </a:xfrm>
          <a:prstGeom prst="rect">
            <a:avLst/>
          </a:prstGeom>
        </p:spPr>
        <p:txBody>
          <a:bodyPr>
            <a:normAutofit lnSpcReduction="10000"/>
          </a:bodyPr>
          <a:lstStyle>
            <a:lvl1pPr marL="266700" indent="-266700" algn="l" defTabSz="457200" rtl="0" eaLnBrk="1" latinLnBrk="0" hangingPunct="1">
              <a:spcBef>
                <a:spcPct val="20000"/>
              </a:spcBef>
              <a:buFont typeface="Arial" charset="0"/>
              <a:buChar char="•"/>
              <a:defRPr sz="2000" b="0" kern="1200">
                <a:solidFill>
                  <a:schemeClr val="tx1"/>
                </a:solidFill>
                <a:latin typeface="Arial"/>
                <a:ea typeface="+mn-ea"/>
                <a:cs typeface="Arial"/>
              </a:defRPr>
            </a:lvl1pPr>
            <a:lvl2pPr marL="742950" indent="-285750" algn="l" defTabSz="457200" rtl="0" eaLnBrk="1" latinLnBrk="0" hangingPunct="1">
              <a:spcBef>
                <a:spcPct val="20000"/>
              </a:spcBef>
              <a:buFont typeface="Lucida Grande"/>
              <a:buChar char="–"/>
              <a:defRPr sz="2000" b="0" kern="1200">
                <a:solidFill>
                  <a:schemeClr val="tx1"/>
                </a:solidFill>
                <a:latin typeface="Arial"/>
                <a:ea typeface="+mn-ea"/>
                <a:cs typeface="Arial"/>
              </a:defRPr>
            </a:lvl2pPr>
            <a:lvl3pPr marL="1143000" indent="-228600" algn="l" defTabSz="457200" rtl="0" eaLnBrk="1" latinLnBrk="0" hangingPunct="1">
              <a:spcBef>
                <a:spcPct val="20000"/>
              </a:spcBef>
              <a:buFont typeface="Lucida Grande"/>
              <a:buChar char="–"/>
              <a:defRPr sz="2200" b="0" kern="1200">
                <a:solidFill>
                  <a:schemeClr val="tx1"/>
                </a:solidFill>
                <a:latin typeface="Arial"/>
                <a:ea typeface="+mn-ea"/>
                <a:cs typeface="Arial"/>
              </a:defRPr>
            </a:lvl3pPr>
            <a:lvl4pPr marL="1600200" indent="-228600" algn="l" defTabSz="457200" rtl="0" eaLnBrk="1" latinLnBrk="0" hangingPunct="1">
              <a:spcBef>
                <a:spcPct val="20000"/>
              </a:spcBef>
              <a:buFont typeface="Lucida Grande"/>
              <a:buChar char="–"/>
              <a:defRPr sz="2200" b="0" kern="1200">
                <a:solidFill>
                  <a:schemeClr val="tx1"/>
                </a:solidFill>
                <a:latin typeface="Arial"/>
                <a:ea typeface="+mn-ea"/>
                <a:cs typeface="Arial"/>
              </a:defRPr>
            </a:lvl4pPr>
            <a:lvl5pPr marL="2057400" indent="-228600" algn="l" defTabSz="457200" rtl="0" eaLnBrk="1" latinLnBrk="0" hangingPunct="1">
              <a:spcBef>
                <a:spcPct val="20000"/>
              </a:spcBef>
              <a:buFont typeface="Lucida Grande"/>
              <a:buChar char="–"/>
              <a:defRPr sz="2200" b="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de-DE" sz="1400" dirty="0" smtClean="0"/>
          </a:p>
          <a:p>
            <a:pPr marL="0" indent="0">
              <a:buNone/>
            </a:pPr>
            <a:r>
              <a:rPr lang="de-DE" sz="1400" dirty="0" smtClean="0">
                <a:latin typeface="Arial" panose="020B0604020202020204" pitchFamily="34" charset="0"/>
                <a:cs typeface="Arial" panose="020B0604020202020204" pitchFamily="34" charset="0"/>
              </a:rPr>
              <a:t>Prof. Dr. </a:t>
            </a:r>
            <a:r>
              <a:rPr lang="en-US" sz="1400" dirty="0" smtClean="0">
                <a:latin typeface="Arial" panose="020B0604020202020204" pitchFamily="34" charset="0"/>
                <a:cs typeface="Arial" panose="020B0604020202020204" pitchFamily="34" charset="0"/>
              </a:rPr>
              <a:t>Florian </a:t>
            </a:r>
            <a:r>
              <a:rPr lang="de-DE" sz="1400" dirty="0" smtClean="0">
                <a:latin typeface="Arial" panose="020B0604020202020204" pitchFamily="34" charset="0"/>
                <a:cs typeface="Arial" panose="020B0604020202020204" pitchFamily="34" charset="0"/>
              </a:rPr>
              <a:t>Jacoby, Universität Bielefeld</a:t>
            </a:r>
          </a:p>
          <a:p>
            <a:pPr marL="0" indent="0">
              <a:buNone/>
            </a:pPr>
            <a:r>
              <a:rPr lang="de-DE" sz="1400" dirty="0" smtClean="0">
                <a:latin typeface="Arial" panose="020B0604020202020204" pitchFamily="34" charset="0"/>
                <a:cs typeface="Arial" panose="020B0604020202020204" pitchFamily="34" charset="0"/>
              </a:rPr>
              <a:t>Prof. Dr. Stephan Madaus, Universität Halle</a:t>
            </a:r>
          </a:p>
          <a:p>
            <a:pPr marL="0" indent="0">
              <a:buNone/>
            </a:pPr>
            <a:r>
              <a:rPr lang="de-DE" sz="1400" dirty="0" smtClean="0">
                <a:latin typeface="Arial" panose="020B0604020202020204" pitchFamily="34" charset="0"/>
                <a:cs typeface="Arial" panose="020B0604020202020204" pitchFamily="34" charset="0"/>
              </a:rPr>
              <a:t>Prof. Dr. Detlef Sack, Universität Bielefeld</a:t>
            </a:r>
          </a:p>
          <a:p>
            <a:pPr marL="0" indent="0">
              <a:buNone/>
            </a:pPr>
            <a:r>
              <a:rPr lang="de-DE" sz="1400" dirty="0" smtClean="0">
                <a:latin typeface="Arial" panose="020B0604020202020204" pitchFamily="34" charset="0"/>
                <a:cs typeface="Arial" panose="020B0604020202020204" pitchFamily="34" charset="0"/>
              </a:rPr>
              <a:t>Heinz Schmidt, WBDat GmbH/Verlag INDat GmbH, Köln</a:t>
            </a:r>
          </a:p>
          <a:p>
            <a:pPr marL="0" indent="0">
              <a:buNone/>
            </a:pPr>
            <a:r>
              <a:rPr lang="de-DE" sz="1400" dirty="0" smtClean="0">
                <a:latin typeface="Arial" panose="020B0604020202020204" pitchFamily="34" charset="0"/>
                <a:cs typeface="Arial" panose="020B0604020202020204" pitchFamily="34" charset="0"/>
              </a:rPr>
              <a:t>Prof. Dr. Christoph Thole, Universität zu Köln</a:t>
            </a:r>
            <a:endParaRPr lang="de-DE" sz="1400" dirty="0">
              <a:latin typeface="Arial" panose="020B0604020202020204" pitchFamily="34" charset="0"/>
              <a:cs typeface="Arial" panose="020B0604020202020204" pitchFamily="34" charset="0"/>
            </a:endParaRPr>
          </a:p>
        </p:txBody>
      </p:sp>
      <p:sp>
        <p:nvSpPr>
          <p:cNvPr id="3" name="Foliennummernplatzhalter 2"/>
          <p:cNvSpPr>
            <a:spLocks noGrp="1"/>
          </p:cNvSpPr>
          <p:nvPr>
            <p:ph type="sldNum" sz="quarter" idx="10"/>
          </p:nvPr>
        </p:nvSpPr>
        <p:spPr/>
        <p:txBody>
          <a:bodyPr/>
          <a:lstStyle/>
          <a:p>
            <a:r>
              <a:rPr lang="de-DE" altLang="de-DE" dirty="0" smtClean="0"/>
              <a:t>Folie </a:t>
            </a:r>
            <a:fld id="{19AA03EA-BA43-4E82-AF5C-5AAE3BCCB6FC}" type="slidenum">
              <a:rPr lang="de-DE" altLang="de-DE" smtClean="0"/>
              <a:pPr/>
              <a:t>2</a:t>
            </a:fld>
            <a:endParaRPr lang="de-DE" altLang="de-DE" dirty="0" smtClean="0"/>
          </a:p>
          <a:p>
            <a:endParaRPr lang="de-DE" altLang="de-DE" dirty="0">
              <a:latin typeface="Times New Roman" pitchFamily="18" charset="0"/>
            </a:endParaRPr>
          </a:p>
        </p:txBody>
      </p:sp>
    </p:spTree>
    <p:extLst>
      <p:ext uri="{BB962C8B-B14F-4D97-AF65-F5344CB8AC3E}">
        <p14:creationId xmlns:p14="http://schemas.microsoft.com/office/powerpoint/2010/main" val="27943413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20</a:t>
            </a:fld>
            <a:endParaRPr lang="de-DE" altLang="de-DE" dirty="0" smtClean="0"/>
          </a:p>
          <a:p>
            <a:endParaRPr lang="de-DE" altLang="de-DE" dirty="0">
              <a:latin typeface="Times New Roman" pitchFamily="18"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3224808861"/>
              </p:ext>
            </p:extLst>
          </p:nvPr>
        </p:nvGraphicFramePr>
        <p:xfrm>
          <a:off x="110834" y="144340"/>
          <a:ext cx="8931565" cy="6593701"/>
        </p:xfrm>
        <a:graphic>
          <a:graphicData uri="http://schemas.openxmlformats.org/drawingml/2006/table">
            <a:tbl>
              <a:tblPr firstRow="1" firstCol="1" bandRow="1">
                <a:tableStyleId>{B301B821-A1FF-4177-AEE7-76D212191A09}</a:tableStyleId>
              </a:tblPr>
              <a:tblGrid>
                <a:gridCol w="2733966"/>
                <a:gridCol w="914400"/>
                <a:gridCol w="1034473"/>
                <a:gridCol w="840509"/>
                <a:gridCol w="831273"/>
                <a:gridCol w="840509"/>
                <a:gridCol w="849745"/>
                <a:gridCol w="886690"/>
              </a:tblGrid>
              <a:tr h="714508">
                <a:tc gridSpan="8">
                  <a:txBody>
                    <a:bodyPr/>
                    <a:lstStyle/>
                    <a:p>
                      <a:pPr indent="226695" algn="l">
                        <a:lnSpc>
                          <a:spcPct val="107000"/>
                        </a:lnSpc>
                        <a:spcBef>
                          <a:spcPts val="600"/>
                        </a:spcBef>
                        <a:spcAft>
                          <a:spcPts val="800"/>
                        </a:spcAft>
                      </a:pPr>
                      <a:r>
                        <a:rPr lang="de-DE" sz="1400" dirty="0">
                          <a:effectLst/>
                        </a:rPr>
                        <a:t>Tab. 17 </a:t>
                      </a:r>
                      <a:r>
                        <a:rPr lang="de-DE" sz="1400" dirty="0" smtClean="0">
                          <a:effectLst/>
                        </a:rPr>
                        <a:t>Unterschiedliche </a:t>
                      </a:r>
                      <a:r>
                        <a:rPr lang="de-DE" sz="1800" dirty="0">
                          <a:effectLst/>
                        </a:rPr>
                        <a:t>Erfahrungen </a:t>
                      </a:r>
                      <a:r>
                        <a:rPr lang="de-DE" sz="1400" dirty="0">
                          <a:effectLst/>
                        </a:rPr>
                        <a:t>nach Berufsgruppen für Aussagen mit Standardabweichung &gt;0,9 (Mittelwerte/Standardabweichung, absolute Anzahl in Klammern). </a:t>
                      </a:r>
                      <a:endParaRPr lang="de-DE" sz="1400" dirty="0">
                        <a:effectLst/>
                        <a:latin typeface="Arial"/>
                        <a:ea typeface="Calibri"/>
                        <a:cs typeface="Times New Roman"/>
                      </a:endParaRPr>
                    </a:p>
                  </a:txBody>
                  <a:tcPr marL="62291" marR="62291" marT="0" marB="0" anchor="ctr">
                    <a:solidFill>
                      <a:srgbClr val="8C7C72"/>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1200861">
                <a:tc>
                  <a:txBody>
                    <a:bodyPr/>
                    <a:lstStyle/>
                    <a:p>
                      <a:pPr marL="0" indent="0" algn="ctr">
                        <a:lnSpc>
                          <a:spcPct val="107000"/>
                        </a:lnSpc>
                        <a:spcBef>
                          <a:spcPts val="600"/>
                        </a:spcBef>
                        <a:spcAft>
                          <a:spcPts val="800"/>
                        </a:spcAft>
                      </a:pPr>
                      <a:r>
                        <a:rPr lang="de-DE" sz="1400" dirty="0">
                          <a:effectLst/>
                        </a:rPr>
                        <a:t>Aussage</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Gesamt</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400" dirty="0" smtClean="0">
                          <a:effectLst/>
                        </a:rPr>
                        <a:t>Gerichts-personen</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Rechts-anwälte</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400" dirty="0" smtClean="0">
                          <a:effectLst/>
                        </a:rPr>
                        <a:t>StB/</a:t>
                      </a:r>
                      <a:br>
                        <a:rPr lang="de-DE" sz="1400" dirty="0" smtClean="0">
                          <a:effectLst/>
                        </a:rPr>
                      </a:br>
                      <a:r>
                        <a:rPr lang="de-DE" sz="1400" dirty="0" smtClean="0">
                          <a:effectLst/>
                        </a:rPr>
                        <a:t>Betriebs-wirte</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400" dirty="0" smtClean="0">
                          <a:effectLst/>
                        </a:rPr>
                        <a:t>Banken</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400" dirty="0" smtClean="0">
                          <a:effectLst/>
                        </a:rPr>
                        <a:t>FinanzvwSV-Träger</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400" dirty="0">
                          <a:effectLst/>
                        </a:rPr>
                        <a:t>Sonstiges</a:t>
                      </a:r>
                      <a:endParaRPr lang="de-DE" sz="1400" dirty="0">
                        <a:effectLst/>
                        <a:latin typeface="Arial"/>
                        <a:ea typeface="Calibri"/>
                        <a:cs typeface="Times New Roman"/>
                      </a:endParaRPr>
                    </a:p>
                  </a:txBody>
                  <a:tcPr marL="62291" marR="62291" marT="0" marB="0" anchor="ctr"/>
                </a:tc>
              </a:tr>
              <a:tr h="898806">
                <a:tc>
                  <a:txBody>
                    <a:bodyPr/>
                    <a:lstStyle/>
                    <a:p>
                      <a:pPr marL="0" indent="0" algn="l">
                        <a:lnSpc>
                          <a:spcPct val="107000"/>
                        </a:lnSpc>
                        <a:spcBef>
                          <a:spcPts val="600"/>
                        </a:spcBef>
                        <a:spcAft>
                          <a:spcPts val="800"/>
                        </a:spcAft>
                      </a:pPr>
                      <a:r>
                        <a:rPr lang="de-DE" sz="1400" dirty="0">
                          <a:effectLst/>
                          <a:latin typeface="+mn-lt"/>
                          <a:ea typeface="Calibri"/>
                          <a:cs typeface="Arial"/>
                        </a:rPr>
                        <a:t>Mit der Eigenverwaltung waren so hohe Zusatzkosten verbunden, dass der Aufwand für die Beteiligten in der Eigenverwaltung insgesamt höher ausfällt als in Insolvenzverfahren mit Insolvenzverwalter.</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2,65/0,97 (611)</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2,95 /0,71 (93)</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2,66/1,03 (360)</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2,57/1,05 (93)</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2,67/0,84 (43)</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2,48/0,75 (27)</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2,52/1,08 (77)</a:t>
                      </a:r>
                      <a:endParaRPr lang="de-DE" sz="1400" dirty="0">
                        <a:effectLst/>
                        <a:latin typeface="+mn-lt"/>
                        <a:ea typeface="Calibri"/>
                        <a:cs typeface="Times New Roman"/>
                      </a:endParaRPr>
                    </a:p>
                  </a:txBody>
                  <a:tcPr marL="68580" marR="68580" marT="0" marB="0" anchor="ctr"/>
                </a:tc>
              </a:tr>
              <a:tr h="998759">
                <a:tc>
                  <a:txBody>
                    <a:bodyPr/>
                    <a:lstStyle/>
                    <a:p>
                      <a:pPr marL="0" indent="0" algn="l">
                        <a:lnSpc>
                          <a:spcPct val="107000"/>
                        </a:lnSpc>
                        <a:spcBef>
                          <a:spcPts val="600"/>
                        </a:spcBef>
                        <a:spcAft>
                          <a:spcPts val="800"/>
                        </a:spcAft>
                      </a:pPr>
                      <a:r>
                        <a:rPr lang="de-DE" sz="1400" dirty="0">
                          <a:effectLst/>
                          <a:latin typeface="+mn-lt"/>
                          <a:ea typeface="Calibri"/>
                          <a:cs typeface="Arial"/>
                        </a:rPr>
                        <a:t>Es ist häufig passiert, dass, Schuldnerberater oder Gläubiger für den Vorschlag einer Person zum Sachwalter gewisse Zugeständnisse des Sachwalters bei dessen Amtsführung erwartet oder gar vereinbart haben.</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2,19/0,98 (527)</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2,15/0,87 (62)</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2,23/0,99 (335)</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2,23/1,07 (84)</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2,12/0,91 (34)</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2,50/0,94 (20)</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2,12/0,98 (69)</a:t>
                      </a:r>
                      <a:endParaRPr lang="de-DE" sz="1400" dirty="0">
                        <a:effectLst/>
                        <a:latin typeface="+mn-lt"/>
                        <a:ea typeface="Calibri"/>
                        <a:cs typeface="Times New Roman"/>
                      </a:endParaRPr>
                    </a:p>
                  </a:txBody>
                  <a:tcPr marL="68580" marR="68580" marT="0" marB="0" anchor="ctr"/>
                </a:tc>
              </a:tr>
              <a:tr h="1482376">
                <a:tc>
                  <a:txBody>
                    <a:bodyPr/>
                    <a:lstStyle/>
                    <a:p>
                      <a:pPr marL="0" indent="0" algn="l">
                        <a:lnSpc>
                          <a:spcPct val="107000"/>
                        </a:lnSpc>
                        <a:spcBef>
                          <a:spcPts val="600"/>
                        </a:spcBef>
                        <a:spcAft>
                          <a:spcPts val="800"/>
                        </a:spcAft>
                      </a:pPr>
                      <a:r>
                        <a:rPr lang="de-DE" sz="1400" dirty="0">
                          <a:effectLst/>
                          <a:latin typeface="+mn-lt"/>
                          <a:ea typeface="Calibri"/>
                          <a:cs typeface="Arial"/>
                        </a:rPr>
                        <a:t>Die Gesellschafter und ihre Geschäftsleiter haben im Verfahren zum Nachteil der Gläubiger egoistische Strategien verfolgt.</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2,55/0,90 (602)</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2,65/0,83 (91)</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2,53/0,91 (349)</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2,39/1,00 (93)</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2,87/0,62 (46)</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2,85/0,76 (33)</a:t>
                      </a:r>
                      <a:endParaRPr lang="de-DE" sz="1400" dirty="0">
                        <a:effectLst/>
                        <a:latin typeface="+mn-lt"/>
                        <a:ea typeface="Calibri"/>
                        <a:cs typeface="Times New Roman"/>
                      </a:endParaRPr>
                    </a:p>
                  </a:txBody>
                  <a:tcPr marL="68580" marR="68580" marT="0" marB="0" anchor="ctr"/>
                </a:tc>
                <a:tc>
                  <a:txBody>
                    <a:bodyPr/>
                    <a:lstStyle/>
                    <a:p>
                      <a:pPr marL="0" indent="0" algn="ctr">
                        <a:lnSpc>
                          <a:spcPct val="107000"/>
                        </a:lnSpc>
                        <a:spcBef>
                          <a:spcPts val="600"/>
                        </a:spcBef>
                        <a:spcAft>
                          <a:spcPts val="800"/>
                        </a:spcAft>
                      </a:pPr>
                      <a:r>
                        <a:rPr lang="de-DE" sz="1400" dirty="0">
                          <a:effectLst/>
                          <a:latin typeface="+mn-lt"/>
                          <a:ea typeface="Calibri"/>
                          <a:cs typeface="Arial"/>
                        </a:rPr>
                        <a:t>2,54/0,92 (72)</a:t>
                      </a:r>
                      <a:endParaRPr lang="de-DE" sz="1400" dirty="0">
                        <a:effectLst/>
                        <a:latin typeface="+mn-lt"/>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927534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21</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Zur Leitfrage „Schutzschirm“</a:t>
            </a:r>
            <a:endParaRPr lang="de-DE" dirty="0"/>
          </a:p>
        </p:txBody>
      </p:sp>
      <p:sp>
        <p:nvSpPr>
          <p:cNvPr id="4" name="Textplatzhalter 3"/>
          <p:cNvSpPr>
            <a:spLocks noGrp="1"/>
          </p:cNvSpPr>
          <p:nvPr>
            <p:ph type="body" idx="1"/>
          </p:nvPr>
        </p:nvSpPr>
        <p:spPr>
          <a:xfrm>
            <a:off x="400050" y="1191491"/>
            <a:ext cx="8347135" cy="5080885"/>
          </a:xfrm>
        </p:spPr>
        <p:txBody>
          <a:bodyPr>
            <a:normAutofit/>
          </a:bodyPr>
          <a:lstStyle/>
          <a:p>
            <a:r>
              <a:rPr lang="de-DE" dirty="0" smtClean="0"/>
              <a:t>„</a:t>
            </a:r>
            <a:r>
              <a:rPr lang="de-DE" i="1" dirty="0"/>
              <a:t>Wird das neu geschaffene „Schutzschirmverfahren“ des § 270b InsO den Erwartungen gerecht und hat es insbesondere zu einer frühzeitigen Antragstellung und zu einer Stärkung der Eigenverwaltung geführt? Wird trotz § 270b InsO noch ein Bedürfnis für ein vorinsolvenzliches Sanierungsverfahren gesehen? </a:t>
            </a:r>
            <a:r>
              <a:rPr lang="de-DE" dirty="0" smtClean="0"/>
              <a:t>“</a:t>
            </a:r>
            <a:endParaRPr lang="de-DE" dirty="0"/>
          </a:p>
          <a:p>
            <a:endParaRPr lang="de-DE" dirty="0" smtClean="0"/>
          </a:p>
          <a:p>
            <a:r>
              <a:rPr lang="de-DE" dirty="0" smtClean="0"/>
              <a:t>Aus </a:t>
            </a:r>
            <a:r>
              <a:rPr lang="de-DE" dirty="0"/>
              <a:t>rechtswissenschaftlicher Sicht hat das Schutzschirmverfahren trotz einer insgesamt eher positiven Akzeptanz des ESUG die Erwartungen nicht erfüllt. In den meisten </a:t>
            </a:r>
            <a:r>
              <a:rPr lang="de-DE" dirty="0" smtClean="0"/>
              <a:t>Eigenverwaltungsfällen </a:t>
            </a:r>
            <a:r>
              <a:rPr lang="de-DE" dirty="0"/>
              <a:t>wird der Einstieg in das Verfahren über § 270a InsO gewählt. Eine deutlich frühzeitigere Antragstellung lässt sich nicht feststellen. </a:t>
            </a:r>
            <a:endParaRPr lang="de-DE" dirty="0" smtClean="0"/>
          </a:p>
          <a:p>
            <a:endParaRPr lang="de-DE" dirty="0" smtClean="0"/>
          </a:p>
          <a:p>
            <a:r>
              <a:rPr lang="de-DE" dirty="0"/>
              <a:t>Die Notwendigkeit und Sinnhaftigkeit eines vorinsolvenzlichen Sanierungsverfahrens wird in der strukturierten Befragung eher verneint, allerdings sind die Einschätzungen dazu sehr gestreut</a:t>
            </a:r>
            <a:r>
              <a:rPr lang="de-DE" dirty="0" smtClean="0"/>
              <a:t>.</a:t>
            </a:r>
          </a:p>
        </p:txBody>
      </p:sp>
    </p:spTree>
    <p:extLst>
      <p:ext uri="{BB962C8B-B14F-4D97-AF65-F5344CB8AC3E}">
        <p14:creationId xmlns:p14="http://schemas.microsoft.com/office/powerpoint/2010/main" val="456870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22</a:t>
            </a:fld>
            <a:endParaRPr lang="de-DE" altLang="de-DE" dirty="0" smtClean="0"/>
          </a:p>
          <a:p>
            <a:endParaRPr lang="de-DE" altLang="de-DE" dirty="0">
              <a:latin typeface="Times New Roman" pitchFamily="18" charset="0"/>
            </a:endParaRPr>
          </a:p>
        </p:txBody>
      </p:sp>
      <p:graphicFrame>
        <p:nvGraphicFramePr>
          <p:cNvPr id="3" name="Diagramm 2"/>
          <p:cNvGraphicFramePr/>
          <p:nvPr>
            <p:extLst>
              <p:ext uri="{D42A27DB-BD31-4B8C-83A1-F6EECF244321}">
                <p14:modId xmlns:p14="http://schemas.microsoft.com/office/powerpoint/2010/main" val="191210305"/>
              </p:ext>
            </p:extLst>
          </p:nvPr>
        </p:nvGraphicFramePr>
        <p:xfrm>
          <a:off x="48563" y="113016"/>
          <a:ext cx="8992695" cy="61593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22235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23</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Analyse Zugang zur Eigenverwaltung</a:t>
            </a:r>
            <a:endParaRPr lang="de-DE" dirty="0"/>
          </a:p>
        </p:txBody>
      </p:sp>
      <p:sp>
        <p:nvSpPr>
          <p:cNvPr id="4" name="Textplatzhalter 3"/>
          <p:cNvSpPr>
            <a:spLocks noGrp="1"/>
          </p:cNvSpPr>
          <p:nvPr>
            <p:ph type="body" idx="1"/>
          </p:nvPr>
        </p:nvSpPr>
        <p:spPr/>
        <p:txBody>
          <a:bodyPr>
            <a:normAutofit/>
          </a:bodyPr>
          <a:lstStyle/>
          <a:p>
            <a:r>
              <a:rPr lang="de-DE" dirty="0"/>
              <a:t>Rechtsprechung: verschiedene Anzeichen als </a:t>
            </a:r>
            <a:r>
              <a:rPr lang="de-DE" dirty="0" smtClean="0"/>
              <a:t>nachteilsbegründend.</a:t>
            </a:r>
            <a:endParaRPr lang="de-DE" dirty="0"/>
          </a:p>
          <a:p>
            <a:r>
              <a:rPr lang="de-DE" dirty="0"/>
              <a:t>Literatur: Tendenziell kritisch</a:t>
            </a:r>
          </a:p>
          <a:p>
            <a:pPr lvl="1"/>
            <a:r>
              <a:rPr lang="de-DE" dirty="0"/>
              <a:t>Unsicherheit, wann Nachteil vorliegt, zu wenig </a:t>
            </a:r>
            <a:r>
              <a:rPr lang="de-DE" dirty="0" smtClean="0"/>
              <a:t>ausdifferenziert,</a:t>
            </a:r>
            <a:endParaRPr lang="de-DE" dirty="0"/>
          </a:p>
          <a:p>
            <a:pPr lvl="1"/>
            <a:r>
              <a:rPr lang="de-DE" dirty="0"/>
              <a:t>Teils zu wenig Einbindung der </a:t>
            </a:r>
            <a:r>
              <a:rPr lang="de-DE" dirty="0" smtClean="0"/>
              <a:t>Gläubiger, </a:t>
            </a:r>
            <a:endParaRPr lang="de-DE" dirty="0"/>
          </a:p>
          <a:p>
            <a:pPr lvl="1"/>
            <a:r>
              <a:rPr lang="de-DE" dirty="0"/>
              <a:t>Kosten insbesondere für KMU zu hoch, Forderung nach </a:t>
            </a:r>
            <a:r>
              <a:rPr lang="de-DE" dirty="0" smtClean="0"/>
              <a:t>Untergrenzen.</a:t>
            </a:r>
            <a:endParaRPr lang="de-DE" dirty="0"/>
          </a:p>
          <a:p>
            <a:r>
              <a:rPr lang="de-DE" dirty="0"/>
              <a:t>Bewertung:</a:t>
            </a:r>
          </a:p>
          <a:p>
            <a:pPr lvl="1"/>
            <a:r>
              <a:rPr lang="de-DE" dirty="0"/>
              <a:t>Stärkere Ausrichtung auf </a:t>
            </a:r>
            <a:r>
              <a:rPr lang="de-DE" dirty="0" smtClean="0"/>
              <a:t>Eigenverwaltungswürdigkeit,</a:t>
            </a:r>
            <a:endParaRPr lang="de-DE" dirty="0"/>
          </a:p>
          <a:p>
            <a:pPr lvl="1"/>
            <a:r>
              <a:rPr lang="de-DE" dirty="0"/>
              <a:t>Stärker auf vorbereitete Sanierung ausrichten, etwa bei drohender </a:t>
            </a:r>
            <a:r>
              <a:rPr lang="de-DE" dirty="0" smtClean="0"/>
              <a:t>Zahlungsunfähigkeit,</a:t>
            </a:r>
            <a:endParaRPr lang="de-DE" dirty="0"/>
          </a:p>
          <a:p>
            <a:pPr lvl="1"/>
            <a:r>
              <a:rPr lang="de-DE" dirty="0"/>
              <a:t>Stärkerer Fokus auf Rechtsträgersanierung? </a:t>
            </a:r>
          </a:p>
          <a:p>
            <a:pPr lvl="1"/>
            <a:r>
              <a:rPr lang="de-DE" dirty="0"/>
              <a:t>Untergrenze für KMU wegen der </a:t>
            </a:r>
            <a:r>
              <a:rPr lang="de-DE" dirty="0" smtClean="0"/>
              <a:t>Kosten,</a:t>
            </a:r>
            <a:endParaRPr lang="de-DE" dirty="0"/>
          </a:p>
          <a:p>
            <a:pPr lvl="1"/>
            <a:r>
              <a:rPr lang="de-DE" dirty="0"/>
              <a:t>Nachweis Stakeholderunterstützung, aber § 270 Abs. 3 schwierig, wenn family&amp;friends im </a:t>
            </a:r>
            <a:r>
              <a:rPr lang="de-DE" dirty="0" smtClean="0"/>
              <a:t>GA.</a:t>
            </a:r>
            <a:endParaRPr lang="de-DE" dirty="0"/>
          </a:p>
        </p:txBody>
      </p:sp>
    </p:spTree>
    <p:extLst>
      <p:ext uri="{BB962C8B-B14F-4D97-AF65-F5344CB8AC3E}">
        <p14:creationId xmlns:p14="http://schemas.microsoft.com/office/powerpoint/2010/main" val="90464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24</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a:t>Analyse Zugang zur </a:t>
            </a:r>
            <a:r>
              <a:rPr lang="de-DE" dirty="0" smtClean="0"/>
              <a:t>Eigenverwaltung II</a:t>
            </a:r>
            <a:endParaRPr lang="de-DE" dirty="0"/>
          </a:p>
        </p:txBody>
      </p:sp>
      <p:sp>
        <p:nvSpPr>
          <p:cNvPr id="4" name="Textplatzhalter 3"/>
          <p:cNvSpPr>
            <a:spLocks noGrp="1"/>
          </p:cNvSpPr>
          <p:nvPr>
            <p:ph type="body" idx="1"/>
          </p:nvPr>
        </p:nvSpPr>
        <p:spPr/>
        <p:txBody>
          <a:bodyPr/>
          <a:lstStyle/>
          <a:p>
            <a:r>
              <a:rPr lang="de-DE" dirty="0"/>
              <a:t>Optionen:</a:t>
            </a:r>
          </a:p>
          <a:p>
            <a:pPr lvl="1"/>
            <a:r>
              <a:rPr lang="de-DE" dirty="0"/>
              <a:t>Konkretisierung des Nachteilsbegriffs oder</a:t>
            </a:r>
          </a:p>
          <a:p>
            <a:pPr lvl="1"/>
            <a:r>
              <a:rPr lang="de-DE" dirty="0"/>
              <a:t>Kombination Anordnungs- und Versagungsgründe (Positiv- und Negativgründe) oder </a:t>
            </a:r>
          </a:p>
          <a:p>
            <a:r>
              <a:rPr lang="de-DE" dirty="0" smtClean="0"/>
              <a:t>Unsere </a:t>
            </a:r>
            <a:r>
              <a:rPr lang="de-DE" dirty="0"/>
              <a:t>Präferenz: </a:t>
            </a:r>
          </a:p>
          <a:p>
            <a:pPr lvl="1"/>
            <a:r>
              <a:rPr lang="de-DE" dirty="0"/>
              <a:t>klare Anordnungsvoraussetzungen (zB Vorlage eines Liquiditätsplans, Ausschluss einer Insolvenzverschleppung und ordnungsgemäße Buchhaltung</a:t>
            </a:r>
            <a:r>
              <a:rPr lang="de-DE" dirty="0" smtClean="0"/>
              <a:t>),</a:t>
            </a:r>
            <a:endParaRPr lang="de-DE" dirty="0"/>
          </a:p>
          <a:p>
            <a:pPr lvl="1"/>
            <a:r>
              <a:rPr lang="de-DE" dirty="0" smtClean="0"/>
              <a:t>dann </a:t>
            </a:r>
            <a:r>
              <a:rPr lang="de-DE" dirty="0"/>
              <a:t>keine </a:t>
            </a:r>
            <a:r>
              <a:rPr lang="de-DE" dirty="0" smtClean="0"/>
              <a:t>Eigenverwaltung </a:t>
            </a:r>
            <a:r>
              <a:rPr lang="de-DE" dirty="0"/>
              <a:t>in „Graufällen“ oder dann starker </a:t>
            </a:r>
            <a:r>
              <a:rPr lang="de-DE" dirty="0" smtClean="0"/>
              <a:t>Sachwalter.</a:t>
            </a:r>
            <a:endParaRPr lang="de-DE" dirty="0"/>
          </a:p>
          <a:p>
            <a:r>
              <a:rPr lang="de-DE" dirty="0"/>
              <a:t>Jedenfalls gerichtliche Spielräume reduzieren, klar definierte Tatbestände und Beweismaß klar </a:t>
            </a:r>
            <a:r>
              <a:rPr lang="de-DE" dirty="0" smtClean="0"/>
              <a:t>regeln.</a:t>
            </a:r>
            <a:endParaRPr lang="de-DE" dirty="0"/>
          </a:p>
        </p:txBody>
      </p:sp>
    </p:spTree>
    <p:extLst>
      <p:ext uri="{BB962C8B-B14F-4D97-AF65-F5344CB8AC3E}">
        <p14:creationId xmlns:p14="http://schemas.microsoft.com/office/powerpoint/2010/main" val="217917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25</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Thesen zum Zugang und zum Schutzschirm</a:t>
            </a:r>
            <a:endParaRPr lang="de-DE" dirty="0"/>
          </a:p>
        </p:txBody>
      </p:sp>
      <p:sp>
        <p:nvSpPr>
          <p:cNvPr id="4" name="Textplatzhalter 3"/>
          <p:cNvSpPr>
            <a:spLocks noGrp="1"/>
          </p:cNvSpPr>
          <p:nvPr>
            <p:ph type="body" idx="1"/>
          </p:nvPr>
        </p:nvSpPr>
        <p:spPr/>
        <p:txBody>
          <a:bodyPr/>
          <a:lstStyle/>
          <a:p>
            <a:r>
              <a:rPr lang="de-DE" dirty="0" smtClean="0"/>
              <a:t>Es </a:t>
            </a:r>
            <a:r>
              <a:rPr lang="de-DE" dirty="0"/>
              <a:t>empfiehlt sich ein gesetzgeberisches Nachsteuern der ESUG-Reformen im Sinne einer stärkeren Begrenzung des Zugangs zur Eigenverwaltung im eröffneten Verfahren, aber auch im Eröffnungsverfahren, mit dem Ziel der Ausklammerung ungeeigneter Verfahren</a:t>
            </a:r>
            <a:r>
              <a:rPr lang="de-DE" dirty="0" smtClean="0"/>
              <a:t>.</a:t>
            </a:r>
          </a:p>
          <a:p>
            <a:endParaRPr lang="de-DE" dirty="0" smtClean="0"/>
          </a:p>
          <a:p>
            <a:r>
              <a:rPr lang="de-DE" dirty="0"/>
              <a:t>Da das Schutzschirmverfahren die Erwartungen nicht erfüllt hat, spricht viel für die </a:t>
            </a:r>
            <a:r>
              <a:rPr lang="de-DE" dirty="0" smtClean="0"/>
              <a:t>Verschmelzung </a:t>
            </a:r>
            <a:r>
              <a:rPr lang="de-DE" dirty="0"/>
              <a:t>des § 270a und des § 270b InsO-Verfahrens, wenn man die </a:t>
            </a:r>
            <a:r>
              <a:rPr lang="de-DE" dirty="0" smtClean="0"/>
              <a:t>Zugangsvoraussetzungen </a:t>
            </a:r>
            <a:r>
              <a:rPr lang="de-DE" dirty="0"/>
              <a:t>zur Eigenverwaltung und damit auch zu § 270a InsO generell erhöht</a:t>
            </a:r>
            <a:r>
              <a:rPr lang="de-DE" dirty="0" smtClean="0"/>
              <a:t>.</a:t>
            </a:r>
          </a:p>
          <a:p>
            <a:endParaRPr lang="de-DE" dirty="0"/>
          </a:p>
        </p:txBody>
      </p:sp>
    </p:spTree>
    <p:extLst>
      <p:ext uri="{BB962C8B-B14F-4D97-AF65-F5344CB8AC3E}">
        <p14:creationId xmlns:p14="http://schemas.microsoft.com/office/powerpoint/2010/main" val="16020499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26</a:t>
            </a:fld>
            <a:endParaRPr lang="de-DE" altLang="de-DE" dirty="0" smtClean="0"/>
          </a:p>
          <a:p>
            <a:endParaRPr lang="de-DE" altLang="de-DE" dirty="0">
              <a:latin typeface="Times New Roman" pitchFamily="18" charset="0"/>
            </a:endParaRPr>
          </a:p>
        </p:txBody>
      </p:sp>
      <p:graphicFrame>
        <p:nvGraphicFramePr>
          <p:cNvPr id="3" name="Diagramm 2"/>
          <p:cNvGraphicFramePr/>
          <p:nvPr>
            <p:extLst>
              <p:ext uri="{D42A27DB-BD31-4B8C-83A1-F6EECF244321}">
                <p14:modId xmlns:p14="http://schemas.microsoft.com/office/powerpoint/2010/main" val="3534703985"/>
              </p:ext>
            </p:extLst>
          </p:nvPr>
        </p:nvGraphicFramePr>
        <p:xfrm>
          <a:off x="0" y="82193"/>
          <a:ext cx="9144000" cy="61901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330255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27</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Thesen zum Sachwalter</a:t>
            </a:r>
            <a:endParaRPr lang="de-DE" dirty="0"/>
          </a:p>
        </p:txBody>
      </p:sp>
      <p:sp>
        <p:nvSpPr>
          <p:cNvPr id="4" name="Textplatzhalter 3"/>
          <p:cNvSpPr>
            <a:spLocks noGrp="1"/>
          </p:cNvSpPr>
          <p:nvPr>
            <p:ph type="body" idx="1"/>
          </p:nvPr>
        </p:nvSpPr>
        <p:spPr/>
        <p:txBody>
          <a:bodyPr>
            <a:normAutofit fontScale="92500" lnSpcReduction="10000"/>
          </a:bodyPr>
          <a:lstStyle/>
          <a:p>
            <a:r>
              <a:rPr lang="de-DE" dirty="0"/>
              <a:t>Das ESUG hat die wechselseitigen Abhängigkeiten zwischen Beratern, Verwaltern, Sachwaltern und Profi-Gläubigern nicht befriedigend adressiert, so dass Interessenkonflikte nicht ausgeschlossen erscheinen</a:t>
            </a:r>
            <a:r>
              <a:rPr lang="de-DE" dirty="0" smtClean="0"/>
              <a:t>.</a:t>
            </a:r>
          </a:p>
          <a:p>
            <a:pPr lvl="1"/>
            <a:r>
              <a:rPr lang="de-DE" dirty="0" smtClean="0"/>
              <a:t>Zudem Problem, dass Berater realiter faktisch auch GF/Gesellschafter beraten (müssen).</a:t>
            </a:r>
            <a:endParaRPr lang="de-DE" dirty="0"/>
          </a:p>
          <a:p>
            <a:endParaRPr lang="de-DE" dirty="0" smtClean="0"/>
          </a:p>
          <a:p>
            <a:r>
              <a:rPr lang="de-DE" dirty="0" smtClean="0"/>
              <a:t>Es ist </a:t>
            </a:r>
            <a:r>
              <a:rPr lang="de-DE" dirty="0"/>
              <a:t>eine weniger vom Schuldner und dessen Beratern abhängige Auswahl des Sachwalters zu ermöglichen und insoweit auch die Abhängigkeit des Sachwalters vom Berater und die daraus folgende Geneigtheit der Rücksichtnahme auf die Organe des Schuldners und nahestehende Personen zu verringern</a:t>
            </a:r>
            <a:r>
              <a:rPr lang="de-DE" dirty="0" smtClean="0"/>
              <a:t>.</a:t>
            </a:r>
          </a:p>
          <a:p>
            <a:endParaRPr lang="de-DE" dirty="0" smtClean="0"/>
          </a:p>
          <a:p>
            <a:r>
              <a:rPr lang="de-DE" dirty="0" smtClean="0"/>
              <a:t>Es sollte (trotz der Einbußen für die Planbarkeit) geprüft </a:t>
            </a:r>
            <a:r>
              <a:rPr lang="de-DE" dirty="0"/>
              <a:t>werden, ob </a:t>
            </a:r>
            <a:r>
              <a:rPr lang="de-DE" dirty="0" smtClean="0"/>
              <a:t/>
            </a:r>
            <a:br>
              <a:rPr lang="de-DE" dirty="0" smtClean="0"/>
            </a:br>
            <a:r>
              <a:rPr lang="de-DE" dirty="0" smtClean="0"/>
              <a:t>§ </a:t>
            </a:r>
            <a:r>
              <a:rPr lang="de-DE" dirty="0"/>
              <a:t>56a InsO in der Eigenverwaltung und nur dort (Verweis in § 274 InsO) generell gestrichen werden sollte, um derartigen Verflechtungen keinen Vorschub zu leisten. </a:t>
            </a:r>
          </a:p>
        </p:txBody>
      </p:sp>
    </p:spTree>
    <p:extLst>
      <p:ext uri="{BB962C8B-B14F-4D97-AF65-F5344CB8AC3E}">
        <p14:creationId xmlns:p14="http://schemas.microsoft.com/office/powerpoint/2010/main" val="136933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28</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Agenda dieses Vortrags </a:t>
            </a:r>
            <a:endParaRPr lang="de-DE" dirty="0"/>
          </a:p>
        </p:txBody>
      </p:sp>
      <p:sp>
        <p:nvSpPr>
          <p:cNvPr id="4" name="Textplatzhalter 3"/>
          <p:cNvSpPr>
            <a:spLocks noGrp="1"/>
          </p:cNvSpPr>
          <p:nvPr>
            <p:ph type="body" idx="1"/>
          </p:nvPr>
        </p:nvSpPr>
        <p:spPr/>
        <p:txBody>
          <a:bodyPr>
            <a:normAutofit/>
          </a:bodyPr>
          <a:lstStyle/>
          <a:p>
            <a:pPr marL="457200" indent="-457200">
              <a:spcBef>
                <a:spcPts val="1200"/>
              </a:spcBef>
              <a:buAutoNum type="alphaUcPeriod"/>
            </a:pPr>
            <a:r>
              <a:rPr lang="de-DE" sz="2400" dirty="0" smtClean="0"/>
              <a:t>Konzept der Evaluation</a:t>
            </a:r>
          </a:p>
          <a:p>
            <a:pPr marL="457200" indent="-457200">
              <a:spcBef>
                <a:spcPts val="1200"/>
              </a:spcBef>
              <a:buAutoNum type="alphaUcPeriod"/>
            </a:pPr>
            <a:r>
              <a:rPr lang="de-DE" sz="2400" dirty="0" smtClean="0"/>
              <a:t>Eigenverwaltung einschließlich §§ 270a/b InsO</a:t>
            </a:r>
          </a:p>
          <a:p>
            <a:pPr marL="457200" indent="-457200">
              <a:spcBef>
                <a:spcPts val="1200"/>
              </a:spcBef>
              <a:buFont typeface="Arial" charset="0"/>
              <a:buAutoNum type="alphaUcPeriod"/>
            </a:pPr>
            <a:r>
              <a:rPr lang="de-DE" sz="2400" dirty="0" smtClean="0">
                <a:solidFill>
                  <a:srgbClr val="8C7C72"/>
                </a:solidFill>
              </a:rPr>
              <a:t>Insolvenzplan</a:t>
            </a:r>
          </a:p>
          <a:p>
            <a:pPr marL="457200" indent="-457200">
              <a:spcBef>
                <a:spcPts val="1200"/>
              </a:spcBef>
              <a:buFont typeface="Arial" charset="0"/>
              <a:buAutoNum type="alphaUcPeriod"/>
            </a:pPr>
            <a:r>
              <a:rPr lang="de-DE" sz="2400" dirty="0" smtClean="0"/>
              <a:t>Auswahl </a:t>
            </a:r>
            <a:r>
              <a:rPr lang="de-DE" sz="2400" dirty="0"/>
              <a:t>des Verwalters einschließlich </a:t>
            </a:r>
            <a:r>
              <a:rPr lang="de-DE" sz="2400" dirty="0" smtClean="0"/>
              <a:t>Gläubigerausschuss</a:t>
            </a:r>
          </a:p>
          <a:p>
            <a:pPr marL="457200" indent="-457200">
              <a:spcBef>
                <a:spcPts val="1200"/>
              </a:spcBef>
              <a:buFont typeface="Arial" charset="0"/>
              <a:buAutoNum type="alphaUcPeriod"/>
            </a:pPr>
            <a:r>
              <a:rPr lang="de-DE" sz="2400" dirty="0" smtClean="0"/>
              <a:t>Gerichtsorganisation</a:t>
            </a:r>
          </a:p>
        </p:txBody>
      </p:sp>
    </p:spTree>
    <p:extLst>
      <p:ext uri="{BB962C8B-B14F-4D97-AF65-F5344CB8AC3E}">
        <p14:creationId xmlns:p14="http://schemas.microsoft.com/office/powerpoint/2010/main" val="29852703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29</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Statistik</a:t>
            </a:r>
            <a:endParaRPr lang="de-DE" dirty="0"/>
          </a:p>
        </p:txBody>
      </p:sp>
      <p:sp>
        <p:nvSpPr>
          <p:cNvPr id="4" name="Textplatzhalter 3"/>
          <p:cNvSpPr>
            <a:spLocks noGrp="1"/>
          </p:cNvSpPr>
          <p:nvPr>
            <p:ph type="body" idx="1"/>
          </p:nvPr>
        </p:nvSpPr>
        <p:spPr/>
        <p:txBody>
          <a:bodyPr/>
          <a:lstStyle/>
          <a:p>
            <a:pPr marL="0" indent="0">
              <a:buNone/>
            </a:pPr>
            <a:r>
              <a:rPr lang="de-DE" dirty="0" smtClean="0"/>
              <a:t>Tab. </a:t>
            </a:r>
            <a:r>
              <a:rPr lang="de-DE" dirty="0"/>
              <a:t>1: Eigenverwaltungsverfahren Deutschland 2012-2017</a:t>
            </a:r>
            <a:r>
              <a:rPr lang="de-DE" dirty="0" smtClean="0"/>
              <a:t/>
            </a:r>
            <a:br>
              <a:rPr lang="de-DE" dirty="0" smtClean="0"/>
            </a:br>
            <a:r>
              <a:rPr lang="de-DE" dirty="0" smtClean="0"/>
              <a:t>Von der Grundgesamtheit vom 1.609 Verfahren mit §§ 270a/b oder Eigenverwaltungseröffnung wurden</a:t>
            </a:r>
          </a:p>
          <a:p>
            <a:pPr lvl="1"/>
            <a:r>
              <a:rPr lang="de-DE" dirty="0" smtClean="0"/>
              <a:t>1.090 in Eigenverwaltung eröffnet,</a:t>
            </a:r>
          </a:p>
          <a:p>
            <a:pPr lvl="1"/>
            <a:r>
              <a:rPr lang="de-DE" dirty="0" smtClean="0"/>
              <a:t>466 nach Planbestätigung aufgehoben (§ 258 InsO).</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3544413828"/>
              </p:ext>
            </p:extLst>
          </p:nvPr>
        </p:nvGraphicFramePr>
        <p:xfrm>
          <a:off x="554804" y="3256908"/>
          <a:ext cx="8270696" cy="2837380"/>
        </p:xfrm>
        <a:graphic>
          <a:graphicData uri="http://schemas.openxmlformats.org/drawingml/2006/table">
            <a:tbl>
              <a:tblPr firstRow="1" firstCol="1" bandRow="1">
                <a:tableStyleId>{BC89EF96-8CEA-46FF-86C4-4CE0E7609802}</a:tableStyleId>
              </a:tblPr>
              <a:tblGrid>
                <a:gridCol w="3186975"/>
                <a:gridCol w="981456"/>
                <a:gridCol w="1036594"/>
                <a:gridCol w="992483"/>
                <a:gridCol w="1054674"/>
                <a:gridCol w="1018514"/>
              </a:tblGrid>
              <a:tr h="538546">
                <a:tc gridSpan="6">
                  <a:txBody>
                    <a:bodyPr/>
                    <a:lstStyle/>
                    <a:p>
                      <a:pPr indent="226695" algn="just">
                        <a:lnSpc>
                          <a:spcPct val="150000"/>
                        </a:lnSpc>
                        <a:spcBef>
                          <a:spcPts val="600"/>
                        </a:spcBef>
                        <a:spcAft>
                          <a:spcPts val="0"/>
                        </a:spcAft>
                      </a:pPr>
                      <a:r>
                        <a:rPr lang="de-DE" sz="2000" dirty="0">
                          <a:solidFill>
                            <a:schemeClr val="bg1"/>
                          </a:solidFill>
                          <a:effectLst/>
                        </a:rPr>
                        <a:t>Tab. 4 Verfahrensdauer bis Aufhebung nach Planbestätigung(§ 258 InsO)</a:t>
                      </a:r>
                      <a:endParaRPr lang="de-DE" sz="2800" dirty="0">
                        <a:solidFill>
                          <a:schemeClr val="bg1"/>
                        </a:solidFill>
                        <a:effectLst/>
                        <a:latin typeface="Arial"/>
                        <a:ea typeface="Calibri"/>
                        <a:cs typeface="Times New Roman"/>
                      </a:endParaRPr>
                    </a:p>
                  </a:txBody>
                  <a:tcPr marL="68580" marR="68580" marT="0" marB="0">
                    <a:solidFill>
                      <a:srgbClr val="8C7C72"/>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1156690">
                <a:tc>
                  <a:txBody>
                    <a:bodyPr/>
                    <a:lstStyle/>
                    <a:p>
                      <a:pPr indent="226695" algn="ctr">
                        <a:lnSpc>
                          <a:spcPct val="150000"/>
                        </a:lnSpc>
                        <a:spcBef>
                          <a:spcPts val="600"/>
                        </a:spcBef>
                        <a:spcAft>
                          <a:spcPts val="0"/>
                        </a:spcAft>
                      </a:pPr>
                      <a:r>
                        <a:rPr lang="de-DE" sz="1800" dirty="0">
                          <a:effectLst/>
                        </a:rPr>
                        <a:t> </a:t>
                      </a:r>
                      <a:endParaRPr lang="de-DE" sz="2400" dirty="0">
                        <a:effectLst/>
                        <a:latin typeface="Arial"/>
                        <a:ea typeface="Calibri"/>
                        <a:cs typeface="Times New Roman"/>
                      </a:endParaRPr>
                    </a:p>
                  </a:txBody>
                  <a:tcPr marL="68580" marR="68580" marT="0" marB="0" anchor="ctr">
                    <a:solidFill>
                      <a:schemeClr val="bg1"/>
                    </a:solidFill>
                  </a:tcPr>
                </a:tc>
                <a:tc>
                  <a:txBody>
                    <a:bodyPr/>
                    <a:lstStyle/>
                    <a:p>
                      <a:pPr marL="0" indent="0" algn="ctr">
                        <a:lnSpc>
                          <a:spcPts val="2000"/>
                        </a:lnSpc>
                        <a:spcBef>
                          <a:spcPts val="0"/>
                        </a:spcBef>
                        <a:spcAft>
                          <a:spcPts val="0"/>
                        </a:spcAft>
                      </a:pPr>
                      <a:r>
                        <a:rPr lang="de-DE" sz="1800" dirty="0">
                          <a:effectLst/>
                        </a:rPr>
                        <a:t>0-3 </a:t>
                      </a:r>
                      <a:r>
                        <a:rPr lang="de-DE" sz="1800" dirty="0" smtClean="0">
                          <a:effectLst/>
                        </a:rPr>
                        <a:t> Monate</a:t>
                      </a:r>
                      <a:endParaRPr lang="de-DE" sz="2400" dirty="0">
                        <a:effectLst/>
                        <a:latin typeface="Arial"/>
                        <a:ea typeface="Calibri"/>
                        <a:cs typeface="Times New Roman"/>
                      </a:endParaRPr>
                    </a:p>
                  </a:txBody>
                  <a:tcPr marL="68580" marR="68580" marT="0" marB="0" anchor="ctr">
                    <a:solidFill>
                      <a:schemeClr val="bg1"/>
                    </a:solidFill>
                  </a:tcPr>
                </a:tc>
                <a:tc>
                  <a:txBody>
                    <a:bodyPr/>
                    <a:lstStyle/>
                    <a:p>
                      <a:pPr marL="0" indent="0" algn="ctr">
                        <a:lnSpc>
                          <a:spcPts val="2000"/>
                        </a:lnSpc>
                        <a:spcBef>
                          <a:spcPts val="0"/>
                        </a:spcBef>
                        <a:spcAft>
                          <a:spcPts val="0"/>
                        </a:spcAft>
                      </a:pPr>
                      <a:r>
                        <a:rPr lang="de-DE" sz="1800" dirty="0">
                          <a:effectLst/>
                        </a:rPr>
                        <a:t>4-12 Monate</a:t>
                      </a:r>
                      <a:endParaRPr lang="de-DE" sz="2400" dirty="0">
                        <a:effectLst/>
                        <a:latin typeface="Arial"/>
                        <a:ea typeface="Calibri"/>
                        <a:cs typeface="Times New Roman"/>
                      </a:endParaRPr>
                    </a:p>
                  </a:txBody>
                  <a:tcPr marL="68580" marR="68580" marT="0" marB="0" anchor="ctr">
                    <a:solidFill>
                      <a:schemeClr val="bg1"/>
                    </a:solidFill>
                  </a:tcPr>
                </a:tc>
                <a:tc>
                  <a:txBody>
                    <a:bodyPr/>
                    <a:lstStyle/>
                    <a:p>
                      <a:pPr marL="0" indent="0" algn="ctr">
                        <a:lnSpc>
                          <a:spcPts val="2000"/>
                        </a:lnSpc>
                        <a:spcBef>
                          <a:spcPts val="0"/>
                        </a:spcBef>
                        <a:spcAft>
                          <a:spcPts val="0"/>
                        </a:spcAft>
                      </a:pPr>
                      <a:r>
                        <a:rPr lang="de-DE" sz="1800" dirty="0">
                          <a:effectLst/>
                        </a:rPr>
                        <a:t>13-24 Monate</a:t>
                      </a:r>
                      <a:endParaRPr lang="de-DE" sz="2400" dirty="0">
                        <a:effectLst/>
                        <a:latin typeface="Arial"/>
                        <a:ea typeface="Calibri"/>
                        <a:cs typeface="Times New Roman"/>
                      </a:endParaRPr>
                    </a:p>
                  </a:txBody>
                  <a:tcPr marL="68580" marR="68580" marT="0" marB="0" anchor="ctr">
                    <a:solidFill>
                      <a:schemeClr val="bg1"/>
                    </a:solidFill>
                  </a:tcPr>
                </a:tc>
                <a:tc>
                  <a:txBody>
                    <a:bodyPr/>
                    <a:lstStyle/>
                    <a:p>
                      <a:pPr marL="0" indent="0" algn="ctr">
                        <a:lnSpc>
                          <a:spcPts val="2000"/>
                        </a:lnSpc>
                        <a:spcBef>
                          <a:spcPts val="0"/>
                        </a:spcBef>
                        <a:spcAft>
                          <a:spcPts val="0"/>
                        </a:spcAft>
                      </a:pPr>
                      <a:r>
                        <a:rPr lang="de-DE" sz="1800" dirty="0">
                          <a:effectLst/>
                        </a:rPr>
                        <a:t>25-36 Monate</a:t>
                      </a:r>
                      <a:endParaRPr lang="de-DE" sz="2400" dirty="0">
                        <a:effectLst/>
                        <a:latin typeface="Arial"/>
                        <a:ea typeface="Calibri"/>
                        <a:cs typeface="Times New Roman"/>
                      </a:endParaRPr>
                    </a:p>
                  </a:txBody>
                  <a:tcPr marL="68580" marR="68580" marT="0" marB="0" anchor="ctr">
                    <a:solidFill>
                      <a:schemeClr val="bg1"/>
                    </a:solidFill>
                  </a:tcPr>
                </a:tc>
                <a:tc>
                  <a:txBody>
                    <a:bodyPr/>
                    <a:lstStyle/>
                    <a:p>
                      <a:pPr marL="0" indent="0" algn="ctr">
                        <a:lnSpc>
                          <a:spcPts val="2000"/>
                        </a:lnSpc>
                        <a:spcBef>
                          <a:spcPts val="0"/>
                        </a:spcBef>
                        <a:spcAft>
                          <a:spcPts val="0"/>
                        </a:spcAft>
                      </a:pPr>
                      <a:r>
                        <a:rPr lang="de-DE" sz="1800" dirty="0">
                          <a:effectLst/>
                        </a:rPr>
                        <a:t>37-48 Monate</a:t>
                      </a:r>
                      <a:endParaRPr lang="de-DE" sz="2400" dirty="0">
                        <a:effectLst/>
                        <a:latin typeface="Arial"/>
                        <a:ea typeface="Calibri"/>
                        <a:cs typeface="Times New Roman"/>
                      </a:endParaRPr>
                    </a:p>
                  </a:txBody>
                  <a:tcPr marL="68580" marR="68580" marT="0" marB="0" anchor="ctr">
                    <a:solidFill>
                      <a:schemeClr val="bg1"/>
                    </a:solidFill>
                  </a:tcPr>
                </a:tc>
              </a:tr>
              <a:tr h="1142144">
                <a:tc>
                  <a:txBody>
                    <a:bodyPr/>
                    <a:lstStyle/>
                    <a:p>
                      <a:pPr marL="0" indent="0" algn="l">
                        <a:lnSpc>
                          <a:spcPts val="2000"/>
                        </a:lnSpc>
                        <a:spcBef>
                          <a:spcPts val="0"/>
                        </a:spcBef>
                        <a:spcAft>
                          <a:spcPts val="0"/>
                        </a:spcAft>
                      </a:pPr>
                      <a:r>
                        <a:rPr lang="de-DE" sz="1800" dirty="0">
                          <a:effectLst/>
                        </a:rPr>
                        <a:t>Eröffnung des Verfahrens bis Aufhebung nach Planbestätigung (§ 258 InsO)</a:t>
                      </a:r>
                      <a:endParaRPr lang="de-DE" sz="2400" dirty="0">
                        <a:effectLst/>
                        <a:latin typeface="Arial"/>
                        <a:ea typeface="Calibri"/>
                        <a:cs typeface="Times New Roman"/>
                      </a:endParaRPr>
                    </a:p>
                  </a:txBody>
                  <a:tcPr marL="68580" marR="68580" marT="0" marB="0" anchor="ctr"/>
                </a:tc>
                <a:tc>
                  <a:txBody>
                    <a:bodyPr/>
                    <a:lstStyle/>
                    <a:p>
                      <a:pPr marL="0" indent="0" algn="ctr">
                        <a:lnSpc>
                          <a:spcPct val="150000"/>
                        </a:lnSpc>
                        <a:spcBef>
                          <a:spcPts val="600"/>
                        </a:spcBef>
                        <a:spcAft>
                          <a:spcPts val="0"/>
                        </a:spcAft>
                      </a:pPr>
                      <a:r>
                        <a:rPr lang="de-DE" sz="1800" dirty="0">
                          <a:effectLst/>
                        </a:rPr>
                        <a:t>38</a:t>
                      </a:r>
                      <a:endParaRPr lang="de-DE" sz="2400" dirty="0">
                        <a:effectLst/>
                        <a:latin typeface="Arial"/>
                        <a:ea typeface="Calibri"/>
                        <a:cs typeface="Times New Roman"/>
                      </a:endParaRPr>
                    </a:p>
                  </a:txBody>
                  <a:tcPr marL="68580" marR="68580" marT="0" marB="0" anchor="ctr"/>
                </a:tc>
                <a:tc>
                  <a:txBody>
                    <a:bodyPr/>
                    <a:lstStyle/>
                    <a:p>
                      <a:pPr marL="0" indent="0" algn="ctr">
                        <a:lnSpc>
                          <a:spcPct val="150000"/>
                        </a:lnSpc>
                        <a:spcBef>
                          <a:spcPts val="600"/>
                        </a:spcBef>
                        <a:spcAft>
                          <a:spcPts val="0"/>
                        </a:spcAft>
                      </a:pPr>
                      <a:r>
                        <a:rPr lang="de-DE" sz="1800" dirty="0">
                          <a:effectLst/>
                        </a:rPr>
                        <a:t>203</a:t>
                      </a:r>
                      <a:endParaRPr lang="de-DE" sz="2400" dirty="0">
                        <a:effectLst/>
                        <a:latin typeface="Arial"/>
                        <a:ea typeface="Calibri"/>
                        <a:cs typeface="Times New Roman"/>
                      </a:endParaRPr>
                    </a:p>
                  </a:txBody>
                  <a:tcPr marL="68580" marR="68580" marT="0" marB="0" anchor="ctr"/>
                </a:tc>
                <a:tc>
                  <a:txBody>
                    <a:bodyPr/>
                    <a:lstStyle/>
                    <a:p>
                      <a:pPr marL="0" indent="0" algn="ctr">
                        <a:lnSpc>
                          <a:spcPct val="150000"/>
                        </a:lnSpc>
                        <a:spcBef>
                          <a:spcPts val="600"/>
                        </a:spcBef>
                        <a:spcAft>
                          <a:spcPts val="0"/>
                        </a:spcAft>
                      </a:pPr>
                      <a:r>
                        <a:rPr lang="de-DE" sz="1800" dirty="0">
                          <a:effectLst/>
                        </a:rPr>
                        <a:t>87</a:t>
                      </a:r>
                      <a:endParaRPr lang="de-DE" sz="2400" dirty="0">
                        <a:effectLst/>
                        <a:latin typeface="Arial"/>
                        <a:ea typeface="Calibri"/>
                        <a:cs typeface="Times New Roman"/>
                      </a:endParaRPr>
                    </a:p>
                  </a:txBody>
                  <a:tcPr marL="68580" marR="68580" marT="0" marB="0" anchor="ctr"/>
                </a:tc>
                <a:tc>
                  <a:txBody>
                    <a:bodyPr/>
                    <a:lstStyle/>
                    <a:p>
                      <a:pPr marL="0" indent="0" algn="ctr">
                        <a:lnSpc>
                          <a:spcPct val="150000"/>
                        </a:lnSpc>
                        <a:spcBef>
                          <a:spcPts val="600"/>
                        </a:spcBef>
                        <a:spcAft>
                          <a:spcPts val="0"/>
                        </a:spcAft>
                      </a:pPr>
                      <a:r>
                        <a:rPr lang="de-DE" sz="1800" dirty="0">
                          <a:effectLst/>
                        </a:rPr>
                        <a:t>13</a:t>
                      </a:r>
                      <a:endParaRPr lang="de-DE" sz="2400" dirty="0">
                        <a:effectLst/>
                        <a:latin typeface="Arial"/>
                        <a:ea typeface="Calibri"/>
                        <a:cs typeface="Times New Roman"/>
                      </a:endParaRPr>
                    </a:p>
                  </a:txBody>
                  <a:tcPr marL="68580" marR="68580" marT="0" marB="0" anchor="ctr"/>
                </a:tc>
                <a:tc>
                  <a:txBody>
                    <a:bodyPr/>
                    <a:lstStyle/>
                    <a:p>
                      <a:pPr marL="0" indent="0" algn="ctr">
                        <a:lnSpc>
                          <a:spcPct val="150000"/>
                        </a:lnSpc>
                        <a:spcBef>
                          <a:spcPts val="600"/>
                        </a:spcBef>
                        <a:spcAft>
                          <a:spcPts val="0"/>
                        </a:spcAft>
                      </a:pPr>
                      <a:r>
                        <a:rPr lang="de-DE" sz="1800" dirty="0">
                          <a:effectLst/>
                        </a:rPr>
                        <a:t>15</a:t>
                      </a:r>
                      <a:endParaRPr lang="de-DE" sz="2400" dirty="0">
                        <a:effectLst/>
                        <a:latin typeface="Arial"/>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70188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Ausschreibung der Evaluation: Forschungsleitfragen</a:t>
            </a:r>
          </a:p>
        </p:txBody>
      </p:sp>
      <p:sp>
        <p:nvSpPr>
          <p:cNvPr id="3" name="Textplatzhalter 2"/>
          <p:cNvSpPr>
            <a:spLocks noGrp="1"/>
          </p:cNvSpPr>
          <p:nvPr>
            <p:ph type="body" idx="1"/>
          </p:nvPr>
        </p:nvSpPr>
        <p:spPr/>
        <p:txBody>
          <a:bodyPr>
            <a:normAutofit fontScale="85000" lnSpcReduction="10000"/>
          </a:bodyPr>
          <a:lstStyle/>
          <a:p>
            <a:pPr marL="268288" indent="-268288">
              <a:lnSpc>
                <a:spcPct val="110000"/>
              </a:lnSpc>
              <a:buFont typeface="+mj-lt"/>
              <a:buAutoNum type="arabicPeriod"/>
            </a:pPr>
            <a:r>
              <a:rPr lang="de-DE" dirty="0"/>
              <a:t>In welchem Umfang hat sich der stärkere Einfluss der Gläubiger auf die Auswahl des Insolvenzverwalters auf dessen Unabhängigkeit ausgewirkt? Ist es im nennenswerten Umfang vorgekommen, dass im Interesse einzelner Gläubiger Verwalter bestellt wurden,  an deren Unabhängigkeit erhebliche Zweifel bestanden haben?</a:t>
            </a:r>
          </a:p>
          <a:p>
            <a:pPr marL="268288" indent="-268288">
              <a:lnSpc>
                <a:spcPct val="110000"/>
              </a:lnSpc>
              <a:buFont typeface="+mj-lt"/>
              <a:buAutoNum type="arabicPeriod"/>
            </a:pPr>
            <a:r>
              <a:rPr lang="de-DE" dirty="0"/>
              <a:t>Wurde von der Möglichkeit, über einen Insolvenzplan in die Rechtsstellung von Gesellschaftern einzugreifen, Gebrauch gemacht und wie hat sich dies auf die Schuldnerunternehmen ausgewirkt? In welchem Umfang wurden Forderungen in Eigenkapital umgewandelt, und hat dieser Debt-Equity-Swap im nennenswerten Umfang grob egoistische Strategien ermöglicht, die sich letztlich zum Nachteil der Unternehmen und ihrer Arbeitnehmer ausgewirkt haben?</a:t>
            </a:r>
          </a:p>
          <a:p>
            <a:pPr marL="268288" indent="-268288">
              <a:lnSpc>
                <a:spcPct val="110000"/>
              </a:lnSpc>
              <a:buFont typeface="+mj-lt"/>
              <a:buAutoNum type="arabicPeriod"/>
            </a:pPr>
            <a:r>
              <a:rPr lang="de-DE" dirty="0"/>
              <a:t>Wird das neu geschaffene „Schutzschirmverfahren“ des § 270b InsO den Erwartungen gerecht und hat es insbesondere zu einer frühzeitigen Antragstellung und zu einer Stärkung der Eigenverwaltung geführt? Wird trotz § 270b InsO noch ein Bedürfnis für ein vorinsolvenzliches Sanierungsverfahren gesehen?</a:t>
            </a:r>
          </a:p>
          <a:p>
            <a:pPr marL="268288" indent="-268288">
              <a:lnSpc>
                <a:spcPct val="110000"/>
              </a:lnSpc>
              <a:buFont typeface="+mj-lt"/>
              <a:buAutoNum type="arabicPeriod"/>
            </a:pPr>
            <a:r>
              <a:rPr lang="de-DE" dirty="0"/>
              <a:t>Ist die Aufgabenverteilung zwischen Richter und Rechtspfleger angemessen oder sollte im Interesse einer effektiven Verfahrensabwicklung</a:t>
            </a:r>
            <a:br>
              <a:rPr lang="de-DE" dirty="0"/>
            </a:br>
            <a:r>
              <a:rPr lang="de-DE" dirty="0"/>
              <a:t>die funktionelle Zuständigkeit neu austariert werden</a:t>
            </a:r>
            <a:r>
              <a:rPr lang="de-DE" dirty="0" smtClean="0"/>
              <a:t>?</a:t>
            </a:r>
            <a:endParaRPr lang="de-DE" dirty="0"/>
          </a:p>
        </p:txBody>
      </p:sp>
      <p:sp>
        <p:nvSpPr>
          <p:cNvPr id="5" name="Foliennummernplatzhalter 4"/>
          <p:cNvSpPr>
            <a:spLocks noGrp="1"/>
          </p:cNvSpPr>
          <p:nvPr>
            <p:ph type="sldNum" sz="quarter" idx="10"/>
          </p:nvPr>
        </p:nvSpPr>
        <p:spPr/>
        <p:txBody>
          <a:bodyPr/>
          <a:lstStyle/>
          <a:p>
            <a:r>
              <a:rPr lang="de-DE" altLang="de-DE" dirty="0" smtClean="0"/>
              <a:t>Folie </a:t>
            </a:r>
            <a:fld id="{19AA03EA-BA43-4E82-AF5C-5AAE3BCCB6FC}" type="slidenum">
              <a:rPr lang="de-DE" altLang="de-DE" smtClean="0"/>
              <a:pPr/>
              <a:t>3</a:t>
            </a:fld>
            <a:endParaRPr lang="de-DE" altLang="de-DE" dirty="0" smtClean="0"/>
          </a:p>
          <a:p>
            <a:endParaRPr lang="de-DE" altLang="de-DE" dirty="0">
              <a:latin typeface="Times New Roman" pitchFamily="18" charset="0"/>
            </a:endParaRPr>
          </a:p>
        </p:txBody>
      </p:sp>
    </p:spTree>
    <p:extLst>
      <p:ext uri="{BB962C8B-B14F-4D97-AF65-F5344CB8AC3E}">
        <p14:creationId xmlns:p14="http://schemas.microsoft.com/office/powerpoint/2010/main" val="10342949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30</a:t>
            </a:fld>
            <a:endParaRPr lang="de-DE" altLang="de-DE" dirty="0" smtClean="0"/>
          </a:p>
          <a:p>
            <a:endParaRPr lang="de-DE" altLang="de-DE" dirty="0">
              <a:latin typeface="Times New Roman" pitchFamily="18"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3984972009"/>
              </p:ext>
            </p:extLst>
          </p:nvPr>
        </p:nvGraphicFramePr>
        <p:xfrm>
          <a:off x="236307" y="554803"/>
          <a:ext cx="8589194" cy="5331876"/>
        </p:xfrm>
        <a:graphic>
          <a:graphicData uri="http://schemas.openxmlformats.org/drawingml/2006/table">
            <a:tbl>
              <a:tblPr firstRow="1" firstCol="1" bandRow="1">
                <a:tableStyleId>{BC89EF96-8CEA-46FF-86C4-4CE0E7609802}</a:tableStyleId>
              </a:tblPr>
              <a:tblGrid>
                <a:gridCol w="5897365"/>
                <a:gridCol w="1484683"/>
                <a:gridCol w="1207146"/>
              </a:tblGrid>
              <a:tr h="797642">
                <a:tc gridSpan="3">
                  <a:txBody>
                    <a:bodyPr/>
                    <a:lstStyle/>
                    <a:p>
                      <a:pPr marL="0" indent="0" algn="just">
                        <a:lnSpc>
                          <a:spcPct val="150000"/>
                        </a:lnSpc>
                        <a:spcBef>
                          <a:spcPts val="600"/>
                        </a:spcBef>
                        <a:spcAft>
                          <a:spcPts val="0"/>
                        </a:spcAft>
                      </a:pPr>
                      <a:r>
                        <a:rPr lang="de-DE" sz="2400" dirty="0">
                          <a:ln>
                            <a:solidFill>
                              <a:srgbClr val="8C7C72"/>
                            </a:solidFill>
                          </a:ln>
                          <a:solidFill>
                            <a:schemeClr val="bg1"/>
                          </a:solidFill>
                          <a:effectLst/>
                        </a:rPr>
                        <a:t>Tab. 16 Wichtige Maßnahmen im Insolvenzplan</a:t>
                      </a:r>
                      <a:endParaRPr lang="de-DE" sz="2400" dirty="0">
                        <a:ln>
                          <a:solidFill>
                            <a:srgbClr val="8C7C72"/>
                          </a:solidFill>
                        </a:ln>
                        <a:solidFill>
                          <a:schemeClr val="bg1"/>
                        </a:solidFill>
                        <a:effectLst/>
                        <a:latin typeface="Arial"/>
                        <a:ea typeface="Calibri"/>
                        <a:cs typeface="Times New Roman"/>
                      </a:endParaRPr>
                    </a:p>
                  </a:txBody>
                  <a:tcPr marL="44450" marR="44450" marT="0" marB="0" anchor="b">
                    <a:solidFill>
                      <a:srgbClr val="8C7C72"/>
                    </a:solidFill>
                  </a:tcPr>
                </a:tc>
                <a:tc hMerge="1">
                  <a:txBody>
                    <a:bodyPr/>
                    <a:lstStyle/>
                    <a:p>
                      <a:endParaRPr lang="de-DE"/>
                    </a:p>
                  </a:txBody>
                  <a:tcPr/>
                </a:tc>
                <a:tc hMerge="1">
                  <a:txBody>
                    <a:bodyPr/>
                    <a:lstStyle/>
                    <a:p>
                      <a:endParaRPr lang="de-DE"/>
                    </a:p>
                  </a:txBody>
                  <a:tcPr/>
                </a:tc>
              </a:tr>
              <a:tr h="640742">
                <a:tc>
                  <a:txBody>
                    <a:bodyPr/>
                    <a:lstStyle/>
                    <a:p>
                      <a:pPr algn="l">
                        <a:lnSpc>
                          <a:spcPts val="2000"/>
                        </a:lnSpc>
                        <a:spcBef>
                          <a:spcPts val="0"/>
                        </a:spcBef>
                      </a:pPr>
                      <a:endParaRPr lang="de-DE" sz="2000" dirty="0">
                        <a:effectLst/>
                        <a:latin typeface="Calibri"/>
                        <a:cs typeface="Times New Roman"/>
                      </a:endParaRPr>
                    </a:p>
                  </a:txBody>
                  <a:tcPr marL="44450" marR="44450" marT="0" marB="0"/>
                </a:tc>
                <a:tc>
                  <a:txBody>
                    <a:bodyPr/>
                    <a:lstStyle/>
                    <a:p>
                      <a:pPr marL="0" indent="0" algn="ctr">
                        <a:lnSpc>
                          <a:spcPts val="2000"/>
                        </a:lnSpc>
                        <a:spcBef>
                          <a:spcPts val="0"/>
                        </a:spcBef>
                        <a:spcAft>
                          <a:spcPts val="0"/>
                        </a:spcAft>
                      </a:pPr>
                      <a:r>
                        <a:rPr lang="de-DE" sz="2000" dirty="0">
                          <a:effectLst/>
                        </a:rPr>
                        <a:t>Fälle</a:t>
                      </a:r>
                      <a:endParaRPr lang="de-DE" sz="2000" dirty="0">
                        <a:effectLst/>
                        <a:latin typeface="Arial"/>
                        <a:ea typeface="Calibri"/>
                        <a:cs typeface="Times New Roman"/>
                      </a:endParaRPr>
                    </a:p>
                  </a:txBody>
                  <a:tcPr marL="44450" marR="44450" marT="0" marB="0"/>
                </a:tc>
                <a:tc>
                  <a:txBody>
                    <a:bodyPr/>
                    <a:lstStyle/>
                    <a:p>
                      <a:pPr marL="0" indent="0" algn="ctr">
                        <a:lnSpc>
                          <a:spcPts val="2000"/>
                        </a:lnSpc>
                        <a:spcBef>
                          <a:spcPts val="0"/>
                        </a:spcBef>
                        <a:spcAft>
                          <a:spcPts val="0"/>
                        </a:spcAft>
                      </a:pPr>
                      <a:r>
                        <a:rPr lang="de-DE" sz="2000" dirty="0">
                          <a:effectLst/>
                        </a:rPr>
                        <a:t>Anteil an Befragten</a:t>
                      </a:r>
                      <a:endParaRPr lang="de-DE" sz="2000" dirty="0">
                        <a:effectLst/>
                        <a:latin typeface="Arial"/>
                        <a:ea typeface="Calibri"/>
                        <a:cs typeface="Times New Roman"/>
                      </a:endParaRPr>
                    </a:p>
                  </a:txBody>
                  <a:tcPr marL="44450" marR="44450" marT="0" marB="0"/>
                </a:tc>
              </a:tr>
              <a:tr h="542654">
                <a:tc>
                  <a:txBody>
                    <a:bodyPr/>
                    <a:lstStyle/>
                    <a:p>
                      <a:pPr marL="0" indent="0" algn="l">
                        <a:lnSpc>
                          <a:spcPts val="2000"/>
                        </a:lnSpc>
                        <a:spcBef>
                          <a:spcPts val="0"/>
                        </a:spcBef>
                        <a:spcAft>
                          <a:spcPts val="0"/>
                        </a:spcAft>
                      </a:pPr>
                      <a:r>
                        <a:rPr lang="de-DE" sz="2000" b="0" dirty="0">
                          <a:effectLst/>
                        </a:rPr>
                        <a:t>Übertragung der bestehenden Gesellschafteranteile an einen Erwerber </a:t>
                      </a:r>
                      <a:endParaRPr lang="de-DE" sz="2000" b="0" dirty="0">
                        <a:effectLst/>
                        <a:latin typeface="Arial"/>
                        <a:ea typeface="Calibri"/>
                        <a:cs typeface="Times New Roman"/>
                      </a:endParaRPr>
                    </a:p>
                  </a:txBody>
                  <a:tcPr marL="44450" marR="44450" marT="0" marB="0" anchor="b"/>
                </a:tc>
                <a:tc>
                  <a:txBody>
                    <a:bodyPr/>
                    <a:lstStyle/>
                    <a:p>
                      <a:pPr marL="0" indent="0" algn="ctr">
                        <a:lnSpc>
                          <a:spcPts val="2000"/>
                        </a:lnSpc>
                        <a:spcBef>
                          <a:spcPts val="0"/>
                        </a:spcBef>
                        <a:spcAft>
                          <a:spcPts val="0"/>
                        </a:spcAft>
                      </a:pPr>
                      <a:r>
                        <a:rPr lang="de-DE" sz="2000" b="0" dirty="0">
                          <a:effectLst/>
                        </a:rPr>
                        <a:t>470</a:t>
                      </a:r>
                      <a:endParaRPr lang="de-DE" sz="2000" b="0" dirty="0">
                        <a:effectLst/>
                        <a:latin typeface="Arial"/>
                        <a:ea typeface="Calibri"/>
                        <a:cs typeface="Times New Roman"/>
                      </a:endParaRPr>
                    </a:p>
                  </a:txBody>
                  <a:tcPr marL="44450" marR="44450" marT="0" marB="0" anchor="b"/>
                </a:tc>
                <a:tc>
                  <a:txBody>
                    <a:bodyPr/>
                    <a:lstStyle/>
                    <a:p>
                      <a:pPr marL="0" indent="0" algn="ctr">
                        <a:lnSpc>
                          <a:spcPts val="2000"/>
                        </a:lnSpc>
                        <a:spcBef>
                          <a:spcPts val="0"/>
                        </a:spcBef>
                        <a:spcAft>
                          <a:spcPts val="0"/>
                        </a:spcAft>
                      </a:pPr>
                      <a:r>
                        <a:rPr lang="de-DE" sz="2000" b="0" dirty="0">
                          <a:effectLst/>
                        </a:rPr>
                        <a:t>56,97%</a:t>
                      </a:r>
                      <a:endParaRPr lang="de-DE" sz="2000" b="0" dirty="0">
                        <a:effectLst/>
                        <a:latin typeface="Arial"/>
                        <a:ea typeface="Calibri"/>
                        <a:cs typeface="Times New Roman"/>
                      </a:endParaRPr>
                    </a:p>
                  </a:txBody>
                  <a:tcPr marL="44450" marR="44450" marT="0" marB="0" anchor="b"/>
                </a:tc>
              </a:tr>
              <a:tr h="542654">
                <a:tc>
                  <a:txBody>
                    <a:bodyPr/>
                    <a:lstStyle/>
                    <a:p>
                      <a:pPr marL="0" indent="0" algn="l">
                        <a:lnSpc>
                          <a:spcPts val="2000"/>
                        </a:lnSpc>
                        <a:spcBef>
                          <a:spcPts val="0"/>
                        </a:spcBef>
                        <a:spcAft>
                          <a:spcPts val="0"/>
                        </a:spcAft>
                      </a:pPr>
                      <a:r>
                        <a:rPr lang="de-DE" sz="2000" b="0" dirty="0">
                          <a:effectLst/>
                        </a:rPr>
                        <a:t>Kapitalschnitt (Kapitalherabsetzung und effektive Kapitalerhöhung)</a:t>
                      </a:r>
                      <a:endParaRPr lang="de-DE" sz="2000" b="0" dirty="0">
                        <a:effectLst/>
                        <a:latin typeface="Arial"/>
                        <a:ea typeface="Calibri"/>
                        <a:cs typeface="Times New Roman"/>
                      </a:endParaRPr>
                    </a:p>
                  </a:txBody>
                  <a:tcPr marL="44450" marR="44450" marT="0" marB="0" anchor="b"/>
                </a:tc>
                <a:tc>
                  <a:txBody>
                    <a:bodyPr/>
                    <a:lstStyle/>
                    <a:p>
                      <a:pPr marL="0" indent="0" algn="ctr">
                        <a:lnSpc>
                          <a:spcPts val="2000"/>
                        </a:lnSpc>
                        <a:spcBef>
                          <a:spcPts val="0"/>
                        </a:spcBef>
                        <a:spcAft>
                          <a:spcPts val="0"/>
                        </a:spcAft>
                      </a:pPr>
                      <a:r>
                        <a:rPr lang="de-DE" sz="2000" b="0" dirty="0">
                          <a:effectLst/>
                        </a:rPr>
                        <a:t>332</a:t>
                      </a:r>
                      <a:endParaRPr lang="de-DE" sz="2000" b="0" dirty="0">
                        <a:effectLst/>
                        <a:latin typeface="Arial"/>
                        <a:ea typeface="Calibri"/>
                        <a:cs typeface="Times New Roman"/>
                      </a:endParaRPr>
                    </a:p>
                  </a:txBody>
                  <a:tcPr marL="44450" marR="44450" marT="0" marB="0" anchor="b"/>
                </a:tc>
                <a:tc>
                  <a:txBody>
                    <a:bodyPr/>
                    <a:lstStyle/>
                    <a:p>
                      <a:pPr marL="0" indent="0" algn="ctr">
                        <a:lnSpc>
                          <a:spcPts val="2000"/>
                        </a:lnSpc>
                        <a:spcBef>
                          <a:spcPts val="0"/>
                        </a:spcBef>
                        <a:spcAft>
                          <a:spcPts val="0"/>
                        </a:spcAft>
                      </a:pPr>
                      <a:r>
                        <a:rPr lang="de-DE" sz="2000" b="0" dirty="0">
                          <a:effectLst/>
                        </a:rPr>
                        <a:t>40,24%</a:t>
                      </a:r>
                      <a:endParaRPr lang="de-DE" sz="2000" b="0" dirty="0">
                        <a:effectLst/>
                        <a:latin typeface="Arial"/>
                        <a:ea typeface="Calibri"/>
                        <a:cs typeface="Times New Roman"/>
                      </a:endParaRPr>
                    </a:p>
                  </a:txBody>
                  <a:tcPr marL="44450" marR="44450" marT="0" marB="0" anchor="b"/>
                </a:tc>
              </a:tr>
              <a:tr h="394364">
                <a:tc>
                  <a:txBody>
                    <a:bodyPr/>
                    <a:lstStyle/>
                    <a:p>
                      <a:pPr marL="0" indent="0" algn="l">
                        <a:lnSpc>
                          <a:spcPts val="2000"/>
                        </a:lnSpc>
                        <a:spcBef>
                          <a:spcPts val="0"/>
                        </a:spcBef>
                        <a:spcAft>
                          <a:spcPts val="0"/>
                        </a:spcAft>
                      </a:pPr>
                      <a:r>
                        <a:rPr lang="de-DE" sz="2000" b="0" dirty="0">
                          <a:effectLst/>
                        </a:rPr>
                        <a:t>Debt-Equity-Swap</a:t>
                      </a:r>
                      <a:endParaRPr lang="de-DE" sz="2000" b="0" dirty="0">
                        <a:effectLst/>
                        <a:latin typeface="Arial"/>
                        <a:ea typeface="Calibri"/>
                        <a:cs typeface="Times New Roman"/>
                      </a:endParaRPr>
                    </a:p>
                  </a:txBody>
                  <a:tcPr marL="44450" marR="44450" marT="0" marB="0" anchor="b"/>
                </a:tc>
                <a:tc>
                  <a:txBody>
                    <a:bodyPr/>
                    <a:lstStyle/>
                    <a:p>
                      <a:pPr marL="0" indent="0" algn="ctr">
                        <a:lnSpc>
                          <a:spcPts val="2000"/>
                        </a:lnSpc>
                        <a:spcBef>
                          <a:spcPts val="0"/>
                        </a:spcBef>
                        <a:spcAft>
                          <a:spcPts val="0"/>
                        </a:spcAft>
                      </a:pPr>
                      <a:r>
                        <a:rPr lang="de-DE" sz="2000" b="0" dirty="0">
                          <a:effectLst/>
                        </a:rPr>
                        <a:t>194</a:t>
                      </a:r>
                      <a:endParaRPr lang="de-DE" sz="2000" b="0" dirty="0">
                        <a:effectLst/>
                        <a:latin typeface="Arial"/>
                        <a:ea typeface="Calibri"/>
                        <a:cs typeface="Times New Roman"/>
                      </a:endParaRPr>
                    </a:p>
                  </a:txBody>
                  <a:tcPr marL="44450" marR="44450" marT="0" marB="0" anchor="b"/>
                </a:tc>
                <a:tc>
                  <a:txBody>
                    <a:bodyPr/>
                    <a:lstStyle/>
                    <a:p>
                      <a:pPr marL="0" indent="0" algn="ctr">
                        <a:lnSpc>
                          <a:spcPts val="2000"/>
                        </a:lnSpc>
                        <a:spcBef>
                          <a:spcPts val="0"/>
                        </a:spcBef>
                        <a:spcAft>
                          <a:spcPts val="0"/>
                        </a:spcAft>
                      </a:pPr>
                      <a:r>
                        <a:rPr lang="de-DE" sz="2000" b="0" dirty="0">
                          <a:effectLst/>
                        </a:rPr>
                        <a:t>23,52%</a:t>
                      </a:r>
                      <a:endParaRPr lang="de-DE" sz="2000" b="0" dirty="0">
                        <a:effectLst/>
                        <a:latin typeface="Arial"/>
                        <a:ea typeface="Calibri"/>
                        <a:cs typeface="Times New Roman"/>
                      </a:endParaRPr>
                    </a:p>
                  </a:txBody>
                  <a:tcPr marL="44450" marR="44450" marT="0" marB="0" anchor="b"/>
                </a:tc>
              </a:tr>
              <a:tr h="394364">
                <a:tc>
                  <a:txBody>
                    <a:bodyPr/>
                    <a:lstStyle/>
                    <a:p>
                      <a:pPr marL="0" indent="0" algn="l">
                        <a:lnSpc>
                          <a:spcPts val="2000"/>
                        </a:lnSpc>
                        <a:spcBef>
                          <a:spcPts val="0"/>
                        </a:spcBef>
                        <a:spcAft>
                          <a:spcPts val="0"/>
                        </a:spcAft>
                      </a:pPr>
                      <a:r>
                        <a:rPr lang="de-DE" sz="2000" b="0" dirty="0">
                          <a:effectLst/>
                        </a:rPr>
                        <a:t>Ausgliederung </a:t>
                      </a:r>
                      <a:endParaRPr lang="de-DE" sz="2000" b="0" dirty="0">
                        <a:effectLst/>
                        <a:latin typeface="Arial"/>
                        <a:ea typeface="Calibri"/>
                        <a:cs typeface="Times New Roman"/>
                      </a:endParaRPr>
                    </a:p>
                  </a:txBody>
                  <a:tcPr marL="44450" marR="44450" marT="0" marB="0" anchor="b"/>
                </a:tc>
                <a:tc>
                  <a:txBody>
                    <a:bodyPr/>
                    <a:lstStyle/>
                    <a:p>
                      <a:pPr marL="0" indent="0" algn="ctr">
                        <a:lnSpc>
                          <a:spcPts val="2000"/>
                        </a:lnSpc>
                        <a:spcBef>
                          <a:spcPts val="0"/>
                        </a:spcBef>
                        <a:spcAft>
                          <a:spcPts val="0"/>
                        </a:spcAft>
                      </a:pPr>
                      <a:r>
                        <a:rPr lang="de-DE" sz="2000" b="0" dirty="0">
                          <a:effectLst/>
                        </a:rPr>
                        <a:t>137</a:t>
                      </a:r>
                      <a:endParaRPr lang="de-DE" sz="2000" b="0" dirty="0">
                        <a:effectLst/>
                        <a:latin typeface="Arial"/>
                        <a:ea typeface="Calibri"/>
                        <a:cs typeface="Times New Roman"/>
                      </a:endParaRPr>
                    </a:p>
                  </a:txBody>
                  <a:tcPr marL="44450" marR="44450" marT="0" marB="0" anchor="b"/>
                </a:tc>
                <a:tc>
                  <a:txBody>
                    <a:bodyPr/>
                    <a:lstStyle/>
                    <a:p>
                      <a:pPr marL="0" indent="0" algn="ctr">
                        <a:lnSpc>
                          <a:spcPts val="2000"/>
                        </a:lnSpc>
                        <a:spcBef>
                          <a:spcPts val="0"/>
                        </a:spcBef>
                        <a:spcAft>
                          <a:spcPts val="0"/>
                        </a:spcAft>
                      </a:pPr>
                      <a:r>
                        <a:rPr lang="de-DE" sz="2000" b="0" dirty="0">
                          <a:effectLst/>
                        </a:rPr>
                        <a:t>16,61%</a:t>
                      </a:r>
                      <a:endParaRPr lang="de-DE" sz="2000" b="0" dirty="0">
                        <a:effectLst/>
                        <a:latin typeface="Arial"/>
                        <a:ea typeface="Calibri"/>
                        <a:cs typeface="Times New Roman"/>
                      </a:endParaRPr>
                    </a:p>
                  </a:txBody>
                  <a:tcPr marL="44450" marR="44450" marT="0" marB="0" anchor="b"/>
                </a:tc>
              </a:tr>
              <a:tr h="394364">
                <a:tc>
                  <a:txBody>
                    <a:bodyPr/>
                    <a:lstStyle/>
                    <a:p>
                      <a:pPr marL="0" indent="0" algn="l">
                        <a:lnSpc>
                          <a:spcPts val="2000"/>
                        </a:lnSpc>
                        <a:spcBef>
                          <a:spcPts val="0"/>
                        </a:spcBef>
                        <a:spcAft>
                          <a:spcPts val="0"/>
                        </a:spcAft>
                      </a:pPr>
                      <a:r>
                        <a:rPr lang="de-DE" sz="2000" b="0" dirty="0">
                          <a:effectLst/>
                        </a:rPr>
                        <a:t>Reine Kapitalerhöhung (Schaffung neuer Anteile) </a:t>
                      </a:r>
                      <a:endParaRPr lang="de-DE" sz="2000" b="0" dirty="0">
                        <a:effectLst/>
                        <a:latin typeface="Arial"/>
                        <a:ea typeface="Calibri"/>
                        <a:cs typeface="Times New Roman"/>
                      </a:endParaRPr>
                    </a:p>
                  </a:txBody>
                  <a:tcPr marL="44450" marR="44450" marT="0" marB="0" anchor="b"/>
                </a:tc>
                <a:tc>
                  <a:txBody>
                    <a:bodyPr/>
                    <a:lstStyle/>
                    <a:p>
                      <a:pPr marL="0" indent="0" algn="ctr">
                        <a:lnSpc>
                          <a:spcPts val="2000"/>
                        </a:lnSpc>
                        <a:spcBef>
                          <a:spcPts val="0"/>
                        </a:spcBef>
                        <a:spcAft>
                          <a:spcPts val="0"/>
                        </a:spcAft>
                      </a:pPr>
                      <a:r>
                        <a:rPr lang="de-DE" sz="2000" b="0" dirty="0">
                          <a:effectLst/>
                        </a:rPr>
                        <a:t>116</a:t>
                      </a:r>
                      <a:endParaRPr lang="de-DE" sz="2000" b="0" dirty="0">
                        <a:effectLst/>
                        <a:latin typeface="Arial"/>
                        <a:ea typeface="Calibri"/>
                        <a:cs typeface="Times New Roman"/>
                      </a:endParaRPr>
                    </a:p>
                  </a:txBody>
                  <a:tcPr marL="44450" marR="44450" marT="0" marB="0" anchor="b"/>
                </a:tc>
                <a:tc>
                  <a:txBody>
                    <a:bodyPr/>
                    <a:lstStyle/>
                    <a:p>
                      <a:pPr marL="0" indent="0" algn="ctr">
                        <a:lnSpc>
                          <a:spcPts val="2000"/>
                        </a:lnSpc>
                        <a:spcBef>
                          <a:spcPts val="0"/>
                        </a:spcBef>
                        <a:spcAft>
                          <a:spcPts val="0"/>
                        </a:spcAft>
                      </a:pPr>
                      <a:r>
                        <a:rPr lang="de-DE" sz="2000" b="0" dirty="0">
                          <a:effectLst/>
                        </a:rPr>
                        <a:t>14,06%</a:t>
                      </a:r>
                      <a:endParaRPr lang="de-DE" sz="2000" b="0" dirty="0">
                        <a:effectLst/>
                        <a:latin typeface="Arial"/>
                        <a:ea typeface="Calibri"/>
                        <a:cs typeface="Times New Roman"/>
                      </a:endParaRPr>
                    </a:p>
                  </a:txBody>
                  <a:tcPr marL="44450" marR="44450" marT="0" marB="0" anchor="b"/>
                </a:tc>
              </a:tr>
              <a:tr h="394364">
                <a:tc>
                  <a:txBody>
                    <a:bodyPr/>
                    <a:lstStyle/>
                    <a:p>
                      <a:pPr marL="0" indent="0" algn="l">
                        <a:lnSpc>
                          <a:spcPts val="2000"/>
                        </a:lnSpc>
                        <a:spcBef>
                          <a:spcPts val="0"/>
                        </a:spcBef>
                        <a:spcAft>
                          <a:spcPts val="0"/>
                        </a:spcAft>
                      </a:pPr>
                      <a:r>
                        <a:rPr lang="de-DE" sz="2000" b="0" dirty="0">
                          <a:effectLst/>
                        </a:rPr>
                        <a:t>Formwechsel </a:t>
                      </a:r>
                      <a:endParaRPr lang="de-DE" sz="2000" b="0" dirty="0">
                        <a:effectLst/>
                        <a:latin typeface="Arial"/>
                        <a:ea typeface="Calibri"/>
                        <a:cs typeface="Times New Roman"/>
                      </a:endParaRPr>
                    </a:p>
                  </a:txBody>
                  <a:tcPr marL="44450" marR="44450" marT="0" marB="0" anchor="b"/>
                </a:tc>
                <a:tc>
                  <a:txBody>
                    <a:bodyPr/>
                    <a:lstStyle/>
                    <a:p>
                      <a:pPr marL="0" indent="0" algn="ctr">
                        <a:lnSpc>
                          <a:spcPts val="2000"/>
                        </a:lnSpc>
                        <a:spcBef>
                          <a:spcPts val="0"/>
                        </a:spcBef>
                        <a:spcAft>
                          <a:spcPts val="0"/>
                        </a:spcAft>
                      </a:pPr>
                      <a:r>
                        <a:rPr lang="de-DE" sz="2000" b="0" dirty="0">
                          <a:effectLst/>
                        </a:rPr>
                        <a:t>79</a:t>
                      </a:r>
                      <a:endParaRPr lang="de-DE" sz="2000" b="0" dirty="0">
                        <a:effectLst/>
                        <a:latin typeface="Arial"/>
                        <a:ea typeface="Calibri"/>
                        <a:cs typeface="Times New Roman"/>
                      </a:endParaRPr>
                    </a:p>
                  </a:txBody>
                  <a:tcPr marL="44450" marR="44450" marT="0" marB="0" anchor="b"/>
                </a:tc>
                <a:tc>
                  <a:txBody>
                    <a:bodyPr/>
                    <a:lstStyle/>
                    <a:p>
                      <a:pPr marL="0" indent="0" algn="ctr">
                        <a:lnSpc>
                          <a:spcPts val="2000"/>
                        </a:lnSpc>
                        <a:spcBef>
                          <a:spcPts val="0"/>
                        </a:spcBef>
                        <a:spcAft>
                          <a:spcPts val="0"/>
                        </a:spcAft>
                      </a:pPr>
                      <a:r>
                        <a:rPr lang="de-DE" sz="2000" b="0" dirty="0">
                          <a:effectLst/>
                        </a:rPr>
                        <a:t>9,58%</a:t>
                      </a:r>
                      <a:endParaRPr lang="de-DE" sz="2000" b="0" dirty="0">
                        <a:effectLst/>
                        <a:latin typeface="Arial"/>
                        <a:ea typeface="Calibri"/>
                        <a:cs typeface="Times New Roman"/>
                      </a:endParaRPr>
                    </a:p>
                  </a:txBody>
                  <a:tcPr marL="44450" marR="44450" marT="0" marB="0" anchor="b"/>
                </a:tc>
              </a:tr>
              <a:tr h="394364">
                <a:tc>
                  <a:txBody>
                    <a:bodyPr/>
                    <a:lstStyle/>
                    <a:p>
                      <a:pPr marL="0" indent="0" algn="l">
                        <a:lnSpc>
                          <a:spcPts val="2000"/>
                        </a:lnSpc>
                        <a:spcBef>
                          <a:spcPts val="0"/>
                        </a:spcBef>
                        <a:spcAft>
                          <a:spcPts val="0"/>
                        </a:spcAft>
                        <a:tabLst>
                          <a:tab pos="266700" algn="l"/>
                        </a:tabLst>
                      </a:pPr>
                      <a:r>
                        <a:rPr lang="de-DE" sz="2000" b="0" dirty="0">
                          <a:effectLst/>
                        </a:rPr>
                        <a:t>Abspaltung </a:t>
                      </a:r>
                      <a:endParaRPr lang="de-DE" sz="2000" b="0" dirty="0">
                        <a:effectLst/>
                        <a:latin typeface="Arial"/>
                        <a:ea typeface="Calibri"/>
                        <a:cs typeface="Times New Roman"/>
                      </a:endParaRPr>
                    </a:p>
                  </a:txBody>
                  <a:tcPr marL="44450" marR="44450" marT="0" marB="0" anchor="b"/>
                </a:tc>
                <a:tc>
                  <a:txBody>
                    <a:bodyPr/>
                    <a:lstStyle/>
                    <a:p>
                      <a:pPr marL="0" indent="0" algn="ctr">
                        <a:lnSpc>
                          <a:spcPts val="2000"/>
                        </a:lnSpc>
                        <a:spcBef>
                          <a:spcPts val="0"/>
                        </a:spcBef>
                        <a:spcAft>
                          <a:spcPts val="0"/>
                        </a:spcAft>
                      </a:pPr>
                      <a:r>
                        <a:rPr lang="de-DE" sz="2000" b="0" dirty="0">
                          <a:effectLst/>
                        </a:rPr>
                        <a:t>77</a:t>
                      </a:r>
                      <a:endParaRPr lang="de-DE" sz="2000" b="0" dirty="0">
                        <a:effectLst/>
                        <a:latin typeface="Arial"/>
                        <a:ea typeface="Calibri"/>
                        <a:cs typeface="Times New Roman"/>
                      </a:endParaRPr>
                    </a:p>
                  </a:txBody>
                  <a:tcPr marL="44450" marR="44450" marT="0" marB="0" anchor="b"/>
                </a:tc>
                <a:tc>
                  <a:txBody>
                    <a:bodyPr/>
                    <a:lstStyle/>
                    <a:p>
                      <a:pPr marL="0" indent="0" algn="ctr">
                        <a:lnSpc>
                          <a:spcPts val="2000"/>
                        </a:lnSpc>
                        <a:spcBef>
                          <a:spcPts val="0"/>
                        </a:spcBef>
                        <a:spcAft>
                          <a:spcPts val="0"/>
                        </a:spcAft>
                      </a:pPr>
                      <a:r>
                        <a:rPr lang="de-DE" sz="2000" b="0" dirty="0">
                          <a:effectLst/>
                        </a:rPr>
                        <a:t>9,33%</a:t>
                      </a:r>
                      <a:endParaRPr lang="de-DE" sz="2000" b="0" dirty="0">
                        <a:effectLst/>
                        <a:latin typeface="Arial"/>
                        <a:ea typeface="Calibri"/>
                        <a:cs typeface="Times New Roman"/>
                      </a:endParaRPr>
                    </a:p>
                  </a:txBody>
                  <a:tcPr marL="44450" marR="44450" marT="0" marB="0" anchor="b"/>
                </a:tc>
              </a:tr>
              <a:tr h="836364">
                <a:tc>
                  <a:txBody>
                    <a:bodyPr/>
                    <a:lstStyle/>
                    <a:p>
                      <a:pPr marL="0" indent="0" algn="l">
                        <a:lnSpc>
                          <a:spcPts val="2000"/>
                        </a:lnSpc>
                        <a:spcBef>
                          <a:spcPts val="0"/>
                        </a:spcBef>
                        <a:spcAft>
                          <a:spcPts val="0"/>
                        </a:spcAft>
                      </a:pPr>
                      <a:r>
                        <a:rPr lang="de-DE" sz="2000" b="0" noProof="0" dirty="0" smtClean="0">
                          <a:effectLst/>
                        </a:rPr>
                        <a:t>Sonderformen des Debt-Equity-Swaps (z.B. sog. unechter Swap, Debt-Push-Up u.a.)</a:t>
                      </a:r>
                      <a:endParaRPr lang="de-DE" sz="2000" b="0" noProof="0" dirty="0">
                        <a:effectLst/>
                        <a:latin typeface="Arial"/>
                        <a:ea typeface="Calibri"/>
                        <a:cs typeface="Times New Roman"/>
                      </a:endParaRPr>
                    </a:p>
                  </a:txBody>
                  <a:tcPr marL="44450" marR="44450" marT="0" marB="0" anchor="b"/>
                </a:tc>
                <a:tc>
                  <a:txBody>
                    <a:bodyPr/>
                    <a:lstStyle/>
                    <a:p>
                      <a:pPr marL="0" indent="0" algn="ctr">
                        <a:lnSpc>
                          <a:spcPts val="2000"/>
                        </a:lnSpc>
                        <a:spcBef>
                          <a:spcPts val="0"/>
                        </a:spcBef>
                        <a:spcAft>
                          <a:spcPts val="0"/>
                        </a:spcAft>
                      </a:pPr>
                      <a:r>
                        <a:rPr lang="de-DE" sz="2000" b="0" dirty="0">
                          <a:effectLst/>
                        </a:rPr>
                        <a:t>47</a:t>
                      </a:r>
                      <a:endParaRPr lang="de-DE" sz="2000" b="0" dirty="0">
                        <a:effectLst/>
                        <a:latin typeface="Arial"/>
                        <a:ea typeface="Calibri"/>
                        <a:cs typeface="Times New Roman"/>
                      </a:endParaRPr>
                    </a:p>
                  </a:txBody>
                  <a:tcPr marL="44450" marR="44450" marT="0" marB="0" anchor="b"/>
                </a:tc>
                <a:tc>
                  <a:txBody>
                    <a:bodyPr/>
                    <a:lstStyle/>
                    <a:p>
                      <a:pPr marL="0" indent="0" algn="ctr">
                        <a:lnSpc>
                          <a:spcPts val="2000"/>
                        </a:lnSpc>
                        <a:spcBef>
                          <a:spcPts val="0"/>
                        </a:spcBef>
                        <a:spcAft>
                          <a:spcPts val="0"/>
                        </a:spcAft>
                      </a:pPr>
                      <a:r>
                        <a:rPr lang="de-DE" sz="2000" b="0" dirty="0">
                          <a:effectLst/>
                        </a:rPr>
                        <a:t>5,70%</a:t>
                      </a:r>
                      <a:endParaRPr lang="de-DE" sz="2000" b="0" dirty="0">
                        <a:effectLst/>
                        <a:latin typeface="Arial"/>
                        <a:ea typeface="Calibri"/>
                        <a:cs typeface="Times New Roman"/>
                      </a:endParaRPr>
                    </a:p>
                  </a:txBody>
                  <a:tcPr marL="44450" marR="44450" marT="0" marB="0" anchor="b"/>
                </a:tc>
              </a:tr>
            </a:tbl>
          </a:graphicData>
        </a:graphic>
      </p:graphicFrame>
    </p:spTree>
    <p:extLst>
      <p:ext uri="{BB962C8B-B14F-4D97-AF65-F5344CB8AC3E}">
        <p14:creationId xmlns:p14="http://schemas.microsoft.com/office/powerpoint/2010/main" val="39919948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31</a:t>
            </a:fld>
            <a:endParaRPr lang="de-DE" altLang="de-DE" dirty="0" smtClean="0"/>
          </a:p>
          <a:p>
            <a:endParaRPr lang="de-DE" altLang="de-DE" dirty="0">
              <a:latin typeface="Times New Roman" pitchFamily="18" charset="0"/>
            </a:endParaRPr>
          </a:p>
        </p:txBody>
      </p:sp>
      <p:graphicFrame>
        <p:nvGraphicFramePr>
          <p:cNvPr id="5" name="Diagramm 4"/>
          <p:cNvGraphicFramePr/>
          <p:nvPr>
            <p:extLst>
              <p:ext uri="{D42A27DB-BD31-4B8C-83A1-F6EECF244321}">
                <p14:modId xmlns:p14="http://schemas.microsoft.com/office/powerpoint/2010/main" val="2291697544"/>
              </p:ext>
            </p:extLst>
          </p:nvPr>
        </p:nvGraphicFramePr>
        <p:xfrm>
          <a:off x="113016" y="154111"/>
          <a:ext cx="8876872" cy="64450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21379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32</a:t>
            </a:fld>
            <a:endParaRPr lang="de-DE" altLang="de-DE" dirty="0" smtClean="0"/>
          </a:p>
          <a:p>
            <a:endParaRPr lang="de-DE" altLang="de-DE" dirty="0">
              <a:latin typeface="Times New Roman" pitchFamily="18" charset="0"/>
            </a:endParaRPr>
          </a:p>
        </p:txBody>
      </p:sp>
      <p:graphicFrame>
        <p:nvGraphicFramePr>
          <p:cNvPr id="3" name="Diagramm 2"/>
          <p:cNvGraphicFramePr/>
          <p:nvPr>
            <p:extLst>
              <p:ext uri="{D42A27DB-BD31-4B8C-83A1-F6EECF244321}">
                <p14:modId xmlns:p14="http://schemas.microsoft.com/office/powerpoint/2010/main" val="902858562"/>
              </p:ext>
            </p:extLst>
          </p:nvPr>
        </p:nvGraphicFramePr>
        <p:xfrm>
          <a:off x="133563" y="70485"/>
          <a:ext cx="8815227" cy="67170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30318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33</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a:t>Analyse </a:t>
            </a:r>
            <a:r>
              <a:rPr lang="de-DE" dirty="0" smtClean="0"/>
              <a:t>Insolvenzplan</a:t>
            </a:r>
            <a:endParaRPr lang="de-DE" dirty="0"/>
          </a:p>
        </p:txBody>
      </p:sp>
      <p:sp>
        <p:nvSpPr>
          <p:cNvPr id="4" name="Textplatzhalter 3"/>
          <p:cNvSpPr>
            <a:spLocks noGrp="1"/>
          </p:cNvSpPr>
          <p:nvPr>
            <p:ph type="body" idx="1"/>
          </p:nvPr>
        </p:nvSpPr>
        <p:spPr/>
        <p:txBody>
          <a:bodyPr>
            <a:normAutofit lnSpcReduction="10000"/>
          </a:bodyPr>
          <a:lstStyle/>
          <a:p>
            <a:r>
              <a:rPr lang="de-DE" dirty="0" smtClean="0"/>
              <a:t>Änderungsbedarf nur in Detailfragen.</a:t>
            </a:r>
          </a:p>
          <a:p>
            <a:r>
              <a:rPr lang="de-DE" dirty="0" smtClean="0"/>
              <a:t>Materielle Nachzügler-Ausschlussklauseln?</a:t>
            </a:r>
          </a:p>
          <a:p>
            <a:r>
              <a:rPr lang="de-DE" dirty="0" smtClean="0"/>
              <a:t>Vergütungsvereinbarungen im Plan?</a:t>
            </a:r>
          </a:p>
          <a:p>
            <a:pPr lvl="1"/>
            <a:r>
              <a:rPr lang="de-DE" dirty="0" smtClean="0"/>
              <a:t>Eher Frage einer allgemeinen Vergütungsreform.</a:t>
            </a:r>
          </a:p>
          <a:p>
            <a:r>
              <a:rPr lang="de-DE" dirty="0" smtClean="0"/>
              <a:t>Keine Abkehr von Verdrängung des Gesellschaftsrechts, ggf. aber Anpassung der verfahrensrechtlichen Position der Gesellschafter, zB im Bereich des Obstruktionsverbots oder bei Rechtsmitteln.</a:t>
            </a:r>
          </a:p>
          <a:p>
            <a:r>
              <a:rPr lang="de-DE" dirty="0" smtClean="0"/>
              <a:t>Vergleichsrechnung: Bestimmung Fortführungswert statt Zerschlagungswert (unsere Präferenz) oder gar zwingender M&amp;A-Prozess?</a:t>
            </a:r>
          </a:p>
          <a:p>
            <a:r>
              <a:rPr lang="de-DE" dirty="0" smtClean="0"/>
              <a:t>Nebeneinander Freigabe /sofortige Beschwerde </a:t>
            </a:r>
          </a:p>
          <a:p>
            <a:pPr lvl="1"/>
            <a:r>
              <a:rPr lang="de-DE" dirty="0" smtClean="0"/>
              <a:t>Problem: hohe Hürden Zulässigkeit der Beschwerde und zugleich leichte Freigabemöglichkeit nach § 253 Abs. 4 InsO; </a:t>
            </a:r>
            <a:r>
              <a:rPr lang="de-DE" dirty="0" err="1" smtClean="0"/>
              <a:t>probl</a:t>
            </a:r>
            <a:r>
              <a:rPr lang="de-DE" dirty="0" smtClean="0"/>
              <a:t>. bei Rechtsverstößen.</a:t>
            </a:r>
            <a:endParaRPr lang="de-DE" dirty="0"/>
          </a:p>
          <a:p>
            <a:pPr lvl="1"/>
            <a:r>
              <a:rPr lang="de-DE" dirty="0" smtClean="0"/>
              <a:t>Denkbar: leichtere Zulässigkeit, aber kein </a:t>
            </a:r>
            <a:r>
              <a:rPr lang="de-DE" dirty="0" err="1" smtClean="0"/>
              <a:t>Suspensiveffekt</a:t>
            </a:r>
            <a:r>
              <a:rPr lang="de-DE" dirty="0" smtClean="0"/>
              <a:t>, es sei denn Gericht ordnet aufschiebende Wirkung an.</a:t>
            </a:r>
            <a:endParaRPr lang="de-DE" dirty="0"/>
          </a:p>
        </p:txBody>
      </p:sp>
    </p:spTree>
    <p:extLst>
      <p:ext uri="{BB962C8B-B14F-4D97-AF65-F5344CB8AC3E}">
        <p14:creationId xmlns:p14="http://schemas.microsoft.com/office/powerpoint/2010/main" val="363492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34</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Zur Leitfrage „Insolvenzplan“</a:t>
            </a:r>
            <a:endParaRPr lang="de-DE" dirty="0"/>
          </a:p>
        </p:txBody>
      </p:sp>
      <p:sp>
        <p:nvSpPr>
          <p:cNvPr id="4" name="Textplatzhalter 3"/>
          <p:cNvSpPr>
            <a:spLocks noGrp="1"/>
          </p:cNvSpPr>
          <p:nvPr>
            <p:ph type="body" idx="1"/>
          </p:nvPr>
        </p:nvSpPr>
        <p:spPr>
          <a:xfrm>
            <a:off x="400050" y="1191491"/>
            <a:ext cx="8347135" cy="5080885"/>
          </a:xfrm>
        </p:spPr>
        <p:txBody>
          <a:bodyPr>
            <a:normAutofit fontScale="92500"/>
          </a:bodyPr>
          <a:lstStyle/>
          <a:p>
            <a:r>
              <a:rPr lang="de-DE" dirty="0" smtClean="0"/>
              <a:t>„</a:t>
            </a:r>
            <a:r>
              <a:rPr lang="de-DE" i="1" dirty="0"/>
              <a:t>Wurde von der Möglichkeit, über einen Insolvenzplan in die Rechtsstellung von Gesellschaftern einzugreifen, Gebrauch gemacht und wie hat sich dies auf die Schuldnerunternehmen ausgewirkt? In welchem Umfang wurden Forderungen in Eigenkapital umgewandelt, und hat dieser Debt-Equity-Swap im nennenswerten Umfang grob egoistische Strategien ermöglicht, die sich letztlich zum Nachteil der Unternehmen und ihrer Arbeitnehmer ausgewirkt haben</a:t>
            </a:r>
            <a:r>
              <a:rPr lang="de-DE" i="1" dirty="0" smtClean="0"/>
              <a:t>?“</a:t>
            </a:r>
            <a:endParaRPr lang="de-DE" dirty="0"/>
          </a:p>
          <a:p>
            <a:r>
              <a:rPr lang="de-DE" dirty="0" smtClean="0"/>
              <a:t>Die </a:t>
            </a:r>
            <a:r>
              <a:rPr lang="de-DE" dirty="0"/>
              <a:t>neu geschaffenen Eingriffsbefugnisse in Anteilsrechte werden nahezu allgemein begrüßt. Die – überaus kontroversen – Auseinandersetzungen in diesem Themenkreis betreffen nicht das Ob eines Eingriffs, sondern die Bestimmung der angemessenen Reichweite solcher Eingriffe und folgerichtig deren Legitimation. Eine Rückkehr zur gesellschaftsrechtlichen Abstinenz des Insolvenzrechts ist vor diesem Hintergrund nicht angezeigt. Negative Auswirkungen der ESUG-Reformen auf Schuldnerunternehmen oder deren Arbeitnehmer sind nicht erkennbar. Allerdings ist festzuhalten, dass die neuen Befugnisse nur vergleichsweise selten genutzt werden, um Forderungen in Eigenkapital umzuwandeln</a:t>
            </a:r>
            <a:r>
              <a:rPr lang="de-DE" dirty="0" smtClean="0"/>
              <a:t>.</a:t>
            </a:r>
            <a:endParaRPr lang="de-DE" dirty="0"/>
          </a:p>
        </p:txBody>
      </p:sp>
    </p:spTree>
    <p:extLst>
      <p:ext uri="{BB962C8B-B14F-4D97-AF65-F5344CB8AC3E}">
        <p14:creationId xmlns:p14="http://schemas.microsoft.com/office/powerpoint/2010/main" val="105084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35</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Agenda dieses Vortrags </a:t>
            </a:r>
            <a:endParaRPr lang="de-DE" dirty="0"/>
          </a:p>
        </p:txBody>
      </p:sp>
      <p:sp>
        <p:nvSpPr>
          <p:cNvPr id="4" name="Textplatzhalter 3"/>
          <p:cNvSpPr>
            <a:spLocks noGrp="1"/>
          </p:cNvSpPr>
          <p:nvPr>
            <p:ph type="body" idx="1"/>
          </p:nvPr>
        </p:nvSpPr>
        <p:spPr/>
        <p:txBody>
          <a:bodyPr>
            <a:normAutofit/>
          </a:bodyPr>
          <a:lstStyle/>
          <a:p>
            <a:pPr marL="457200" indent="-457200">
              <a:spcBef>
                <a:spcPts val="1200"/>
              </a:spcBef>
              <a:buAutoNum type="alphaUcPeriod"/>
            </a:pPr>
            <a:r>
              <a:rPr lang="de-DE" sz="2400" dirty="0" smtClean="0"/>
              <a:t>Konzept der Evaluation</a:t>
            </a:r>
          </a:p>
          <a:p>
            <a:pPr marL="457200" indent="-457200">
              <a:spcBef>
                <a:spcPts val="1200"/>
              </a:spcBef>
              <a:buAutoNum type="alphaUcPeriod"/>
            </a:pPr>
            <a:r>
              <a:rPr lang="de-DE" sz="2400" dirty="0" smtClean="0"/>
              <a:t>Eigenverwaltung einschließlich §§ 270a/b InsO</a:t>
            </a:r>
          </a:p>
          <a:p>
            <a:pPr marL="457200" indent="-457200">
              <a:spcBef>
                <a:spcPts val="1200"/>
              </a:spcBef>
              <a:buFont typeface="Arial" charset="0"/>
              <a:buAutoNum type="alphaUcPeriod"/>
            </a:pPr>
            <a:r>
              <a:rPr lang="de-DE" sz="2400" dirty="0" smtClean="0"/>
              <a:t>Insolvenzplan</a:t>
            </a:r>
          </a:p>
          <a:p>
            <a:pPr marL="457200" indent="-457200">
              <a:spcBef>
                <a:spcPts val="1200"/>
              </a:spcBef>
              <a:buFont typeface="Arial" charset="0"/>
              <a:buAutoNum type="alphaUcPeriod"/>
            </a:pPr>
            <a:r>
              <a:rPr lang="de-DE" sz="2400" dirty="0" smtClean="0">
                <a:solidFill>
                  <a:srgbClr val="8C7C72"/>
                </a:solidFill>
              </a:rPr>
              <a:t>Auswahl </a:t>
            </a:r>
            <a:r>
              <a:rPr lang="de-DE" sz="2400" dirty="0">
                <a:solidFill>
                  <a:srgbClr val="8C7C72"/>
                </a:solidFill>
              </a:rPr>
              <a:t>des Verwalters einschließlich </a:t>
            </a:r>
            <a:r>
              <a:rPr lang="de-DE" sz="2400" dirty="0" smtClean="0">
                <a:solidFill>
                  <a:srgbClr val="8C7C72"/>
                </a:solidFill>
              </a:rPr>
              <a:t>Gläubigerausschuss</a:t>
            </a:r>
          </a:p>
          <a:p>
            <a:pPr marL="457200" indent="-457200">
              <a:spcBef>
                <a:spcPts val="1200"/>
              </a:spcBef>
              <a:buFont typeface="Arial" charset="0"/>
              <a:buAutoNum type="alphaUcPeriod"/>
            </a:pPr>
            <a:r>
              <a:rPr lang="de-DE" sz="2400" dirty="0" smtClean="0"/>
              <a:t>Gerichtsorganisation</a:t>
            </a:r>
          </a:p>
        </p:txBody>
      </p:sp>
    </p:spTree>
    <p:extLst>
      <p:ext uri="{BB962C8B-B14F-4D97-AF65-F5344CB8AC3E}">
        <p14:creationId xmlns:p14="http://schemas.microsoft.com/office/powerpoint/2010/main" val="29852703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36</a:t>
            </a:fld>
            <a:endParaRPr lang="de-DE" altLang="de-DE" dirty="0" smtClean="0"/>
          </a:p>
          <a:p>
            <a:endParaRPr lang="de-DE" altLang="de-DE" dirty="0">
              <a:latin typeface="Times New Roman" pitchFamily="18"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1462428847"/>
              </p:ext>
            </p:extLst>
          </p:nvPr>
        </p:nvGraphicFramePr>
        <p:xfrm>
          <a:off x="110834" y="144340"/>
          <a:ext cx="8931565" cy="6024454"/>
        </p:xfrm>
        <a:graphic>
          <a:graphicData uri="http://schemas.openxmlformats.org/drawingml/2006/table">
            <a:tbl>
              <a:tblPr firstRow="1" firstCol="1" bandRow="1">
                <a:tableStyleId>{B301B821-A1FF-4177-AEE7-76D212191A09}</a:tableStyleId>
              </a:tblPr>
              <a:tblGrid>
                <a:gridCol w="2733966"/>
                <a:gridCol w="914400"/>
                <a:gridCol w="1034473"/>
                <a:gridCol w="840509"/>
                <a:gridCol w="831273"/>
                <a:gridCol w="840509"/>
                <a:gridCol w="849745"/>
                <a:gridCol w="886690"/>
              </a:tblGrid>
              <a:tr h="714508">
                <a:tc gridSpan="8">
                  <a:txBody>
                    <a:bodyPr/>
                    <a:lstStyle/>
                    <a:p>
                      <a:pPr indent="226695" algn="l">
                        <a:lnSpc>
                          <a:spcPct val="107000"/>
                        </a:lnSpc>
                        <a:spcBef>
                          <a:spcPts val="600"/>
                        </a:spcBef>
                        <a:spcAft>
                          <a:spcPts val="800"/>
                        </a:spcAft>
                      </a:pPr>
                      <a:r>
                        <a:rPr lang="de-DE" sz="1400" dirty="0">
                          <a:effectLst/>
                        </a:rPr>
                        <a:t>Tab. 17 </a:t>
                      </a:r>
                      <a:r>
                        <a:rPr lang="de-DE" sz="1400" dirty="0" smtClean="0">
                          <a:effectLst/>
                        </a:rPr>
                        <a:t>Unterschiedliche </a:t>
                      </a:r>
                      <a:r>
                        <a:rPr lang="de-DE" sz="1800" dirty="0">
                          <a:effectLst/>
                        </a:rPr>
                        <a:t>Erfahrungen </a:t>
                      </a:r>
                      <a:r>
                        <a:rPr lang="de-DE" sz="1400" dirty="0">
                          <a:effectLst/>
                        </a:rPr>
                        <a:t>nach Berufsgruppen für Aussagen mit Standardabweichung &gt;0,9 (Mittelwerte/Standardabweichung, absolute Anzahl in Klammern). </a:t>
                      </a:r>
                      <a:endParaRPr lang="de-DE" sz="1400" dirty="0">
                        <a:effectLst/>
                        <a:latin typeface="Arial"/>
                        <a:ea typeface="Calibri"/>
                        <a:cs typeface="Times New Roman"/>
                      </a:endParaRPr>
                    </a:p>
                  </a:txBody>
                  <a:tcPr marL="62291" marR="62291" marT="0" marB="0" anchor="ctr">
                    <a:solidFill>
                      <a:srgbClr val="8C7C72"/>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1200861">
                <a:tc>
                  <a:txBody>
                    <a:bodyPr/>
                    <a:lstStyle/>
                    <a:p>
                      <a:pPr marL="0" indent="0" algn="ctr">
                        <a:lnSpc>
                          <a:spcPct val="107000"/>
                        </a:lnSpc>
                        <a:spcBef>
                          <a:spcPts val="600"/>
                        </a:spcBef>
                        <a:spcAft>
                          <a:spcPts val="800"/>
                        </a:spcAft>
                      </a:pPr>
                      <a:r>
                        <a:rPr lang="de-DE" sz="1400" dirty="0">
                          <a:effectLst/>
                        </a:rPr>
                        <a:t>Aussage</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Gesamt</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400" dirty="0" smtClean="0">
                          <a:effectLst/>
                        </a:rPr>
                        <a:t>Gerichts-personen</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Rechts-anwälte</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400" dirty="0" smtClean="0">
                          <a:effectLst/>
                        </a:rPr>
                        <a:t>StB/</a:t>
                      </a:r>
                      <a:br>
                        <a:rPr lang="de-DE" sz="1400" dirty="0" smtClean="0">
                          <a:effectLst/>
                        </a:rPr>
                      </a:br>
                      <a:r>
                        <a:rPr lang="de-DE" sz="1400" dirty="0" smtClean="0">
                          <a:effectLst/>
                        </a:rPr>
                        <a:t>Betriebs-wirte</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400" dirty="0" smtClean="0">
                          <a:effectLst/>
                        </a:rPr>
                        <a:t>Banken</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400" dirty="0" smtClean="0">
                          <a:effectLst/>
                        </a:rPr>
                        <a:t>FinanzvwSV-Träger</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400" dirty="0">
                          <a:effectLst/>
                        </a:rPr>
                        <a:t>Sonstiges</a:t>
                      </a:r>
                      <a:endParaRPr lang="de-DE" sz="1400" dirty="0">
                        <a:effectLst/>
                        <a:latin typeface="Arial"/>
                        <a:ea typeface="Calibri"/>
                        <a:cs typeface="Times New Roman"/>
                      </a:endParaRPr>
                    </a:p>
                  </a:txBody>
                  <a:tcPr marL="62291" marR="62291" marT="0" marB="0" anchor="ctr"/>
                </a:tc>
              </a:tr>
              <a:tr h="898806">
                <a:tc>
                  <a:txBody>
                    <a:bodyPr/>
                    <a:lstStyle/>
                    <a:p>
                      <a:pPr marL="0" indent="0" algn="l">
                        <a:lnSpc>
                          <a:spcPct val="107000"/>
                        </a:lnSpc>
                        <a:spcBef>
                          <a:spcPts val="600"/>
                        </a:spcBef>
                        <a:spcAft>
                          <a:spcPts val="800"/>
                        </a:spcAft>
                      </a:pPr>
                      <a:r>
                        <a:rPr lang="de-DE" sz="1400" dirty="0">
                          <a:effectLst/>
                        </a:rPr>
                        <a:t>Ich habe intensive Erfahrungen mit Verfahren sammeln können, in denen ein Gläubigerausschuss gebildet wurde.</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3,00/0,98 (708)</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2,41/0,86 (152)</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3,21/0,93 (373)</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3,25/0,89 (96)</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3,14/0,85 (51)</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3,02/1,07 (40)</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3,24/0,92 (82)</a:t>
                      </a:r>
                      <a:endParaRPr lang="de-DE" sz="1400" dirty="0">
                        <a:effectLst/>
                        <a:latin typeface="Arial"/>
                        <a:ea typeface="Calibri"/>
                        <a:cs typeface="Times New Roman"/>
                      </a:endParaRPr>
                    </a:p>
                  </a:txBody>
                  <a:tcPr marL="62291" marR="62291" marT="0" marB="0" anchor="ctr"/>
                </a:tc>
              </a:tr>
              <a:tr h="998759">
                <a:tc>
                  <a:txBody>
                    <a:bodyPr/>
                    <a:lstStyle/>
                    <a:p>
                      <a:pPr marL="0" indent="0" algn="l">
                        <a:lnSpc>
                          <a:spcPct val="107000"/>
                        </a:lnSpc>
                        <a:spcBef>
                          <a:spcPts val="600"/>
                        </a:spcBef>
                        <a:spcAft>
                          <a:spcPts val="800"/>
                        </a:spcAft>
                      </a:pPr>
                      <a:r>
                        <a:rPr lang="de-DE" sz="1400" dirty="0">
                          <a:effectLst/>
                        </a:rPr>
                        <a:t>Es ist häufig vorgekommen, dass im Interesse einzelner Gläubiger Insolvenzverwalter bestellt wurden, anderen Unabhängigkeit erhebliche Zweifel bestanden haben.</a:t>
                      </a:r>
                      <a:endParaRPr lang="de-DE" sz="1400" dirty="0">
                        <a:effectLst/>
                        <a:latin typeface="Arial"/>
                        <a:ea typeface="Calibri"/>
                        <a:cs typeface="Times New Roman"/>
                      </a:endParaRPr>
                    </a:p>
                  </a:txBody>
                  <a:tcPr marL="62291" marR="62291" marT="0" marB="0"/>
                </a:tc>
                <a:tc>
                  <a:txBody>
                    <a:bodyPr/>
                    <a:lstStyle/>
                    <a:p>
                      <a:pPr marL="0" indent="0" algn="ctr">
                        <a:lnSpc>
                          <a:spcPct val="107000"/>
                        </a:lnSpc>
                        <a:spcBef>
                          <a:spcPts val="600"/>
                        </a:spcBef>
                        <a:spcAft>
                          <a:spcPts val="800"/>
                        </a:spcAft>
                      </a:pPr>
                      <a:r>
                        <a:rPr lang="de-DE" sz="1400" dirty="0">
                          <a:effectLst/>
                        </a:rPr>
                        <a:t>2,10/0,93 (608)</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solidFill>
                            <a:srgbClr val="FF0000"/>
                          </a:solidFill>
                          <a:effectLst/>
                        </a:rPr>
                        <a:t>1,68/0,82 (121)</a:t>
                      </a:r>
                      <a:endParaRPr lang="de-DE" sz="1400" dirty="0">
                        <a:solidFill>
                          <a:srgbClr val="FF0000"/>
                        </a:solidFill>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2,34/0,95 (340)</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2,13/0,96 (91)</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1,84/0,71 (45)</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2,15/0,72 (27)</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2,04/0,95 (69)</a:t>
                      </a:r>
                      <a:endParaRPr lang="de-DE" sz="1400" dirty="0">
                        <a:effectLst/>
                        <a:latin typeface="Arial"/>
                        <a:ea typeface="Calibri"/>
                        <a:cs typeface="Times New Roman"/>
                      </a:endParaRPr>
                    </a:p>
                  </a:txBody>
                  <a:tcPr marL="62291" marR="62291" marT="0" marB="0" anchor="ctr"/>
                </a:tc>
              </a:tr>
              <a:tr h="1482376">
                <a:tc>
                  <a:txBody>
                    <a:bodyPr/>
                    <a:lstStyle/>
                    <a:p>
                      <a:pPr marL="0" indent="0" algn="l">
                        <a:lnSpc>
                          <a:spcPct val="107000"/>
                        </a:lnSpc>
                        <a:spcBef>
                          <a:spcPts val="600"/>
                        </a:spcBef>
                        <a:spcAft>
                          <a:spcPts val="800"/>
                        </a:spcAft>
                      </a:pPr>
                      <a:r>
                        <a:rPr lang="de-DE" sz="1400" dirty="0">
                          <a:effectLst/>
                        </a:rPr>
                        <a:t>Während des Verfahrens ist es vorgekommen, dass Insolvenzverwalter mit Rücksicht auf einflussreiche Gläubiger und/oder Schuldnerberater von der Geltendmachung bestimmter Ansprüche Abstand genommen haben.</a:t>
                      </a:r>
                      <a:endParaRPr lang="de-DE" sz="1400" dirty="0">
                        <a:effectLst/>
                        <a:latin typeface="Arial"/>
                        <a:ea typeface="Calibri"/>
                        <a:cs typeface="Times New Roman"/>
                      </a:endParaRPr>
                    </a:p>
                  </a:txBody>
                  <a:tcPr marL="62291" marR="62291" marT="0" marB="0"/>
                </a:tc>
                <a:tc>
                  <a:txBody>
                    <a:bodyPr/>
                    <a:lstStyle/>
                    <a:p>
                      <a:pPr marL="0" indent="0" algn="ctr">
                        <a:lnSpc>
                          <a:spcPct val="107000"/>
                        </a:lnSpc>
                        <a:spcBef>
                          <a:spcPts val="600"/>
                        </a:spcBef>
                        <a:spcAft>
                          <a:spcPts val="800"/>
                        </a:spcAft>
                      </a:pPr>
                      <a:r>
                        <a:rPr lang="de-DE" sz="1400" dirty="0">
                          <a:effectLst/>
                        </a:rPr>
                        <a:t>2,03/0,91 (573)</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solidFill>
                            <a:srgbClr val="FF0000"/>
                          </a:solidFill>
                          <a:effectLst/>
                        </a:rPr>
                        <a:t>1,67/0,73 (97)</a:t>
                      </a:r>
                      <a:endParaRPr lang="de-DE" sz="1400" dirty="0">
                        <a:solidFill>
                          <a:srgbClr val="FF0000"/>
                        </a:solidFill>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2,16/0,94 (328)</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2,22/0,95 (88)</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1,70/0,64 (43)</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2,07/0,86 (28)</a:t>
                      </a:r>
                      <a:endParaRPr lang="de-DE" sz="14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400" dirty="0">
                          <a:effectLst/>
                        </a:rPr>
                        <a:t>2,10/0,97 (70)</a:t>
                      </a:r>
                      <a:endParaRPr lang="de-DE" sz="1400" dirty="0">
                        <a:effectLst/>
                        <a:latin typeface="Arial"/>
                        <a:ea typeface="Calibri"/>
                        <a:cs typeface="Times New Roman"/>
                      </a:endParaRPr>
                    </a:p>
                  </a:txBody>
                  <a:tcPr marL="62291" marR="62291" marT="0" marB="0" anchor="ctr"/>
                </a:tc>
              </a:tr>
            </a:tbl>
          </a:graphicData>
        </a:graphic>
      </p:graphicFrame>
    </p:spTree>
    <p:extLst>
      <p:ext uri="{BB962C8B-B14F-4D97-AF65-F5344CB8AC3E}">
        <p14:creationId xmlns:p14="http://schemas.microsoft.com/office/powerpoint/2010/main" val="31115183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37</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Zur Leitfrage „Unabhängigkeit“</a:t>
            </a:r>
            <a:endParaRPr lang="de-DE" dirty="0"/>
          </a:p>
        </p:txBody>
      </p:sp>
      <p:sp>
        <p:nvSpPr>
          <p:cNvPr id="4" name="Textplatzhalter 3"/>
          <p:cNvSpPr>
            <a:spLocks noGrp="1"/>
          </p:cNvSpPr>
          <p:nvPr>
            <p:ph type="body" idx="1"/>
          </p:nvPr>
        </p:nvSpPr>
        <p:spPr>
          <a:xfrm>
            <a:off x="400050" y="1191491"/>
            <a:ext cx="8347135" cy="5080885"/>
          </a:xfrm>
        </p:spPr>
        <p:txBody>
          <a:bodyPr>
            <a:normAutofit/>
          </a:bodyPr>
          <a:lstStyle/>
          <a:p>
            <a:r>
              <a:rPr lang="de-DE" dirty="0" smtClean="0"/>
              <a:t>„</a:t>
            </a:r>
            <a:r>
              <a:rPr lang="de-DE" i="1" dirty="0" smtClean="0"/>
              <a:t>In </a:t>
            </a:r>
            <a:r>
              <a:rPr lang="de-DE" i="1" dirty="0"/>
              <a:t>welchem Umfang hat sich der stärkere Einfluss der Gläubiger auf die Auswahl des Insolvenzverwalters auf dessen </a:t>
            </a:r>
            <a:r>
              <a:rPr lang="de-DE" i="1" dirty="0" smtClean="0"/>
              <a:t>Unabhängigkeit </a:t>
            </a:r>
            <a:r>
              <a:rPr lang="de-DE" i="1" dirty="0"/>
              <a:t>ausgewirkt? Ist es im nennenswerten Umfang vorgekommen, dass im Interesse einzelner Gläubiger Verwalter bestellt wurden, an deren Unabhängigkeit erhebliche Zweifel bestanden haben</a:t>
            </a:r>
            <a:r>
              <a:rPr lang="de-DE" i="1" dirty="0" smtClean="0"/>
              <a:t>?</a:t>
            </a:r>
            <a:r>
              <a:rPr lang="de-DE" dirty="0" smtClean="0"/>
              <a:t>“</a:t>
            </a:r>
            <a:endParaRPr lang="de-DE" dirty="0"/>
          </a:p>
          <a:p>
            <a:r>
              <a:rPr lang="de-DE" dirty="0" smtClean="0"/>
              <a:t>Es </a:t>
            </a:r>
            <a:r>
              <a:rPr lang="de-DE" dirty="0"/>
              <a:t>lässt sich keine Beeinträchtigung der Unabhängigkeit der Insolvenzverwalter </a:t>
            </a:r>
            <a:r>
              <a:rPr lang="de-DE" dirty="0" smtClean="0"/>
              <a:t>feststellen</a:t>
            </a:r>
            <a:r>
              <a:rPr lang="de-DE" dirty="0"/>
              <a:t>, die es erforderlich macht, die ESUG-Reformen rückgängig zu machen. In professionell, mit Erfahrung und Sachkunde durchgeführten Verfahren lässt sich die Unabhängigkeit </a:t>
            </a:r>
            <a:r>
              <a:rPr lang="de-DE" dirty="0" smtClean="0"/>
              <a:t>sicherstellen</a:t>
            </a:r>
            <a:r>
              <a:rPr lang="de-DE" dirty="0"/>
              <a:t>. Viel hängt dabei von der professionellen Begleitung der Verfahren durch die </a:t>
            </a:r>
            <a:r>
              <a:rPr lang="de-DE" dirty="0" smtClean="0"/>
              <a:t>Insolvenzgerichte </a:t>
            </a:r>
            <a:r>
              <a:rPr lang="de-DE" dirty="0"/>
              <a:t>ab, weil diesen die Kontrolle der Unabhängigkeit des Verwalters, aber eben auch die Entscheidung über die Besetzung des vorläufigen Gläubigerausschusses </a:t>
            </a:r>
            <a:r>
              <a:rPr lang="de-DE" dirty="0" smtClean="0"/>
              <a:t>zugewiesen </a:t>
            </a:r>
            <a:r>
              <a:rPr lang="de-DE" dirty="0"/>
              <a:t>ist. Deswegen sind Erfahrung, Sachkunde und Kompetenz der Gerichte </a:t>
            </a:r>
            <a:r>
              <a:rPr lang="de-DE" dirty="0" smtClean="0"/>
              <a:t>sicherzustellen.</a:t>
            </a:r>
            <a:endParaRPr lang="de-DE" dirty="0"/>
          </a:p>
          <a:p>
            <a:endParaRPr lang="de-DE" dirty="0"/>
          </a:p>
        </p:txBody>
      </p:sp>
    </p:spTree>
    <p:extLst>
      <p:ext uri="{BB962C8B-B14F-4D97-AF65-F5344CB8AC3E}">
        <p14:creationId xmlns:p14="http://schemas.microsoft.com/office/powerpoint/2010/main" val="39682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38</a:t>
            </a:fld>
            <a:endParaRPr lang="de-DE" altLang="de-DE" dirty="0" smtClean="0"/>
          </a:p>
          <a:p>
            <a:endParaRPr lang="de-DE" altLang="de-DE" dirty="0">
              <a:latin typeface="Times New Roman" pitchFamily="18"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906278573"/>
              </p:ext>
            </p:extLst>
          </p:nvPr>
        </p:nvGraphicFramePr>
        <p:xfrm>
          <a:off x="110834" y="876708"/>
          <a:ext cx="8931565" cy="4537753"/>
        </p:xfrm>
        <a:graphic>
          <a:graphicData uri="http://schemas.openxmlformats.org/drawingml/2006/table">
            <a:tbl>
              <a:tblPr firstRow="1" firstCol="1" bandRow="1">
                <a:tableStyleId>{B301B821-A1FF-4177-AEE7-76D212191A09}</a:tableStyleId>
              </a:tblPr>
              <a:tblGrid>
                <a:gridCol w="2272148"/>
                <a:gridCol w="951345"/>
                <a:gridCol w="932873"/>
                <a:gridCol w="932873"/>
                <a:gridCol w="979054"/>
                <a:gridCol w="923637"/>
                <a:gridCol w="969818"/>
                <a:gridCol w="969817"/>
              </a:tblGrid>
              <a:tr h="795119">
                <a:tc gridSpan="8">
                  <a:txBody>
                    <a:bodyPr/>
                    <a:lstStyle/>
                    <a:p>
                      <a:pPr marL="0" indent="0" algn="l">
                        <a:lnSpc>
                          <a:spcPct val="107000"/>
                        </a:lnSpc>
                        <a:spcBef>
                          <a:spcPts val="600"/>
                        </a:spcBef>
                        <a:spcAft>
                          <a:spcPts val="800"/>
                        </a:spcAft>
                      </a:pPr>
                      <a:r>
                        <a:rPr lang="de-DE" sz="1600" b="1" dirty="0" smtClean="0">
                          <a:effectLst/>
                          <a:latin typeface="Arial"/>
                          <a:ea typeface="Calibri"/>
                        </a:rPr>
                        <a:t>Tab. 18 Unterschiedliche </a:t>
                      </a:r>
                      <a:r>
                        <a:rPr lang="de-DE" sz="2000" b="1" dirty="0" smtClean="0">
                          <a:effectLst/>
                          <a:latin typeface="Arial"/>
                          <a:ea typeface="Calibri"/>
                        </a:rPr>
                        <a:t>Bewertungen </a:t>
                      </a:r>
                      <a:r>
                        <a:rPr lang="de-DE" sz="1600" b="1" dirty="0" smtClean="0">
                          <a:effectLst/>
                          <a:latin typeface="Arial"/>
                          <a:ea typeface="Calibri"/>
                        </a:rPr>
                        <a:t>nach Berufsgruppen für Aussagen mit Standardabweichung &gt;0,9 (Mittelwerte/Standardabweichung, absolute Anzahl in Klammern).</a:t>
                      </a:r>
                      <a:endParaRPr lang="de-DE" sz="1600" dirty="0">
                        <a:effectLst/>
                        <a:latin typeface="Arial"/>
                        <a:ea typeface="Calibri"/>
                        <a:cs typeface="Times New Roman"/>
                      </a:endParaRPr>
                    </a:p>
                  </a:txBody>
                  <a:tcPr marL="62291" marR="62291" marT="0" marB="0" anchor="ctr">
                    <a:solidFill>
                      <a:srgbClr val="8C7C72"/>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1008617">
                <a:tc>
                  <a:txBody>
                    <a:bodyPr/>
                    <a:lstStyle/>
                    <a:p>
                      <a:pPr marL="0" indent="0" algn="ctr">
                        <a:lnSpc>
                          <a:spcPct val="107000"/>
                        </a:lnSpc>
                        <a:spcBef>
                          <a:spcPts val="600"/>
                        </a:spcBef>
                        <a:spcAft>
                          <a:spcPts val="800"/>
                        </a:spcAft>
                      </a:pPr>
                      <a:r>
                        <a:rPr lang="de-DE" sz="1600" dirty="0">
                          <a:effectLst/>
                        </a:rPr>
                        <a:t>Aussage</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a:effectLst/>
                        </a:rPr>
                        <a:t>Gesamt</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600" dirty="0" smtClean="0">
                          <a:effectLst/>
                        </a:rPr>
                        <a:t>Gerichts-personen</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a:effectLst/>
                        </a:rPr>
                        <a:t>Rechts-anwälte</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600" dirty="0" smtClean="0">
                          <a:effectLst/>
                        </a:rPr>
                        <a:t>StB/</a:t>
                      </a:r>
                      <a:br>
                        <a:rPr lang="de-DE" sz="1600" dirty="0" smtClean="0">
                          <a:effectLst/>
                        </a:rPr>
                      </a:br>
                      <a:r>
                        <a:rPr lang="de-DE" sz="1600" dirty="0" smtClean="0">
                          <a:effectLst/>
                        </a:rPr>
                        <a:t>Betriebs-wirte</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600" dirty="0" smtClean="0">
                          <a:effectLst/>
                        </a:rPr>
                        <a:t>Banken</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600" dirty="0" smtClean="0">
                          <a:effectLst/>
                        </a:rPr>
                        <a:t>FinanzvwSV-Träger</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600" dirty="0">
                          <a:effectLst/>
                        </a:rPr>
                        <a:t>Sonstiges</a:t>
                      </a:r>
                      <a:endParaRPr lang="de-DE" sz="1600" dirty="0">
                        <a:effectLst/>
                        <a:latin typeface="Arial"/>
                        <a:ea typeface="Calibri"/>
                        <a:cs typeface="Times New Roman"/>
                      </a:endParaRPr>
                    </a:p>
                  </a:txBody>
                  <a:tcPr marL="62291" marR="62291" marT="0" marB="0" anchor="ctr"/>
                </a:tc>
              </a:tr>
              <a:tr h="1091929">
                <a:tc>
                  <a:txBody>
                    <a:bodyPr/>
                    <a:lstStyle/>
                    <a:p>
                      <a:pPr marL="0" indent="0" algn="l">
                        <a:lnSpc>
                          <a:spcPct val="107000"/>
                        </a:lnSpc>
                        <a:spcBef>
                          <a:spcPts val="600"/>
                        </a:spcBef>
                        <a:spcAft>
                          <a:spcPts val="800"/>
                        </a:spcAft>
                      </a:pPr>
                      <a:r>
                        <a:rPr lang="de-DE" sz="1600" dirty="0" smtClean="0">
                          <a:effectLst/>
                        </a:rPr>
                        <a:t>Das Recht des vor-läufigen Gläubigeraus-schusses, den Verwalter verbindlich auszuwählen (§ 56a Abs. 2 InsO), sollte gestärkt werden.</a:t>
                      </a:r>
                      <a:endParaRPr lang="de-DE" sz="1600" dirty="0">
                        <a:effectLst/>
                        <a:latin typeface="Arial"/>
                        <a:ea typeface="Calibri"/>
                        <a:cs typeface="Times New Roman"/>
                      </a:endParaRPr>
                    </a:p>
                  </a:txBody>
                  <a:tcPr marL="62291" marR="62291" marT="0" marB="0"/>
                </a:tc>
                <a:tc>
                  <a:txBody>
                    <a:bodyPr/>
                    <a:lstStyle/>
                    <a:p>
                      <a:pPr marL="0" indent="0" algn="ctr">
                        <a:lnSpc>
                          <a:spcPct val="107000"/>
                        </a:lnSpc>
                        <a:spcBef>
                          <a:spcPts val="600"/>
                        </a:spcBef>
                        <a:spcAft>
                          <a:spcPts val="800"/>
                        </a:spcAft>
                      </a:pPr>
                      <a:r>
                        <a:rPr lang="de-DE" sz="1600" dirty="0" smtClean="0">
                          <a:effectLst/>
                        </a:rPr>
                        <a:t>2,47/1,03 (688)</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solidFill>
                            <a:srgbClr val="FF0000"/>
                          </a:solidFill>
                          <a:effectLst/>
                        </a:rPr>
                        <a:t>1,62/0,89 (147)</a:t>
                      </a:r>
                      <a:endParaRPr lang="de-DE" sz="1600" dirty="0">
                        <a:solidFill>
                          <a:srgbClr val="FF0000"/>
                        </a:solidFill>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2,54/1,00 (364)</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2,85/0,98 (95)</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solidFill>
                            <a:srgbClr val="FF0000"/>
                          </a:solidFill>
                          <a:effectLst/>
                        </a:rPr>
                        <a:t>3,26/0,72 (50)</a:t>
                      </a:r>
                      <a:endParaRPr lang="de-DE" sz="1600" dirty="0">
                        <a:solidFill>
                          <a:srgbClr val="FF0000"/>
                        </a:solidFill>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2,78/0,90 (36)</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2,63/0,96 (80)</a:t>
                      </a:r>
                      <a:endParaRPr lang="de-DE" sz="1600" dirty="0">
                        <a:effectLst/>
                        <a:latin typeface="Arial"/>
                        <a:ea typeface="Calibri"/>
                        <a:cs typeface="Times New Roman"/>
                      </a:endParaRPr>
                    </a:p>
                  </a:txBody>
                  <a:tcPr marL="62291" marR="62291" marT="0" marB="0" anchor="ctr"/>
                </a:tc>
              </a:tr>
              <a:tr h="1115628">
                <a:tc>
                  <a:txBody>
                    <a:bodyPr/>
                    <a:lstStyle/>
                    <a:p>
                      <a:pPr marL="0" indent="0" algn="l">
                        <a:lnSpc>
                          <a:spcPct val="107000"/>
                        </a:lnSpc>
                        <a:spcBef>
                          <a:spcPts val="600"/>
                        </a:spcBef>
                        <a:spcAft>
                          <a:spcPts val="800"/>
                        </a:spcAft>
                      </a:pPr>
                      <a:r>
                        <a:rPr lang="de-DE" sz="1600" dirty="0" smtClean="0">
                          <a:effectLst/>
                          <a:latin typeface="+mn-lt"/>
                          <a:ea typeface="Calibri"/>
                          <a:cs typeface="Times New Roman"/>
                        </a:rPr>
                        <a:t>Die Verwalterauswahl sollte wieder gänzlich dem Insolvenzgericht obliegen.</a:t>
                      </a:r>
                      <a:endParaRPr lang="de-DE" sz="1600" dirty="0">
                        <a:effectLst/>
                        <a:latin typeface="+mn-lt"/>
                        <a:ea typeface="Calibri"/>
                        <a:cs typeface="Times New Roman"/>
                      </a:endParaRPr>
                    </a:p>
                  </a:txBody>
                  <a:tcPr marL="62291" marR="62291" marT="0" marB="0"/>
                </a:tc>
                <a:tc>
                  <a:txBody>
                    <a:bodyPr/>
                    <a:lstStyle/>
                    <a:p>
                      <a:pPr marL="0" indent="0" algn="ctr">
                        <a:lnSpc>
                          <a:spcPct val="107000"/>
                        </a:lnSpc>
                        <a:spcBef>
                          <a:spcPts val="600"/>
                        </a:spcBef>
                        <a:spcAft>
                          <a:spcPts val="800"/>
                        </a:spcAft>
                      </a:pPr>
                      <a:r>
                        <a:rPr lang="de-DE" sz="1600" dirty="0" smtClean="0">
                          <a:effectLst/>
                          <a:latin typeface="+mn-lt"/>
                          <a:ea typeface="Calibri"/>
                          <a:cs typeface="Times New Roman"/>
                        </a:rPr>
                        <a:t/>
                      </a:r>
                      <a:br>
                        <a:rPr lang="de-DE" sz="1600" dirty="0" smtClean="0">
                          <a:effectLst/>
                          <a:latin typeface="+mn-lt"/>
                          <a:ea typeface="Calibri"/>
                          <a:cs typeface="Times New Roman"/>
                        </a:rPr>
                      </a:br>
                      <a:r>
                        <a:rPr lang="de-DE" sz="1600" dirty="0" smtClean="0">
                          <a:effectLst/>
                          <a:latin typeface="+mn-lt"/>
                          <a:ea typeface="Calibri"/>
                          <a:cs typeface="Times New Roman"/>
                        </a:rPr>
                        <a:t>2,31/1,16 (700)</a:t>
                      </a:r>
                      <a:endParaRPr lang="de-DE" sz="1600" dirty="0">
                        <a:effectLst/>
                        <a:latin typeface="+mn-lt"/>
                        <a:ea typeface="Calibri"/>
                        <a:cs typeface="Times New Roman"/>
                      </a:endParaRPr>
                    </a:p>
                  </a:txBody>
                  <a:tcPr marL="62291" marR="62291" marT="0" marB="0"/>
                </a:tc>
                <a:tc>
                  <a:txBody>
                    <a:bodyPr/>
                    <a:lstStyle/>
                    <a:p>
                      <a:pPr marL="0" indent="0" algn="ctr">
                        <a:lnSpc>
                          <a:spcPct val="107000"/>
                        </a:lnSpc>
                        <a:spcBef>
                          <a:spcPts val="600"/>
                        </a:spcBef>
                        <a:spcAft>
                          <a:spcPts val="800"/>
                        </a:spcAft>
                      </a:pPr>
                      <a:r>
                        <a:rPr lang="de-DE" sz="1600" kern="1200" dirty="0" smtClean="0">
                          <a:solidFill>
                            <a:schemeClr val="dk1"/>
                          </a:solidFill>
                          <a:effectLst/>
                          <a:latin typeface="+mn-lt"/>
                          <a:ea typeface="+mn-ea"/>
                          <a:cs typeface="+mn-cs"/>
                        </a:rPr>
                        <a:t/>
                      </a:r>
                      <a:br>
                        <a:rPr lang="de-DE" sz="1600" kern="1200" dirty="0" smtClean="0">
                          <a:solidFill>
                            <a:schemeClr val="dk1"/>
                          </a:solidFill>
                          <a:effectLst/>
                          <a:latin typeface="+mn-lt"/>
                          <a:ea typeface="+mn-ea"/>
                          <a:cs typeface="+mn-cs"/>
                        </a:rPr>
                      </a:br>
                      <a:r>
                        <a:rPr lang="de-DE" sz="1600" b="1" kern="1200" dirty="0" smtClean="0">
                          <a:solidFill>
                            <a:srgbClr val="FF0000"/>
                          </a:solidFill>
                          <a:effectLst/>
                          <a:latin typeface="+mn-lt"/>
                          <a:ea typeface="+mn-ea"/>
                          <a:cs typeface="+mn-cs"/>
                        </a:rPr>
                        <a:t>3,31/0,8 (149)</a:t>
                      </a:r>
                      <a:endParaRPr lang="de-DE" sz="1600" b="1" dirty="0">
                        <a:solidFill>
                          <a:srgbClr val="FF0000"/>
                        </a:solidFill>
                        <a:effectLst/>
                        <a:latin typeface="+mn-lt"/>
                        <a:ea typeface="Calibri"/>
                        <a:cs typeface="Times New Roman"/>
                      </a:endParaRPr>
                    </a:p>
                  </a:txBody>
                  <a:tcPr marL="62291" marR="62291" marT="0" marB="0"/>
                </a:tc>
                <a:tc>
                  <a:txBody>
                    <a:bodyPr/>
                    <a:lstStyle/>
                    <a:p>
                      <a:pPr marL="0" indent="0" algn="ctr">
                        <a:lnSpc>
                          <a:spcPct val="107000"/>
                        </a:lnSpc>
                        <a:spcBef>
                          <a:spcPts val="600"/>
                        </a:spcBef>
                        <a:spcAft>
                          <a:spcPts val="800"/>
                        </a:spcAft>
                      </a:pPr>
                      <a:r>
                        <a:rPr lang="de-DE" sz="1600" kern="1200" dirty="0" smtClean="0">
                          <a:solidFill>
                            <a:schemeClr val="dk1"/>
                          </a:solidFill>
                          <a:effectLst/>
                          <a:latin typeface="+mn-lt"/>
                          <a:ea typeface="+mn-ea"/>
                          <a:cs typeface="+mn-cs"/>
                        </a:rPr>
                        <a:t/>
                      </a:r>
                      <a:br>
                        <a:rPr lang="de-DE" sz="1600" kern="1200" dirty="0" smtClean="0">
                          <a:solidFill>
                            <a:schemeClr val="dk1"/>
                          </a:solidFill>
                          <a:effectLst/>
                          <a:latin typeface="+mn-lt"/>
                          <a:ea typeface="+mn-ea"/>
                          <a:cs typeface="+mn-cs"/>
                        </a:rPr>
                      </a:br>
                      <a:r>
                        <a:rPr lang="de-DE" sz="1600" kern="1200" dirty="0" smtClean="0">
                          <a:solidFill>
                            <a:schemeClr val="dk1"/>
                          </a:solidFill>
                          <a:effectLst/>
                          <a:latin typeface="+mn-lt"/>
                          <a:ea typeface="+mn-ea"/>
                          <a:cs typeface="+mn-cs"/>
                        </a:rPr>
                        <a:t>2,19/1,15 (368)</a:t>
                      </a:r>
                      <a:endParaRPr lang="de-DE" sz="1600" dirty="0">
                        <a:effectLst/>
                        <a:latin typeface="+mn-lt"/>
                        <a:ea typeface="Calibri"/>
                        <a:cs typeface="Times New Roman"/>
                      </a:endParaRPr>
                    </a:p>
                  </a:txBody>
                  <a:tcPr marL="62291" marR="62291" marT="0" marB="0"/>
                </a:tc>
                <a:tc>
                  <a:txBody>
                    <a:bodyPr/>
                    <a:lstStyle/>
                    <a:p>
                      <a:pPr marL="0" indent="0" algn="ctr">
                        <a:lnSpc>
                          <a:spcPct val="107000"/>
                        </a:lnSpc>
                        <a:spcBef>
                          <a:spcPts val="600"/>
                        </a:spcBef>
                        <a:spcAft>
                          <a:spcPts val="800"/>
                        </a:spcAft>
                      </a:pPr>
                      <a:r>
                        <a:rPr lang="de-DE" sz="1600" kern="1200" dirty="0" smtClean="0">
                          <a:solidFill>
                            <a:schemeClr val="dk1"/>
                          </a:solidFill>
                          <a:effectLst/>
                          <a:latin typeface="+mn-lt"/>
                          <a:ea typeface="+mn-ea"/>
                          <a:cs typeface="+mn-cs"/>
                        </a:rPr>
                        <a:t/>
                      </a:r>
                      <a:br>
                        <a:rPr lang="de-DE" sz="1600" kern="1200" dirty="0" smtClean="0">
                          <a:solidFill>
                            <a:schemeClr val="dk1"/>
                          </a:solidFill>
                          <a:effectLst/>
                          <a:latin typeface="+mn-lt"/>
                          <a:ea typeface="+mn-ea"/>
                          <a:cs typeface="+mn-cs"/>
                        </a:rPr>
                      </a:br>
                      <a:r>
                        <a:rPr lang="de-DE" sz="1600" kern="1200" dirty="0" smtClean="0">
                          <a:solidFill>
                            <a:schemeClr val="dk1"/>
                          </a:solidFill>
                          <a:effectLst/>
                          <a:latin typeface="+mn-lt"/>
                          <a:ea typeface="+mn-ea"/>
                          <a:cs typeface="+mn-cs"/>
                        </a:rPr>
                        <a:t>1,91/1,08 (94)</a:t>
                      </a:r>
                      <a:endParaRPr lang="de-DE" sz="1600" dirty="0">
                        <a:effectLst/>
                        <a:latin typeface="+mn-lt"/>
                        <a:ea typeface="Calibri"/>
                        <a:cs typeface="Times New Roman"/>
                      </a:endParaRPr>
                    </a:p>
                  </a:txBody>
                  <a:tcPr marL="62291" marR="62291" marT="0" marB="0"/>
                </a:tc>
                <a:tc>
                  <a:txBody>
                    <a:bodyPr/>
                    <a:lstStyle/>
                    <a:p>
                      <a:pPr marL="0" indent="0" algn="ctr">
                        <a:lnSpc>
                          <a:spcPct val="107000"/>
                        </a:lnSpc>
                        <a:spcBef>
                          <a:spcPts val="600"/>
                        </a:spcBef>
                        <a:spcAft>
                          <a:spcPts val="800"/>
                        </a:spcAft>
                      </a:pPr>
                      <a:r>
                        <a:rPr lang="de-DE" sz="1600" dirty="0" smtClean="0">
                          <a:effectLst/>
                          <a:latin typeface="+mn-lt"/>
                          <a:ea typeface="Calibri"/>
                          <a:cs typeface="Times New Roman"/>
                        </a:rPr>
                        <a:t/>
                      </a:r>
                      <a:br>
                        <a:rPr lang="de-DE" sz="1600" dirty="0" smtClean="0">
                          <a:effectLst/>
                          <a:latin typeface="+mn-lt"/>
                          <a:ea typeface="Calibri"/>
                          <a:cs typeface="Times New Roman"/>
                        </a:rPr>
                      </a:br>
                      <a:r>
                        <a:rPr lang="de-DE" sz="1600" dirty="0" smtClean="0">
                          <a:solidFill>
                            <a:srgbClr val="FF0000"/>
                          </a:solidFill>
                          <a:effectLst/>
                          <a:latin typeface="+mn-lt"/>
                          <a:ea typeface="Calibri"/>
                          <a:cs typeface="Times New Roman"/>
                        </a:rPr>
                        <a:t>1,41/0,70 (51)</a:t>
                      </a:r>
                      <a:endParaRPr lang="de-DE" sz="1600" dirty="0">
                        <a:solidFill>
                          <a:srgbClr val="FF0000"/>
                        </a:solidFill>
                        <a:effectLst/>
                        <a:latin typeface="+mn-lt"/>
                        <a:ea typeface="Calibri"/>
                        <a:cs typeface="Times New Roman"/>
                      </a:endParaRPr>
                    </a:p>
                  </a:txBody>
                  <a:tcPr marL="62291" marR="62291" marT="0" marB="0"/>
                </a:tc>
                <a:tc>
                  <a:txBody>
                    <a:bodyPr/>
                    <a:lstStyle/>
                    <a:p>
                      <a:pPr marL="0" indent="0" algn="ctr">
                        <a:lnSpc>
                          <a:spcPct val="107000"/>
                        </a:lnSpc>
                        <a:spcBef>
                          <a:spcPts val="600"/>
                        </a:spcBef>
                        <a:spcAft>
                          <a:spcPts val="800"/>
                        </a:spcAft>
                      </a:pPr>
                      <a:r>
                        <a:rPr lang="de-DE" sz="1600" kern="1200" dirty="0" smtClean="0">
                          <a:solidFill>
                            <a:schemeClr val="dk1"/>
                          </a:solidFill>
                          <a:effectLst/>
                          <a:latin typeface="+mn-lt"/>
                          <a:ea typeface="+mn-ea"/>
                          <a:cs typeface="+mn-cs"/>
                        </a:rPr>
                        <a:t/>
                      </a:r>
                      <a:br>
                        <a:rPr lang="de-DE" sz="1600" kern="1200" dirty="0" smtClean="0">
                          <a:solidFill>
                            <a:schemeClr val="dk1"/>
                          </a:solidFill>
                          <a:effectLst/>
                          <a:latin typeface="+mn-lt"/>
                          <a:ea typeface="+mn-ea"/>
                          <a:cs typeface="+mn-cs"/>
                        </a:rPr>
                      </a:br>
                      <a:r>
                        <a:rPr lang="de-DE" sz="1600" kern="1200" dirty="0" smtClean="0">
                          <a:solidFill>
                            <a:schemeClr val="dk1"/>
                          </a:solidFill>
                          <a:effectLst/>
                          <a:latin typeface="+mn-lt"/>
                          <a:ea typeface="+mn-ea"/>
                          <a:cs typeface="+mn-cs"/>
                        </a:rPr>
                        <a:t>2,44/0,97 (39)</a:t>
                      </a:r>
                      <a:endParaRPr lang="de-DE" sz="1600" dirty="0">
                        <a:effectLst/>
                        <a:latin typeface="+mn-lt"/>
                        <a:ea typeface="Calibri"/>
                        <a:cs typeface="Times New Roman"/>
                      </a:endParaRPr>
                    </a:p>
                  </a:txBody>
                  <a:tcPr marL="62291" marR="62291" marT="0" marB="0"/>
                </a:tc>
                <a:tc>
                  <a:txBody>
                    <a:bodyPr/>
                    <a:lstStyle/>
                    <a:p>
                      <a:pPr marL="0" indent="0" algn="ctr">
                        <a:lnSpc>
                          <a:spcPct val="107000"/>
                        </a:lnSpc>
                        <a:spcBef>
                          <a:spcPts val="600"/>
                        </a:spcBef>
                        <a:spcAft>
                          <a:spcPts val="800"/>
                        </a:spcAft>
                      </a:pPr>
                      <a:r>
                        <a:rPr lang="de-DE" sz="1600" dirty="0" smtClean="0">
                          <a:effectLst/>
                          <a:latin typeface="+mn-lt"/>
                          <a:ea typeface="Calibri"/>
                          <a:cs typeface="Times New Roman"/>
                        </a:rPr>
                        <a:t/>
                      </a:r>
                      <a:br>
                        <a:rPr lang="de-DE" sz="1600" dirty="0" smtClean="0">
                          <a:effectLst/>
                          <a:latin typeface="+mn-lt"/>
                          <a:ea typeface="Calibri"/>
                          <a:cs typeface="Times New Roman"/>
                        </a:rPr>
                      </a:br>
                      <a:r>
                        <a:rPr lang="de-DE" sz="1600" dirty="0" smtClean="0">
                          <a:effectLst/>
                          <a:latin typeface="+mn-lt"/>
                          <a:ea typeface="Calibri"/>
                          <a:cs typeface="Times New Roman"/>
                        </a:rPr>
                        <a:t>1,86/0,96 (80)</a:t>
                      </a:r>
                      <a:endParaRPr lang="de-DE" sz="1600" dirty="0">
                        <a:effectLst/>
                        <a:latin typeface="+mn-lt"/>
                        <a:ea typeface="Calibri"/>
                        <a:cs typeface="Times New Roman"/>
                      </a:endParaRPr>
                    </a:p>
                  </a:txBody>
                  <a:tcPr marL="62291" marR="62291" marT="0" marB="0"/>
                </a:tc>
              </a:tr>
            </a:tbl>
          </a:graphicData>
        </a:graphic>
      </p:graphicFrame>
    </p:spTree>
    <p:extLst>
      <p:ext uri="{BB962C8B-B14F-4D97-AF65-F5344CB8AC3E}">
        <p14:creationId xmlns:p14="http://schemas.microsoft.com/office/powerpoint/2010/main" val="40582605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39</a:t>
            </a:fld>
            <a:endParaRPr lang="de-DE" altLang="de-DE" dirty="0" smtClean="0"/>
          </a:p>
          <a:p>
            <a:endParaRPr lang="de-DE" altLang="de-DE" dirty="0">
              <a:latin typeface="Times New Roman" pitchFamily="18"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3886205438"/>
              </p:ext>
            </p:extLst>
          </p:nvPr>
        </p:nvGraphicFramePr>
        <p:xfrm>
          <a:off x="110834" y="387181"/>
          <a:ext cx="8931565" cy="5751788"/>
        </p:xfrm>
        <a:graphic>
          <a:graphicData uri="http://schemas.openxmlformats.org/drawingml/2006/table">
            <a:tbl>
              <a:tblPr firstRow="1" firstCol="1" bandRow="1">
                <a:tableStyleId>{B301B821-A1FF-4177-AEE7-76D212191A09}</a:tableStyleId>
              </a:tblPr>
              <a:tblGrid>
                <a:gridCol w="2078184"/>
                <a:gridCol w="942109"/>
                <a:gridCol w="1006764"/>
                <a:gridCol w="932873"/>
                <a:gridCol w="932872"/>
                <a:gridCol w="969819"/>
                <a:gridCol w="1025236"/>
                <a:gridCol w="1043708"/>
              </a:tblGrid>
              <a:tr h="925227">
                <a:tc gridSpan="8">
                  <a:txBody>
                    <a:bodyPr/>
                    <a:lstStyle/>
                    <a:p>
                      <a:pPr marL="0" indent="0" algn="l">
                        <a:lnSpc>
                          <a:spcPct val="107000"/>
                        </a:lnSpc>
                        <a:spcBef>
                          <a:spcPts val="600"/>
                        </a:spcBef>
                        <a:spcAft>
                          <a:spcPts val="800"/>
                        </a:spcAft>
                      </a:pPr>
                      <a:r>
                        <a:rPr lang="de-DE" sz="1600" b="1" dirty="0" smtClean="0">
                          <a:effectLst/>
                          <a:latin typeface="Arial"/>
                          <a:ea typeface="Calibri"/>
                        </a:rPr>
                        <a:t>Tab. 18  Unterschiedliche </a:t>
                      </a:r>
                      <a:r>
                        <a:rPr lang="de-DE" sz="2000" b="1" dirty="0" smtClean="0">
                          <a:effectLst/>
                          <a:latin typeface="Arial"/>
                          <a:ea typeface="Calibri"/>
                        </a:rPr>
                        <a:t>Bewertungen </a:t>
                      </a:r>
                      <a:r>
                        <a:rPr lang="de-DE" sz="1600" b="1" dirty="0" smtClean="0">
                          <a:effectLst/>
                          <a:latin typeface="Arial"/>
                          <a:ea typeface="Calibri"/>
                        </a:rPr>
                        <a:t>nach Berufsgruppen für Aussagen mit Standardabweichung &gt;0,9 (Mittelwerte/Standardabweichung, absolute Anzahl in Klammern).</a:t>
                      </a:r>
                      <a:endParaRPr lang="de-DE" sz="1600" dirty="0">
                        <a:effectLst/>
                        <a:latin typeface="Arial"/>
                        <a:ea typeface="Calibri"/>
                        <a:cs typeface="Times New Roman"/>
                      </a:endParaRPr>
                    </a:p>
                  </a:txBody>
                  <a:tcPr marL="62291" marR="62291" marT="0" marB="0" anchor="ctr">
                    <a:solidFill>
                      <a:srgbClr val="8C7C72"/>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1173660">
                <a:tc>
                  <a:txBody>
                    <a:bodyPr/>
                    <a:lstStyle/>
                    <a:p>
                      <a:pPr marL="0" indent="0" algn="ctr">
                        <a:lnSpc>
                          <a:spcPct val="107000"/>
                        </a:lnSpc>
                        <a:spcBef>
                          <a:spcPts val="600"/>
                        </a:spcBef>
                        <a:spcAft>
                          <a:spcPts val="800"/>
                        </a:spcAft>
                      </a:pPr>
                      <a:r>
                        <a:rPr lang="de-DE" sz="1600" dirty="0">
                          <a:effectLst/>
                        </a:rPr>
                        <a:t>Aussage</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a:effectLst/>
                        </a:rPr>
                        <a:t>Gesamt</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600" dirty="0" smtClean="0">
                          <a:effectLst/>
                        </a:rPr>
                        <a:t>Gerichts-personen</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a:effectLst/>
                        </a:rPr>
                        <a:t>Rechts-anwälte</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600" dirty="0" smtClean="0">
                          <a:effectLst/>
                        </a:rPr>
                        <a:t>StB/</a:t>
                      </a:r>
                      <a:br>
                        <a:rPr lang="de-DE" sz="1600" dirty="0" smtClean="0">
                          <a:effectLst/>
                        </a:rPr>
                      </a:br>
                      <a:r>
                        <a:rPr lang="de-DE" sz="1600" dirty="0" smtClean="0">
                          <a:effectLst/>
                        </a:rPr>
                        <a:t>Betriebs-wirte</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600" dirty="0" smtClean="0">
                          <a:effectLst/>
                        </a:rPr>
                        <a:t>Banken</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600" dirty="0" smtClean="0">
                          <a:effectLst/>
                        </a:rPr>
                        <a:t>Finanzvw</a:t>
                      </a:r>
                      <a:br>
                        <a:rPr lang="de-DE" sz="1600" dirty="0" smtClean="0">
                          <a:effectLst/>
                        </a:rPr>
                      </a:br>
                      <a:r>
                        <a:rPr lang="de-DE" sz="1600" dirty="0" smtClean="0">
                          <a:effectLst/>
                        </a:rPr>
                        <a:t>SV-Träger</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600" dirty="0">
                          <a:effectLst/>
                        </a:rPr>
                        <a:t>Sonstiges</a:t>
                      </a:r>
                      <a:endParaRPr lang="de-DE" sz="1600" dirty="0">
                        <a:effectLst/>
                        <a:latin typeface="Arial"/>
                        <a:ea typeface="Calibri"/>
                        <a:cs typeface="Times New Roman"/>
                      </a:endParaRPr>
                    </a:p>
                  </a:txBody>
                  <a:tcPr marL="62291" marR="62291" marT="0" marB="0" anchor="ctr"/>
                </a:tc>
              </a:tr>
              <a:tr h="1328186">
                <a:tc>
                  <a:txBody>
                    <a:bodyPr/>
                    <a:lstStyle/>
                    <a:p>
                      <a:pPr marL="0" indent="0" algn="l">
                        <a:lnSpc>
                          <a:spcPct val="107000"/>
                        </a:lnSpc>
                        <a:spcBef>
                          <a:spcPts val="600"/>
                        </a:spcBef>
                        <a:spcAft>
                          <a:spcPts val="800"/>
                        </a:spcAft>
                      </a:pPr>
                      <a:r>
                        <a:rPr lang="de-DE" sz="1600" dirty="0" smtClean="0">
                          <a:effectLst/>
                        </a:rPr>
                        <a:t>Die Bildung eines vor-vorläufigen Gläubiger-ausschusses zum Zwecke des Vorschlags der Person des vorläufigen Insolvenzverwalters ist sinnvoll.</a:t>
                      </a:r>
                    </a:p>
                  </a:txBody>
                  <a:tcPr marL="62291" marR="62291" marT="0" marB="0" anchor="ctr"/>
                </a:tc>
                <a:tc>
                  <a:txBody>
                    <a:bodyPr/>
                    <a:lstStyle/>
                    <a:p>
                      <a:pPr marL="0" indent="0" algn="ctr">
                        <a:lnSpc>
                          <a:spcPct val="107000"/>
                        </a:lnSpc>
                        <a:spcBef>
                          <a:spcPts val="600"/>
                        </a:spcBef>
                        <a:spcAft>
                          <a:spcPts val="800"/>
                        </a:spcAft>
                      </a:pPr>
                      <a:r>
                        <a:rPr lang="de-DE" sz="1600" dirty="0" smtClean="0">
                          <a:solidFill>
                            <a:srgbClr val="FF0000"/>
                          </a:solidFill>
                          <a:effectLst/>
                        </a:rPr>
                        <a:t>2,70</a:t>
                      </a:r>
                      <a:r>
                        <a:rPr lang="de-DE" sz="1600" dirty="0" smtClean="0">
                          <a:effectLst/>
                        </a:rPr>
                        <a:t>/1,01 (697)</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1,88/0,89 (145)</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2,82/0,94 (371)</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2,99/0,94 (97)</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3,33/0,65 (51)</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2,83/0,89 (35)</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2,84/0,96 (82)</a:t>
                      </a:r>
                      <a:endParaRPr lang="de-DE" sz="1600" dirty="0">
                        <a:effectLst/>
                        <a:latin typeface="Arial"/>
                        <a:ea typeface="Calibri"/>
                        <a:cs typeface="Times New Roman"/>
                      </a:endParaRPr>
                    </a:p>
                  </a:txBody>
                  <a:tcPr marL="62291" marR="62291" marT="0" marB="0" anchor="ctr"/>
                </a:tc>
              </a:tr>
              <a:tr h="1062548">
                <a:tc>
                  <a:txBody>
                    <a:bodyPr/>
                    <a:lstStyle/>
                    <a:p>
                      <a:pPr marL="0" indent="0" algn="l">
                        <a:lnSpc>
                          <a:spcPct val="107000"/>
                        </a:lnSpc>
                        <a:spcBef>
                          <a:spcPts val="600"/>
                        </a:spcBef>
                        <a:spcAft>
                          <a:spcPts val="800"/>
                        </a:spcAft>
                      </a:pPr>
                      <a:r>
                        <a:rPr lang="de-DE" sz="1600" dirty="0" smtClean="0">
                          <a:effectLst/>
                        </a:rPr>
                        <a:t>Die Bildung und Zusammensetzung eines vor-vorläufigen Gläubigerausschusses sollte gesetzlich geregelt werden.</a:t>
                      </a:r>
                      <a:endParaRPr lang="de-DE" sz="1600" dirty="0">
                        <a:effectLst/>
                        <a:latin typeface="Arial"/>
                        <a:ea typeface="Calibri"/>
                        <a:cs typeface="Times New Roman"/>
                      </a:endParaRPr>
                    </a:p>
                  </a:txBody>
                  <a:tcPr marL="62291" marR="62291" marT="0" marB="0"/>
                </a:tc>
                <a:tc>
                  <a:txBody>
                    <a:bodyPr/>
                    <a:lstStyle/>
                    <a:p>
                      <a:pPr marL="0" indent="0" algn="ctr">
                        <a:lnSpc>
                          <a:spcPct val="107000"/>
                        </a:lnSpc>
                        <a:spcBef>
                          <a:spcPts val="600"/>
                        </a:spcBef>
                        <a:spcAft>
                          <a:spcPts val="800"/>
                        </a:spcAft>
                      </a:pPr>
                      <a:r>
                        <a:rPr lang="de-DE" sz="1600" dirty="0" smtClean="0">
                          <a:effectLst/>
                        </a:rPr>
                        <a:t>2,70/0,90 (683)</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2,55/0,97 (145)</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2,74/0,87 (361)</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2,55/0,85 (93)</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2,65/0,80 (51)</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3,06/0,80 (35)</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2,77/0,91 (82)</a:t>
                      </a:r>
                      <a:endParaRPr lang="de-DE" sz="1600" dirty="0">
                        <a:effectLst/>
                        <a:latin typeface="Arial"/>
                        <a:ea typeface="Calibri"/>
                        <a:cs typeface="Times New Roman"/>
                      </a:endParaRPr>
                    </a:p>
                  </a:txBody>
                  <a:tcPr marL="62291" marR="62291" marT="0" marB="0" anchor="ctr"/>
                </a:tc>
              </a:tr>
            </a:tbl>
          </a:graphicData>
        </a:graphic>
      </p:graphicFrame>
    </p:spTree>
    <p:extLst>
      <p:ext uri="{BB962C8B-B14F-4D97-AF65-F5344CB8AC3E}">
        <p14:creationId xmlns:p14="http://schemas.microsoft.com/office/powerpoint/2010/main" val="265035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smtClean="0"/>
              <a:t>Folie </a:t>
            </a:r>
            <a:fld id="{19AA03EA-BA43-4E82-AF5C-5AAE3BCCB6FC}" type="slidenum">
              <a:rPr lang="de-DE" altLang="de-DE" smtClean="0"/>
              <a:pPr/>
              <a:t>4</a:t>
            </a:fld>
            <a:endParaRPr lang="de-DE" altLang="de-DE"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a:t>„Dauerbaustelle</a:t>
            </a:r>
            <a:r>
              <a:rPr lang="de-DE" dirty="0" smtClean="0"/>
              <a:t>“ in </a:t>
            </a:r>
            <a:r>
              <a:rPr lang="de-DE" dirty="0"/>
              <a:t>der 19. Legislaturperiode</a:t>
            </a:r>
          </a:p>
        </p:txBody>
      </p:sp>
      <p:sp>
        <p:nvSpPr>
          <p:cNvPr id="4" name="Textplatzhalter 3"/>
          <p:cNvSpPr>
            <a:spLocks noGrp="1"/>
          </p:cNvSpPr>
          <p:nvPr>
            <p:ph type="body" idx="1"/>
          </p:nvPr>
        </p:nvSpPr>
        <p:spPr>
          <a:xfrm>
            <a:off x="400050" y="1112809"/>
            <a:ext cx="8347135" cy="5159568"/>
          </a:xfrm>
        </p:spPr>
        <p:txBody>
          <a:bodyPr>
            <a:normAutofit fontScale="85000" lnSpcReduction="10000"/>
          </a:bodyPr>
          <a:lstStyle/>
          <a:p>
            <a:pPr>
              <a:spcBef>
                <a:spcPts val="600"/>
              </a:spcBef>
            </a:pPr>
            <a:r>
              <a:rPr lang="de-DE" sz="1900" b="1" dirty="0"/>
              <a:t>Koalitionsvertrag</a:t>
            </a:r>
          </a:p>
          <a:p>
            <a:pPr lvl="1">
              <a:spcBef>
                <a:spcPts val="600"/>
              </a:spcBef>
            </a:pPr>
            <a:r>
              <a:rPr lang="de-DE" sz="1900" dirty="0"/>
              <a:t>Wahrung der Gleichbehandlung aller </a:t>
            </a:r>
            <a:r>
              <a:rPr lang="de-DE" sz="1900" dirty="0" smtClean="0"/>
              <a:t>Gläubiger,</a:t>
            </a:r>
          </a:p>
          <a:p>
            <a:pPr lvl="1">
              <a:spcBef>
                <a:spcPts val="600"/>
              </a:spcBef>
            </a:pPr>
            <a:r>
              <a:rPr lang="de-DE" sz="1900" dirty="0" smtClean="0"/>
              <a:t>Prüfung von Insolvenzhürde für Startups</a:t>
            </a:r>
            <a:endParaRPr lang="de-DE" sz="1900" dirty="0"/>
          </a:p>
          <a:p>
            <a:pPr lvl="1">
              <a:spcBef>
                <a:spcPts val="600"/>
              </a:spcBef>
            </a:pPr>
            <a:r>
              <a:rPr lang="de-DE" sz="1900" dirty="0"/>
              <a:t>Rahmen für Zulassung und Ausübung des Verwalterberufs,</a:t>
            </a:r>
          </a:p>
          <a:p>
            <a:pPr lvl="1">
              <a:spcBef>
                <a:spcPts val="600"/>
              </a:spcBef>
            </a:pPr>
            <a:r>
              <a:rPr lang="de-DE" sz="1900" dirty="0"/>
              <a:t>Digitalisierung des Verfahrens,</a:t>
            </a:r>
          </a:p>
          <a:p>
            <a:pPr lvl="1">
              <a:spcBef>
                <a:spcPts val="600"/>
              </a:spcBef>
            </a:pPr>
            <a:r>
              <a:rPr lang="de-DE" sz="1900" dirty="0"/>
              <a:t>Lizenzen in der Insolvenz,</a:t>
            </a:r>
          </a:p>
          <a:p>
            <a:pPr lvl="1">
              <a:spcBef>
                <a:spcPts val="600"/>
              </a:spcBef>
            </a:pPr>
            <a:r>
              <a:rPr lang="de-DE" sz="1900" dirty="0"/>
              <a:t>Insolvenzantragspflichten.</a:t>
            </a:r>
          </a:p>
          <a:p>
            <a:pPr>
              <a:spcBef>
                <a:spcPts val="600"/>
              </a:spcBef>
            </a:pPr>
            <a:r>
              <a:rPr lang="de-DE" sz="1900" b="1" dirty="0"/>
              <a:t>Richtlinienvorschlag COM(2016) 723 final</a:t>
            </a:r>
          </a:p>
          <a:p>
            <a:pPr lvl="1">
              <a:spcBef>
                <a:spcPts val="600"/>
              </a:spcBef>
            </a:pPr>
            <a:r>
              <a:rPr lang="de-DE" sz="1900" dirty="0"/>
              <a:t>Präventiver Restrukturierungsrahmen (inkl. Frühwarnsystem, Geschäftsleiter)</a:t>
            </a:r>
          </a:p>
          <a:p>
            <a:pPr lvl="1">
              <a:spcBef>
                <a:spcPts val="600"/>
              </a:spcBef>
            </a:pPr>
            <a:r>
              <a:rPr lang="de-DE" sz="1900" dirty="0"/>
              <a:t>Zweite Chance (Entschuldung),</a:t>
            </a:r>
          </a:p>
          <a:p>
            <a:pPr lvl="1">
              <a:spcBef>
                <a:spcPts val="600"/>
              </a:spcBef>
            </a:pPr>
            <a:r>
              <a:rPr lang="de-DE" sz="1900" dirty="0"/>
              <a:t>Steigerung der Effizienz (Gericht und Verwalter), </a:t>
            </a:r>
          </a:p>
          <a:p>
            <a:pPr lvl="1">
              <a:spcBef>
                <a:spcPts val="600"/>
              </a:spcBef>
            </a:pPr>
            <a:r>
              <a:rPr lang="de-DE" sz="1900" dirty="0"/>
              <a:t>Verfahrensdaten (Monitoring).</a:t>
            </a:r>
          </a:p>
          <a:p>
            <a:pPr>
              <a:spcBef>
                <a:spcPts val="600"/>
              </a:spcBef>
            </a:pPr>
            <a:r>
              <a:rPr lang="de-DE" sz="1900" b="1" dirty="0"/>
              <a:t>ESUG-Evaluation</a:t>
            </a:r>
          </a:p>
          <a:p>
            <a:pPr lvl="1">
              <a:spcBef>
                <a:spcPts val="600"/>
              </a:spcBef>
            </a:pPr>
            <a:r>
              <a:rPr lang="de-DE" sz="1900" dirty="0"/>
              <a:t>Eigenverwaltung,</a:t>
            </a:r>
          </a:p>
          <a:p>
            <a:pPr lvl="1">
              <a:spcBef>
                <a:spcPts val="600"/>
              </a:spcBef>
            </a:pPr>
            <a:r>
              <a:rPr lang="de-DE" sz="1900" dirty="0"/>
              <a:t>Insolvenzplan,</a:t>
            </a:r>
          </a:p>
          <a:p>
            <a:pPr lvl="1">
              <a:spcBef>
                <a:spcPts val="600"/>
              </a:spcBef>
            </a:pPr>
            <a:r>
              <a:rPr lang="de-DE" sz="1900" dirty="0"/>
              <a:t>Verwalterauswahl,</a:t>
            </a:r>
          </a:p>
          <a:p>
            <a:pPr lvl="1">
              <a:spcBef>
                <a:spcPts val="600"/>
              </a:spcBef>
            </a:pPr>
            <a:r>
              <a:rPr lang="de-DE" sz="1900" dirty="0"/>
              <a:t>Gerichtsorganisation</a:t>
            </a:r>
            <a:r>
              <a:rPr lang="de-DE" sz="1900" dirty="0" smtClean="0"/>
              <a:t>.</a:t>
            </a:r>
            <a:endParaRPr lang="de-DE" sz="1900" dirty="0"/>
          </a:p>
        </p:txBody>
      </p:sp>
    </p:spTree>
    <p:extLst>
      <p:ext uri="{BB962C8B-B14F-4D97-AF65-F5344CB8AC3E}">
        <p14:creationId xmlns:p14="http://schemas.microsoft.com/office/powerpoint/2010/main" val="14729594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40</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Rechtspolitische Handlungsoptionen</a:t>
            </a:r>
            <a:endParaRPr lang="de-DE" dirty="0"/>
          </a:p>
        </p:txBody>
      </p:sp>
      <p:sp>
        <p:nvSpPr>
          <p:cNvPr id="4" name="Textplatzhalter 3"/>
          <p:cNvSpPr>
            <a:spLocks noGrp="1"/>
          </p:cNvSpPr>
          <p:nvPr>
            <p:ph type="body" idx="1"/>
          </p:nvPr>
        </p:nvSpPr>
        <p:spPr/>
        <p:txBody>
          <a:bodyPr/>
          <a:lstStyle/>
          <a:p>
            <a:r>
              <a:rPr lang="de-DE" dirty="0" smtClean="0"/>
              <a:t>Option 1: Beim ESUG belassen.</a:t>
            </a:r>
          </a:p>
          <a:p>
            <a:r>
              <a:rPr lang="de-DE" dirty="0" smtClean="0"/>
              <a:t>Option 2: ESUG durch Regelung des vor-vorläufigen Gläubigerausschuss weiterentwickeln.</a:t>
            </a:r>
          </a:p>
          <a:p>
            <a:r>
              <a:rPr lang="de-DE" dirty="0" smtClean="0"/>
              <a:t>Option 3: Zwar Regelung des vor-vorläufigen Gläubigerausschusses, aber unentziehbare Mitwirkungskompetenzen des Gerichts</a:t>
            </a:r>
          </a:p>
          <a:p>
            <a:pPr lvl="1"/>
            <a:r>
              <a:rPr lang="de-DE" dirty="0" smtClean="0"/>
              <a:t>Begrenzung der Gläubigerauswahl auf gelistete Kandidaten oder</a:t>
            </a:r>
          </a:p>
          <a:p>
            <a:pPr lvl="1"/>
            <a:r>
              <a:rPr lang="de-DE" dirty="0" smtClean="0"/>
              <a:t>Keine Gläubigerauswahl einer bestimmten Person, sondern Benennung mehrerer Kandidaten, aus denen das Gericht wählt.</a:t>
            </a:r>
            <a:endParaRPr lang="de-DE" dirty="0"/>
          </a:p>
        </p:txBody>
      </p:sp>
    </p:spTree>
    <p:extLst>
      <p:ext uri="{BB962C8B-B14F-4D97-AF65-F5344CB8AC3E}">
        <p14:creationId xmlns:p14="http://schemas.microsoft.com/office/powerpoint/2010/main" val="28690040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41</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Empfehlung: Vor-vorläufiger Gläubigerausschuss</a:t>
            </a:r>
            <a:endParaRPr lang="de-DE" dirty="0"/>
          </a:p>
        </p:txBody>
      </p:sp>
      <p:sp>
        <p:nvSpPr>
          <p:cNvPr id="4" name="Textplatzhalter 3"/>
          <p:cNvSpPr>
            <a:spLocks noGrp="1"/>
          </p:cNvSpPr>
          <p:nvPr>
            <p:ph type="body" idx="1"/>
          </p:nvPr>
        </p:nvSpPr>
        <p:spPr/>
        <p:txBody>
          <a:bodyPr/>
          <a:lstStyle/>
          <a:p>
            <a:r>
              <a:rPr lang="de-DE" dirty="0"/>
              <a:t>Die mit dem ESUG eingeschlagene rechtspolitische Richtung ist konsequent weiter zu verfolgen, indem einem erstmals vorzusehenden vor-vorläufigen Gläubigerausschuss die Kompetenz eingeräumt wird, den Insolvenzverwalter </a:t>
            </a:r>
            <a:r>
              <a:rPr lang="de-DE" dirty="0" smtClean="0"/>
              <a:t>auszuwählen.</a:t>
            </a:r>
          </a:p>
          <a:p>
            <a:r>
              <a:rPr lang="de-DE" dirty="0" smtClean="0"/>
              <a:t>Auch </a:t>
            </a:r>
            <a:r>
              <a:rPr lang="de-DE" dirty="0"/>
              <a:t>dann kann das </a:t>
            </a:r>
            <a:r>
              <a:rPr lang="de-DE" dirty="0" smtClean="0"/>
              <a:t>Gericht </a:t>
            </a:r>
            <a:r>
              <a:rPr lang="de-DE" dirty="0"/>
              <a:t>in Wahrnehmung seiner Kontrollbefugnisse der Beeinträchtigung der Unabhängigkeit </a:t>
            </a:r>
            <a:r>
              <a:rPr lang="de-DE" dirty="0" smtClean="0"/>
              <a:t>entgegenwirken.</a:t>
            </a:r>
          </a:p>
          <a:p>
            <a:r>
              <a:rPr lang="de-DE" dirty="0" smtClean="0"/>
              <a:t>Diese </a:t>
            </a:r>
            <a:r>
              <a:rPr lang="de-DE" dirty="0"/>
              <a:t>Weichenstellung ist insbesondere auch dann zu begrüßen, wenn man den </a:t>
            </a:r>
            <a:r>
              <a:rPr lang="de-DE" dirty="0" smtClean="0"/>
              <a:t>in der Studie empfohlenen </a:t>
            </a:r>
            <a:r>
              <a:rPr lang="de-DE" dirty="0"/>
              <a:t>Weg geht, die Voraussetzungen der Eigenverwaltung restriktiver zu regeln. Die Einflussmöglichkeiten, die dort verloren gehen, werden dann an dieser Stelle ausgeglichen.</a:t>
            </a:r>
          </a:p>
        </p:txBody>
      </p:sp>
    </p:spTree>
    <p:extLst>
      <p:ext uri="{BB962C8B-B14F-4D97-AF65-F5344CB8AC3E}">
        <p14:creationId xmlns:p14="http://schemas.microsoft.com/office/powerpoint/2010/main" val="10257949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42</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Agenda dieses Vortrags </a:t>
            </a:r>
            <a:endParaRPr lang="de-DE" dirty="0"/>
          </a:p>
        </p:txBody>
      </p:sp>
      <p:sp>
        <p:nvSpPr>
          <p:cNvPr id="4" name="Textplatzhalter 3"/>
          <p:cNvSpPr>
            <a:spLocks noGrp="1"/>
          </p:cNvSpPr>
          <p:nvPr>
            <p:ph type="body" idx="1"/>
          </p:nvPr>
        </p:nvSpPr>
        <p:spPr/>
        <p:txBody>
          <a:bodyPr>
            <a:normAutofit/>
          </a:bodyPr>
          <a:lstStyle/>
          <a:p>
            <a:pPr marL="457200" indent="-457200">
              <a:spcBef>
                <a:spcPts val="1200"/>
              </a:spcBef>
              <a:buAutoNum type="alphaUcPeriod"/>
            </a:pPr>
            <a:r>
              <a:rPr lang="de-DE" sz="2400" dirty="0" smtClean="0"/>
              <a:t>Konzept der Evaluation</a:t>
            </a:r>
          </a:p>
          <a:p>
            <a:pPr marL="457200" indent="-457200">
              <a:spcBef>
                <a:spcPts val="1200"/>
              </a:spcBef>
              <a:buAutoNum type="alphaUcPeriod"/>
            </a:pPr>
            <a:r>
              <a:rPr lang="de-DE" sz="2400" dirty="0" smtClean="0"/>
              <a:t>Eigenverwaltung einschließlich §§ 270a/b InsO</a:t>
            </a:r>
          </a:p>
          <a:p>
            <a:pPr marL="457200" indent="-457200">
              <a:spcBef>
                <a:spcPts val="1200"/>
              </a:spcBef>
              <a:buFont typeface="Arial" charset="0"/>
              <a:buAutoNum type="alphaUcPeriod"/>
            </a:pPr>
            <a:r>
              <a:rPr lang="de-DE" sz="2400" dirty="0" smtClean="0"/>
              <a:t>Insolvenzplan</a:t>
            </a:r>
          </a:p>
          <a:p>
            <a:pPr marL="457200" indent="-457200">
              <a:spcBef>
                <a:spcPts val="1200"/>
              </a:spcBef>
              <a:buFont typeface="Arial" charset="0"/>
              <a:buAutoNum type="alphaUcPeriod"/>
            </a:pPr>
            <a:r>
              <a:rPr lang="de-DE" sz="2400" dirty="0" smtClean="0"/>
              <a:t>Auswahl </a:t>
            </a:r>
            <a:r>
              <a:rPr lang="de-DE" sz="2400" dirty="0"/>
              <a:t>des Verwalters einschließlich </a:t>
            </a:r>
            <a:r>
              <a:rPr lang="de-DE" sz="2400" dirty="0" smtClean="0"/>
              <a:t>Gläubigerausschuss</a:t>
            </a:r>
          </a:p>
          <a:p>
            <a:pPr marL="457200" indent="-457200">
              <a:spcBef>
                <a:spcPts val="1200"/>
              </a:spcBef>
              <a:buFont typeface="Arial" charset="0"/>
              <a:buAutoNum type="alphaUcPeriod"/>
            </a:pPr>
            <a:r>
              <a:rPr lang="de-DE" sz="2400" dirty="0" smtClean="0">
                <a:solidFill>
                  <a:srgbClr val="8C7C72"/>
                </a:solidFill>
              </a:rPr>
              <a:t>Gerichtsorganisation</a:t>
            </a:r>
          </a:p>
        </p:txBody>
      </p:sp>
    </p:spTree>
    <p:extLst>
      <p:ext uri="{BB962C8B-B14F-4D97-AF65-F5344CB8AC3E}">
        <p14:creationId xmlns:p14="http://schemas.microsoft.com/office/powerpoint/2010/main" val="29852703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43</a:t>
            </a:fld>
            <a:endParaRPr lang="de-DE" altLang="de-DE" dirty="0" smtClean="0"/>
          </a:p>
          <a:p>
            <a:endParaRPr lang="de-DE" altLang="de-DE" dirty="0">
              <a:latin typeface="Times New Roman" pitchFamily="18" charset="0"/>
            </a:endParaRPr>
          </a:p>
        </p:txBody>
      </p:sp>
      <p:graphicFrame>
        <p:nvGraphicFramePr>
          <p:cNvPr id="3" name="Diagramm 2"/>
          <p:cNvGraphicFramePr/>
          <p:nvPr>
            <p:extLst>
              <p:ext uri="{D42A27DB-BD31-4B8C-83A1-F6EECF244321}">
                <p14:modId xmlns:p14="http://schemas.microsoft.com/office/powerpoint/2010/main" val="120104371"/>
              </p:ext>
            </p:extLst>
          </p:nvPr>
        </p:nvGraphicFramePr>
        <p:xfrm>
          <a:off x="286327" y="147782"/>
          <a:ext cx="8691418" cy="61245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47184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44</a:t>
            </a:fld>
            <a:endParaRPr lang="de-DE" altLang="de-DE" dirty="0" smtClean="0"/>
          </a:p>
          <a:p>
            <a:endParaRPr lang="de-DE" altLang="de-DE" dirty="0">
              <a:latin typeface="Times New Roman" pitchFamily="18"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2307961369"/>
              </p:ext>
            </p:extLst>
          </p:nvPr>
        </p:nvGraphicFramePr>
        <p:xfrm>
          <a:off x="110834" y="581146"/>
          <a:ext cx="8931565" cy="4162964"/>
        </p:xfrm>
        <a:graphic>
          <a:graphicData uri="http://schemas.openxmlformats.org/drawingml/2006/table">
            <a:tbl>
              <a:tblPr firstRow="1" firstCol="1" bandRow="1">
                <a:tableStyleId>{B301B821-A1FF-4177-AEE7-76D212191A09}</a:tableStyleId>
              </a:tblPr>
              <a:tblGrid>
                <a:gridCol w="2105893"/>
                <a:gridCol w="1006764"/>
                <a:gridCol w="932873"/>
                <a:gridCol w="1006763"/>
                <a:gridCol w="969818"/>
                <a:gridCol w="997528"/>
                <a:gridCol w="923636"/>
                <a:gridCol w="988290"/>
              </a:tblGrid>
              <a:tr h="1029977">
                <a:tc gridSpan="8">
                  <a:txBody>
                    <a:bodyPr/>
                    <a:lstStyle/>
                    <a:p>
                      <a:pPr marL="0" indent="0" algn="l">
                        <a:lnSpc>
                          <a:spcPct val="107000"/>
                        </a:lnSpc>
                        <a:spcBef>
                          <a:spcPts val="600"/>
                        </a:spcBef>
                        <a:spcAft>
                          <a:spcPts val="800"/>
                        </a:spcAft>
                      </a:pPr>
                      <a:r>
                        <a:rPr lang="de-DE" sz="1600" b="1" dirty="0" smtClean="0">
                          <a:effectLst/>
                          <a:latin typeface="Arial"/>
                          <a:ea typeface="Calibri"/>
                        </a:rPr>
                        <a:t>Tab. 18 Unterschiedliche </a:t>
                      </a:r>
                      <a:r>
                        <a:rPr lang="de-DE" sz="2000" b="1" dirty="0" smtClean="0">
                          <a:effectLst/>
                          <a:latin typeface="Arial"/>
                          <a:ea typeface="Calibri"/>
                        </a:rPr>
                        <a:t>Bewertungen </a:t>
                      </a:r>
                      <a:r>
                        <a:rPr lang="de-DE" sz="1600" b="1" dirty="0" smtClean="0">
                          <a:effectLst/>
                          <a:latin typeface="Arial"/>
                          <a:ea typeface="Calibri"/>
                        </a:rPr>
                        <a:t>des ESUG nach Berufsgruppen für Aussagen mit Standardabweichung &gt;0,9 (Mittelwerte/Standardabweichung, absolute Anzahl in Klammern).</a:t>
                      </a:r>
                      <a:endParaRPr lang="de-DE" sz="1600" dirty="0">
                        <a:effectLst/>
                        <a:latin typeface="Arial"/>
                        <a:ea typeface="Calibri"/>
                        <a:cs typeface="Times New Roman"/>
                      </a:endParaRPr>
                    </a:p>
                  </a:txBody>
                  <a:tcPr marL="62291" marR="62291" marT="0" marB="0" anchor="ctr">
                    <a:solidFill>
                      <a:srgbClr val="8C7C72"/>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1306536">
                <a:tc>
                  <a:txBody>
                    <a:bodyPr/>
                    <a:lstStyle/>
                    <a:p>
                      <a:pPr marL="0" indent="0" algn="ctr">
                        <a:lnSpc>
                          <a:spcPct val="107000"/>
                        </a:lnSpc>
                        <a:spcBef>
                          <a:spcPts val="600"/>
                        </a:spcBef>
                        <a:spcAft>
                          <a:spcPts val="800"/>
                        </a:spcAft>
                      </a:pPr>
                      <a:r>
                        <a:rPr lang="de-DE" sz="1600" dirty="0">
                          <a:effectLst/>
                        </a:rPr>
                        <a:t>Aussage</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a:effectLst/>
                        </a:rPr>
                        <a:t>Gesamt</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600" dirty="0" smtClean="0">
                          <a:effectLst/>
                        </a:rPr>
                        <a:t>Gerichts-personen</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a:effectLst/>
                        </a:rPr>
                        <a:t>Rechts-anwälte</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600" dirty="0" smtClean="0">
                          <a:effectLst/>
                        </a:rPr>
                        <a:t>StB/</a:t>
                      </a:r>
                      <a:br>
                        <a:rPr lang="de-DE" sz="1600" dirty="0" smtClean="0">
                          <a:effectLst/>
                        </a:rPr>
                      </a:br>
                      <a:r>
                        <a:rPr lang="de-DE" sz="1600" dirty="0" smtClean="0">
                          <a:effectLst/>
                        </a:rPr>
                        <a:t>Betriebs-wirte</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600" dirty="0" smtClean="0">
                          <a:effectLst/>
                        </a:rPr>
                        <a:t>Banken</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600" dirty="0" smtClean="0">
                          <a:effectLst/>
                        </a:rPr>
                        <a:t>FinanzvwSV-Träger</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300"/>
                        </a:spcBef>
                        <a:spcAft>
                          <a:spcPts val="0"/>
                        </a:spcAft>
                      </a:pPr>
                      <a:r>
                        <a:rPr lang="de-DE" sz="1600" dirty="0">
                          <a:effectLst/>
                        </a:rPr>
                        <a:t>Sonstiges</a:t>
                      </a:r>
                      <a:endParaRPr lang="de-DE" sz="1600" dirty="0">
                        <a:effectLst/>
                        <a:latin typeface="Arial"/>
                        <a:ea typeface="Calibri"/>
                        <a:cs typeface="Times New Roman"/>
                      </a:endParaRPr>
                    </a:p>
                  </a:txBody>
                  <a:tcPr marL="62291" marR="62291" marT="0" marB="0" anchor="ctr"/>
                </a:tc>
              </a:tr>
              <a:tr h="887134">
                <a:tc>
                  <a:txBody>
                    <a:bodyPr/>
                    <a:lstStyle/>
                    <a:p>
                      <a:pPr marL="0" indent="0" algn="l">
                        <a:lnSpc>
                          <a:spcPct val="107000"/>
                        </a:lnSpc>
                        <a:spcBef>
                          <a:spcPts val="600"/>
                        </a:spcBef>
                        <a:spcAft>
                          <a:spcPts val="800"/>
                        </a:spcAft>
                      </a:pPr>
                      <a:r>
                        <a:rPr lang="de-DE" sz="1600" dirty="0" smtClean="0">
                          <a:effectLst/>
                        </a:rPr>
                        <a:t>Es wäre wichtig, dass die Verfahrensführung in Eigenverwaltungs-verfahren (noch) stärker vom Richter als vom Rechtspfleger vorgenommen wird.</a:t>
                      </a:r>
                      <a:endParaRPr lang="de-DE" sz="1600" dirty="0">
                        <a:effectLst/>
                        <a:latin typeface="Arial"/>
                        <a:ea typeface="Calibri"/>
                        <a:cs typeface="Times New Roman"/>
                      </a:endParaRPr>
                    </a:p>
                  </a:txBody>
                  <a:tcPr marL="62291" marR="62291" marT="0" marB="0"/>
                </a:tc>
                <a:tc>
                  <a:txBody>
                    <a:bodyPr/>
                    <a:lstStyle/>
                    <a:p>
                      <a:pPr marL="0" indent="0" algn="ctr">
                        <a:lnSpc>
                          <a:spcPct val="107000"/>
                        </a:lnSpc>
                        <a:spcBef>
                          <a:spcPts val="600"/>
                        </a:spcBef>
                        <a:spcAft>
                          <a:spcPts val="800"/>
                        </a:spcAft>
                      </a:pPr>
                      <a:r>
                        <a:rPr lang="de-DE" sz="1600" dirty="0" smtClean="0">
                          <a:effectLst/>
                        </a:rPr>
                        <a:t>2,61/0,98 (670)</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2,10/1,07 (148)</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2,65/0,89 (352)</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2,91/0,83 (85)</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2,74/0,85 (47)</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3,18/0,69 (38)</a:t>
                      </a:r>
                      <a:endParaRPr lang="de-DE" sz="1600" dirty="0">
                        <a:effectLst/>
                        <a:latin typeface="Arial"/>
                        <a:ea typeface="Calibri"/>
                        <a:cs typeface="Times New Roman"/>
                      </a:endParaRPr>
                    </a:p>
                  </a:txBody>
                  <a:tcPr marL="62291" marR="62291" marT="0" marB="0" anchor="ctr"/>
                </a:tc>
                <a:tc>
                  <a:txBody>
                    <a:bodyPr/>
                    <a:lstStyle/>
                    <a:p>
                      <a:pPr marL="0" indent="0" algn="ctr">
                        <a:lnSpc>
                          <a:spcPct val="107000"/>
                        </a:lnSpc>
                        <a:spcBef>
                          <a:spcPts val="600"/>
                        </a:spcBef>
                        <a:spcAft>
                          <a:spcPts val="800"/>
                        </a:spcAft>
                      </a:pPr>
                      <a:r>
                        <a:rPr lang="de-DE" sz="1600" dirty="0" smtClean="0">
                          <a:effectLst/>
                        </a:rPr>
                        <a:t>2,74/1,02 (77)</a:t>
                      </a:r>
                      <a:endParaRPr lang="de-DE" sz="1600" dirty="0">
                        <a:effectLst/>
                        <a:latin typeface="Arial"/>
                        <a:ea typeface="Calibri"/>
                        <a:cs typeface="Times New Roman"/>
                      </a:endParaRPr>
                    </a:p>
                  </a:txBody>
                  <a:tcPr marL="62291" marR="62291" marT="0" marB="0" anchor="ctr"/>
                </a:tc>
              </a:tr>
            </a:tbl>
          </a:graphicData>
        </a:graphic>
      </p:graphicFrame>
    </p:spTree>
    <p:extLst>
      <p:ext uri="{BB962C8B-B14F-4D97-AF65-F5344CB8AC3E}">
        <p14:creationId xmlns:p14="http://schemas.microsoft.com/office/powerpoint/2010/main" val="1506596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45</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Zur Leitfrage „Aufgabenverteilung“</a:t>
            </a:r>
            <a:endParaRPr lang="de-DE" dirty="0"/>
          </a:p>
        </p:txBody>
      </p:sp>
      <p:sp>
        <p:nvSpPr>
          <p:cNvPr id="4" name="Textplatzhalter 3"/>
          <p:cNvSpPr>
            <a:spLocks noGrp="1"/>
          </p:cNvSpPr>
          <p:nvPr>
            <p:ph type="body" idx="1"/>
          </p:nvPr>
        </p:nvSpPr>
        <p:spPr/>
        <p:txBody>
          <a:bodyPr/>
          <a:lstStyle/>
          <a:p>
            <a:r>
              <a:rPr lang="de-DE" dirty="0" smtClean="0"/>
              <a:t>„</a:t>
            </a:r>
            <a:r>
              <a:rPr lang="de-DE" i="1" dirty="0" smtClean="0"/>
              <a:t>Ist </a:t>
            </a:r>
            <a:r>
              <a:rPr lang="de-DE" i="1" dirty="0"/>
              <a:t>die Aufgabenverteilung zwischen Richter und Rechtspfleger angemessen oder sollte im Interesse einer effektiven Verfahrensabwicklung die funktionelle Zuständigkeit neu austariert werden</a:t>
            </a:r>
            <a:r>
              <a:rPr lang="de-DE" i="1" dirty="0" smtClean="0"/>
              <a:t>?</a:t>
            </a:r>
            <a:r>
              <a:rPr lang="de-DE" dirty="0" smtClean="0"/>
              <a:t>“</a:t>
            </a:r>
          </a:p>
          <a:p>
            <a:endParaRPr lang="de-DE" dirty="0" smtClean="0"/>
          </a:p>
          <a:p>
            <a:r>
              <a:rPr lang="de-DE" dirty="0" smtClean="0"/>
              <a:t>Optionen:</a:t>
            </a:r>
          </a:p>
          <a:p>
            <a:pPr marL="803275" lvl="1" indent="-346075">
              <a:buFont typeface="+mj-lt"/>
              <a:buAutoNum type="arabicPeriod"/>
            </a:pPr>
            <a:r>
              <a:rPr lang="de-DE" dirty="0" smtClean="0"/>
              <a:t>§ 18 Abs. 1 Nr. 2 RPflG belassen.</a:t>
            </a:r>
          </a:p>
          <a:p>
            <a:pPr marL="803275" lvl="1" indent="-346075">
              <a:buFont typeface="+mj-lt"/>
              <a:buAutoNum type="arabicPeriod"/>
            </a:pPr>
            <a:r>
              <a:rPr lang="de-DE" dirty="0" smtClean="0"/>
              <a:t>Richtervorbehalt für Planverfahren zurückschneiden.</a:t>
            </a:r>
          </a:p>
          <a:p>
            <a:pPr marL="803275" lvl="1" indent="-346075">
              <a:buFont typeface="+mj-lt"/>
              <a:buAutoNum type="arabicPeriod"/>
            </a:pPr>
            <a:r>
              <a:rPr lang="de-DE" dirty="0" smtClean="0"/>
              <a:t>Richtervorbehalt auf Eigenverwaltung ausweiten.</a:t>
            </a:r>
            <a:endParaRPr lang="de-DE" dirty="0"/>
          </a:p>
        </p:txBody>
      </p:sp>
    </p:spTree>
    <p:extLst>
      <p:ext uri="{BB962C8B-B14F-4D97-AF65-F5344CB8AC3E}">
        <p14:creationId xmlns:p14="http://schemas.microsoft.com/office/powerpoint/2010/main" val="402021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46</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Empfehlung Aufgabenverteilung</a:t>
            </a:r>
            <a:endParaRPr lang="de-DE" dirty="0"/>
          </a:p>
        </p:txBody>
      </p:sp>
      <p:sp>
        <p:nvSpPr>
          <p:cNvPr id="4" name="Textplatzhalter 3"/>
          <p:cNvSpPr>
            <a:spLocks noGrp="1"/>
          </p:cNvSpPr>
          <p:nvPr>
            <p:ph type="body" idx="1"/>
          </p:nvPr>
        </p:nvSpPr>
        <p:spPr/>
        <p:txBody>
          <a:bodyPr/>
          <a:lstStyle/>
          <a:p>
            <a:r>
              <a:rPr lang="de-DE" dirty="0"/>
              <a:t>Im Hinblick auf die Aufgabenverteilung von Richter und Rechtspfleger lässt sich ein dringlicher rechtspolitischer Handlungsbedarf nicht </a:t>
            </a:r>
            <a:r>
              <a:rPr lang="de-DE" dirty="0" smtClean="0"/>
              <a:t>feststellen.</a:t>
            </a:r>
          </a:p>
          <a:p>
            <a:r>
              <a:rPr lang="de-DE" dirty="0" smtClean="0"/>
              <a:t>Vielmehr </a:t>
            </a:r>
            <a:r>
              <a:rPr lang="de-DE" dirty="0"/>
              <a:t>hat die Neuregelung durch das ESUG in § 18 Abs. 1 Nr. 2 RPflG demonstriert, dass mit jeder </a:t>
            </a:r>
            <a:r>
              <a:rPr lang="de-DE" dirty="0" smtClean="0"/>
              <a:t>Zuständigkeitsveränderung </a:t>
            </a:r>
            <a:r>
              <a:rPr lang="de-DE" dirty="0"/>
              <a:t>neue Auslegungsprobleme entstehen, die die Verfahrensabwicklung </a:t>
            </a:r>
            <a:r>
              <a:rPr lang="de-DE" dirty="0" smtClean="0"/>
              <a:t>belasten.</a:t>
            </a:r>
          </a:p>
          <a:p>
            <a:r>
              <a:rPr lang="de-DE" dirty="0" smtClean="0"/>
              <a:t>Vor </a:t>
            </a:r>
            <a:r>
              <a:rPr lang="de-DE" dirty="0"/>
              <a:t>diesem Hintergrund und angesichts der bei der Befragung ermittelten Zufriedenheit der </a:t>
            </a:r>
            <a:r>
              <a:rPr lang="de-DE" dirty="0" smtClean="0"/>
              <a:t>Beteiligten </a:t>
            </a:r>
            <a:r>
              <a:rPr lang="de-DE" dirty="0"/>
              <a:t>sprechen gute Gründe dafür, die Regelungen zur funktionellen Zuständigkeit in § 18 RPflG nicht zu ändern.</a:t>
            </a:r>
          </a:p>
        </p:txBody>
      </p:sp>
    </p:spTree>
    <p:extLst>
      <p:ext uri="{BB962C8B-B14F-4D97-AF65-F5344CB8AC3E}">
        <p14:creationId xmlns:p14="http://schemas.microsoft.com/office/powerpoint/2010/main" val="25294566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47</a:t>
            </a:fld>
            <a:endParaRPr lang="de-DE" altLang="de-DE" dirty="0" smtClean="0"/>
          </a:p>
          <a:p>
            <a:endParaRPr lang="de-DE" altLang="de-DE" dirty="0">
              <a:latin typeface="Times New Roman" pitchFamily="18" charset="0"/>
            </a:endParaRPr>
          </a:p>
        </p:txBody>
      </p:sp>
      <p:graphicFrame>
        <p:nvGraphicFramePr>
          <p:cNvPr id="3" name="Diagramm 2"/>
          <p:cNvGraphicFramePr/>
          <p:nvPr>
            <p:extLst>
              <p:ext uri="{D42A27DB-BD31-4B8C-83A1-F6EECF244321}">
                <p14:modId xmlns:p14="http://schemas.microsoft.com/office/powerpoint/2010/main" val="426776698"/>
              </p:ext>
            </p:extLst>
          </p:nvPr>
        </p:nvGraphicFramePr>
        <p:xfrm>
          <a:off x="212437" y="73891"/>
          <a:ext cx="8608290" cy="61306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16671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48</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Empfehlung Konzentration</a:t>
            </a:r>
            <a:endParaRPr lang="de-DE" dirty="0"/>
          </a:p>
        </p:txBody>
      </p:sp>
      <p:sp>
        <p:nvSpPr>
          <p:cNvPr id="4" name="Textplatzhalter 3"/>
          <p:cNvSpPr>
            <a:spLocks noGrp="1"/>
          </p:cNvSpPr>
          <p:nvPr>
            <p:ph type="body" idx="1"/>
          </p:nvPr>
        </p:nvSpPr>
        <p:spPr/>
        <p:txBody>
          <a:bodyPr/>
          <a:lstStyle/>
          <a:p>
            <a:pPr marL="0" indent="0">
              <a:buNone/>
            </a:pPr>
            <a:r>
              <a:rPr lang="de-DE" dirty="0"/>
              <a:t>ESUG-Verfahren sind – im Unterschied zu den bisherigen Konzentrationsvorgaben in § 2 InsO für die Landesjustizverwaltungen verpflichtend – möglichst nach dem Vorbild des § 2 Abs. 3 InsO bei einem Gericht je Bezirk eines Oberlandesgerichts, jedenfalls aber bei </a:t>
            </a:r>
            <a:r>
              <a:rPr lang="de-DE" dirty="0" smtClean="0"/>
              <a:t>maximal </a:t>
            </a:r>
            <a:r>
              <a:rPr lang="de-DE" dirty="0"/>
              <a:t>einem Gericht je Landgerichtsbezirk zu konzentrieren, um dort spezifische Expertise aufzubauen. Zu dieser Expertise zählen auch ökonomische Fertigkeiten.</a:t>
            </a:r>
          </a:p>
        </p:txBody>
      </p:sp>
    </p:spTree>
    <p:extLst>
      <p:ext uri="{BB962C8B-B14F-4D97-AF65-F5344CB8AC3E}">
        <p14:creationId xmlns:p14="http://schemas.microsoft.com/office/powerpoint/2010/main" val="179941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5</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lstStyle/>
          <a:p>
            <a:r>
              <a:rPr lang="de-DE" dirty="0" smtClean="0"/>
              <a:t>Agenda dieses Vortrags </a:t>
            </a:r>
            <a:endParaRPr lang="de-DE" dirty="0"/>
          </a:p>
        </p:txBody>
      </p:sp>
      <p:sp>
        <p:nvSpPr>
          <p:cNvPr id="4" name="Textplatzhalter 3"/>
          <p:cNvSpPr>
            <a:spLocks noGrp="1"/>
          </p:cNvSpPr>
          <p:nvPr>
            <p:ph type="body" idx="1"/>
          </p:nvPr>
        </p:nvSpPr>
        <p:spPr/>
        <p:txBody>
          <a:bodyPr>
            <a:normAutofit/>
          </a:bodyPr>
          <a:lstStyle/>
          <a:p>
            <a:pPr marL="457200" indent="-457200">
              <a:spcBef>
                <a:spcPts val="1200"/>
              </a:spcBef>
              <a:buAutoNum type="alphaUcPeriod"/>
            </a:pPr>
            <a:r>
              <a:rPr lang="de-DE" sz="2400" dirty="0" smtClean="0"/>
              <a:t>Konzept der Evaluation</a:t>
            </a:r>
          </a:p>
          <a:p>
            <a:pPr marL="457200" indent="-457200">
              <a:spcBef>
                <a:spcPts val="1200"/>
              </a:spcBef>
              <a:buAutoNum type="alphaUcPeriod"/>
            </a:pPr>
            <a:r>
              <a:rPr lang="de-DE" sz="2400" dirty="0" smtClean="0"/>
              <a:t>Eigenverwaltung einschließlich §§ 270a/b InsO</a:t>
            </a:r>
          </a:p>
          <a:p>
            <a:pPr marL="457200" indent="-457200">
              <a:spcBef>
                <a:spcPts val="1200"/>
              </a:spcBef>
              <a:buFont typeface="Arial" charset="0"/>
              <a:buAutoNum type="alphaUcPeriod"/>
            </a:pPr>
            <a:r>
              <a:rPr lang="de-DE" sz="2400" dirty="0" smtClean="0"/>
              <a:t>Insolvenzplan</a:t>
            </a:r>
          </a:p>
          <a:p>
            <a:pPr marL="457200" indent="-457200">
              <a:spcBef>
                <a:spcPts val="1200"/>
              </a:spcBef>
              <a:buFont typeface="Arial" charset="0"/>
              <a:buAutoNum type="alphaUcPeriod"/>
            </a:pPr>
            <a:r>
              <a:rPr lang="de-DE" sz="2400" dirty="0" smtClean="0"/>
              <a:t>Auswahl </a:t>
            </a:r>
            <a:r>
              <a:rPr lang="de-DE" sz="2400" dirty="0"/>
              <a:t>des Verwalters einschließlich </a:t>
            </a:r>
            <a:r>
              <a:rPr lang="de-DE" sz="2400" dirty="0" smtClean="0"/>
              <a:t>Gläubigerausschuss</a:t>
            </a:r>
          </a:p>
          <a:p>
            <a:pPr marL="457200" indent="-457200">
              <a:spcBef>
                <a:spcPts val="1200"/>
              </a:spcBef>
              <a:buFont typeface="Arial" charset="0"/>
              <a:buAutoNum type="alphaUcPeriod"/>
            </a:pPr>
            <a:r>
              <a:rPr lang="de-DE" sz="2400" dirty="0" smtClean="0"/>
              <a:t>Gerichtsorganisation</a:t>
            </a:r>
          </a:p>
        </p:txBody>
      </p:sp>
    </p:spTree>
    <p:extLst>
      <p:ext uri="{BB962C8B-B14F-4D97-AF65-F5344CB8AC3E}">
        <p14:creationId xmlns:p14="http://schemas.microsoft.com/office/powerpoint/2010/main" val="3816960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0"/>
          </p:nvPr>
        </p:nvSpPr>
        <p:spPr/>
        <p:txBody>
          <a:bodyPr/>
          <a:lstStyle/>
          <a:p>
            <a:r>
              <a:rPr lang="de-DE" altLang="de-DE" dirty="0" smtClean="0"/>
              <a:t>Folie </a:t>
            </a:r>
            <a:fld id="{19AA03EA-BA43-4E82-AF5C-5AAE3BCCB6FC}" type="slidenum">
              <a:rPr lang="de-DE" altLang="de-DE" smtClean="0"/>
              <a:pPr/>
              <a:t>6</a:t>
            </a:fld>
            <a:endParaRPr lang="de-DE" altLang="de-DE" dirty="0" smtClean="0"/>
          </a:p>
          <a:p>
            <a:endParaRPr lang="de-DE" altLang="de-DE" dirty="0"/>
          </a:p>
        </p:txBody>
      </p:sp>
      <p:sp>
        <p:nvSpPr>
          <p:cNvPr id="4" name="Titel 3"/>
          <p:cNvSpPr>
            <a:spLocks noGrp="1"/>
          </p:cNvSpPr>
          <p:nvPr>
            <p:ph type="title"/>
          </p:nvPr>
        </p:nvSpPr>
        <p:spPr/>
        <p:txBody>
          <a:bodyPr/>
          <a:lstStyle/>
          <a:p>
            <a:r>
              <a:rPr lang="de-DE" dirty="0" smtClean="0"/>
              <a:t>A. Konzept der Evaluation: 4 Bausteine </a:t>
            </a:r>
            <a:endParaRPr lang="de-DE" dirty="0"/>
          </a:p>
        </p:txBody>
      </p:sp>
      <p:sp>
        <p:nvSpPr>
          <p:cNvPr id="6" name="Textplatzhalter 5"/>
          <p:cNvSpPr>
            <a:spLocks noGrp="1"/>
          </p:cNvSpPr>
          <p:nvPr>
            <p:ph type="body" idx="1"/>
          </p:nvPr>
        </p:nvSpPr>
        <p:spPr/>
        <p:txBody>
          <a:bodyPr>
            <a:normAutofit/>
          </a:bodyPr>
          <a:lstStyle/>
          <a:p>
            <a:pPr marL="514350" indent="-514350">
              <a:lnSpc>
                <a:spcPts val="3200"/>
              </a:lnSpc>
              <a:spcBef>
                <a:spcPts val="1800"/>
              </a:spcBef>
              <a:buFont typeface="+mj-lt"/>
              <a:buAutoNum type="romanUcPeriod"/>
            </a:pPr>
            <a:r>
              <a:rPr lang="de-DE" sz="2400" dirty="0" smtClean="0"/>
              <a:t>Statistischer Überblick über ESUG-Verfahren</a:t>
            </a:r>
          </a:p>
          <a:p>
            <a:pPr marL="514350" indent="-514350">
              <a:lnSpc>
                <a:spcPts val="3200"/>
              </a:lnSpc>
              <a:spcBef>
                <a:spcPts val="1800"/>
              </a:spcBef>
              <a:buFont typeface="+mj-lt"/>
              <a:buAutoNum type="romanUcPeriod"/>
            </a:pPr>
            <a:r>
              <a:rPr lang="de-DE" sz="2400" dirty="0" smtClean="0"/>
              <a:t>Strukturierte Befragung</a:t>
            </a:r>
          </a:p>
          <a:p>
            <a:pPr marL="514350" indent="-514350">
              <a:lnSpc>
                <a:spcPts val="3200"/>
              </a:lnSpc>
              <a:spcBef>
                <a:spcPts val="1800"/>
              </a:spcBef>
              <a:buFont typeface="+mj-lt"/>
              <a:buAutoNum type="romanUcPeriod"/>
            </a:pPr>
            <a:r>
              <a:rPr lang="de-DE" sz="2400" dirty="0" smtClean="0"/>
              <a:t>Literatur- und Rechtsprechungsanalyse</a:t>
            </a:r>
          </a:p>
          <a:p>
            <a:pPr marL="514350" indent="-514350">
              <a:lnSpc>
                <a:spcPts val="3200"/>
              </a:lnSpc>
              <a:spcBef>
                <a:spcPts val="1800"/>
              </a:spcBef>
              <a:buFont typeface="+mj-lt"/>
              <a:buAutoNum type="romanUcPeriod"/>
            </a:pPr>
            <a:r>
              <a:rPr lang="de-DE" sz="2400" dirty="0" smtClean="0"/>
              <a:t>Qualitative Untersuchung</a:t>
            </a:r>
            <a:endParaRPr lang="de-DE" sz="2400" dirty="0"/>
          </a:p>
        </p:txBody>
      </p:sp>
    </p:spTree>
    <p:extLst>
      <p:ext uri="{BB962C8B-B14F-4D97-AF65-F5344CB8AC3E}">
        <p14:creationId xmlns:p14="http://schemas.microsoft.com/office/powerpoint/2010/main" val="358559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7</a:t>
            </a:fld>
            <a:endParaRPr lang="de-DE" altLang="de-DE" dirty="0" smtClean="0"/>
          </a:p>
          <a:p>
            <a:endParaRPr lang="de-DE" altLang="de-DE" dirty="0">
              <a:latin typeface="Times New Roman" pitchFamily="18" charset="0"/>
            </a:endParaRPr>
          </a:p>
        </p:txBody>
      </p:sp>
      <p:sp>
        <p:nvSpPr>
          <p:cNvPr id="3" name="Titel 2"/>
          <p:cNvSpPr>
            <a:spLocks noGrp="1"/>
          </p:cNvSpPr>
          <p:nvPr>
            <p:ph type="title"/>
          </p:nvPr>
        </p:nvSpPr>
        <p:spPr/>
        <p:txBody>
          <a:bodyPr>
            <a:normAutofit/>
          </a:bodyPr>
          <a:lstStyle/>
          <a:p>
            <a:r>
              <a:rPr lang="de-DE" dirty="0" smtClean="0"/>
              <a:t>I. </a:t>
            </a:r>
            <a:r>
              <a:rPr lang="de-DE" dirty="0"/>
              <a:t>Statistischer Überblick über </a:t>
            </a:r>
            <a:r>
              <a:rPr lang="de-DE" dirty="0" smtClean="0"/>
              <a:t>ESUG-Verfahren</a:t>
            </a:r>
            <a:endParaRPr lang="de-DE" dirty="0"/>
          </a:p>
        </p:txBody>
      </p:sp>
      <p:sp>
        <p:nvSpPr>
          <p:cNvPr id="4" name="Textplatzhalter 3"/>
          <p:cNvSpPr>
            <a:spLocks noGrp="1"/>
          </p:cNvSpPr>
          <p:nvPr>
            <p:ph type="body" idx="1"/>
          </p:nvPr>
        </p:nvSpPr>
        <p:spPr/>
        <p:txBody>
          <a:bodyPr>
            <a:normAutofit/>
          </a:bodyPr>
          <a:lstStyle/>
          <a:p>
            <a:pPr marL="0" indent="0">
              <a:spcBef>
                <a:spcPts val="600"/>
              </a:spcBef>
              <a:buNone/>
            </a:pPr>
            <a:r>
              <a:rPr lang="de-DE" sz="2400" dirty="0" smtClean="0"/>
              <a:t>Vollerhebung </a:t>
            </a:r>
            <a:r>
              <a:rPr lang="de-DE" sz="2400" dirty="0"/>
              <a:t>aller bekannten </a:t>
            </a:r>
            <a:r>
              <a:rPr lang="de-DE" sz="2400" dirty="0" smtClean="0"/>
              <a:t>1.609 Eigenverwaltungs-verfahren (</a:t>
            </a:r>
            <a:r>
              <a:rPr lang="de-DE" sz="2400" dirty="0"/>
              <a:t>§ </a:t>
            </a:r>
            <a:r>
              <a:rPr lang="de-DE" sz="2400" dirty="0" smtClean="0"/>
              <a:t>270a / </a:t>
            </a:r>
            <a:r>
              <a:rPr lang="de-DE" sz="2400" dirty="0"/>
              <a:t>§ 270b </a:t>
            </a:r>
            <a:r>
              <a:rPr lang="de-DE" sz="2400" dirty="0" smtClean="0"/>
              <a:t>/ Eröffnung) im Zeitraum 1.3.2012 - 28.2.2017:</a:t>
            </a:r>
          </a:p>
          <a:p>
            <a:pPr marL="342900" lvl="1" indent="-342900">
              <a:spcBef>
                <a:spcPts val="1200"/>
              </a:spcBef>
              <a:buFont typeface="Wingdings" panose="05000000000000000000" pitchFamily="2" charset="2"/>
              <a:buChar char="§"/>
            </a:pPr>
            <a:r>
              <a:rPr lang="de-DE" sz="2400" dirty="0" smtClean="0"/>
              <a:t>Wie </a:t>
            </a:r>
            <a:r>
              <a:rPr lang="de-DE" sz="2400" dirty="0"/>
              <a:t>viele </a:t>
            </a:r>
            <a:r>
              <a:rPr lang="de-DE" sz="2400" dirty="0" smtClean="0"/>
              <a:t>Eigenverwaltungsverfahren gab es?</a:t>
            </a:r>
            <a:endParaRPr lang="de-DE" sz="2400" dirty="0"/>
          </a:p>
          <a:p>
            <a:pPr marL="342900" lvl="1" indent="-342900">
              <a:spcBef>
                <a:spcPts val="600"/>
              </a:spcBef>
              <a:buFont typeface="Wingdings" panose="05000000000000000000" pitchFamily="2" charset="2"/>
              <a:buChar char="§"/>
            </a:pPr>
            <a:r>
              <a:rPr lang="de-DE" sz="2400" dirty="0" smtClean="0"/>
              <a:t>In welcher </a:t>
            </a:r>
            <a:r>
              <a:rPr lang="de-DE" sz="2400" dirty="0"/>
              <a:t>Weise </a:t>
            </a:r>
            <a:r>
              <a:rPr lang="de-DE" sz="2400" dirty="0" smtClean="0"/>
              <a:t>wurden die </a:t>
            </a:r>
            <a:r>
              <a:rPr lang="de-DE" sz="2400" dirty="0"/>
              <a:t>Möglichkeiten des ESUG </a:t>
            </a:r>
            <a:r>
              <a:rPr lang="de-DE" sz="2400" dirty="0" smtClean="0"/>
              <a:t>genutzt?</a:t>
            </a:r>
          </a:p>
          <a:p>
            <a:pPr marL="342900" lvl="1" indent="-342900">
              <a:spcBef>
                <a:spcPts val="600"/>
              </a:spcBef>
              <a:buFont typeface="Wingdings" panose="05000000000000000000" pitchFamily="2" charset="2"/>
              <a:buChar char="§"/>
            </a:pPr>
            <a:r>
              <a:rPr lang="de-DE" sz="2400" dirty="0" smtClean="0"/>
              <a:t>War die </a:t>
            </a:r>
            <a:r>
              <a:rPr lang="de-DE" sz="2400" dirty="0"/>
              <a:t>Nutzung der </a:t>
            </a:r>
            <a:r>
              <a:rPr lang="de-DE" sz="2400" dirty="0" smtClean="0"/>
              <a:t>Eigenverwaltungsverfahren von </a:t>
            </a:r>
            <a:r>
              <a:rPr lang="de-DE" sz="2400" dirty="0"/>
              <a:t>bestimmten Struktureigenschaften der Unternehmen </a:t>
            </a:r>
            <a:r>
              <a:rPr lang="de-DE" sz="2400" dirty="0" smtClean="0"/>
              <a:t>abhängig?</a:t>
            </a:r>
          </a:p>
          <a:p>
            <a:pPr marL="342900" lvl="1" indent="-342900">
              <a:spcBef>
                <a:spcPts val="600"/>
              </a:spcBef>
              <a:buFont typeface="Wingdings" panose="05000000000000000000" pitchFamily="2" charset="2"/>
              <a:buChar char="§"/>
            </a:pPr>
            <a:r>
              <a:rPr lang="de-DE" sz="2400" dirty="0" smtClean="0"/>
              <a:t>Ist </a:t>
            </a:r>
            <a:r>
              <a:rPr lang="de-DE" sz="2400" dirty="0"/>
              <a:t>es zu einer Ballung entsprechender </a:t>
            </a:r>
            <a:r>
              <a:rPr lang="de-DE" sz="2400" dirty="0" smtClean="0"/>
              <a:t>Verfahren an </a:t>
            </a:r>
            <a:r>
              <a:rPr lang="de-DE" sz="2400" dirty="0"/>
              <a:t>einzelnen Gerichtsstandorten </a:t>
            </a:r>
            <a:r>
              <a:rPr lang="de-DE" sz="2400" dirty="0" smtClean="0"/>
              <a:t>gekommen?</a:t>
            </a:r>
            <a:endParaRPr lang="de-DE" sz="2400" dirty="0"/>
          </a:p>
        </p:txBody>
      </p:sp>
    </p:spTree>
    <p:extLst>
      <p:ext uri="{BB962C8B-B14F-4D97-AF65-F5344CB8AC3E}">
        <p14:creationId xmlns:p14="http://schemas.microsoft.com/office/powerpoint/2010/main" val="4294615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r>
              <a:rPr lang="de-DE" altLang="de-DE" dirty="0" smtClean="0"/>
              <a:t>Folie </a:t>
            </a:r>
            <a:fld id="{19AA03EA-BA43-4E82-AF5C-5AAE3BCCB6FC}" type="slidenum">
              <a:rPr lang="de-DE" altLang="de-DE" smtClean="0"/>
              <a:pPr/>
              <a:t>8</a:t>
            </a:fld>
            <a:endParaRPr lang="de-DE" altLang="de-DE" dirty="0" smtClean="0"/>
          </a:p>
          <a:p>
            <a:endParaRPr lang="de-DE" altLang="de-DE" dirty="0">
              <a:latin typeface="Times New Roman" pitchFamily="18" charset="0"/>
            </a:endParaRPr>
          </a:p>
        </p:txBody>
      </p:sp>
      <p:sp>
        <p:nvSpPr>
          <p:cNvPr id="2" name="Titel 1"/>
          <p:cNvSpPr>
            <a:spLocks noGrp="1"/>
          </p:cNvSpPr>
          <p:nvPr>
            <p:ph type="title"/>
          </p:nvPr>
        </p:nvSpPr>
        <p:spPr/>
        <p:txBody>
          <a:bodyPr>
            <a:normAutofit/>
          </a:bodyPr>
          <a:lstStyle/>
          <a:p>
            <a:r>
              <a:rPr lang="de-DE" sz="2700" dirty="0" smtClean="0"/>
              <a:t>II. Strukturierte (Online-)Befragung</a:t>
            </a:r>
            <a:endParaRPr lang="de-DE" sz="2700" dirty="0"/>
          </a:p>
        </p:txBody>
      </p:sp>
      <p:sp>
        <p:nvSpPr>
          <p:cNvPr id="3" name="Textplatzhalter 2"/>
          <p:cNvSpPr>
            <a:spLocks noGrp="1"/>
          </p:cNvSpPr>
          <p:nvPr>
            <p:ph type="body" idx="1"/>
          </p:nvPr>
        </p:nvSpPr>
        <p:spPr/>
        <p:txBody>
          <a:bodyPr/>
          <a:lstStyle/>
          <a:p>
            <a:pPr>
              <a:spcBef>
                <a:spcPts val="600"/>
              </a:spcBef>
            </a:pPr>
            <a:r>
              <a:rPr lang="de-DE" sz="2400" dirty="0">
                <a:latin typeface="Arial" panose="020B0604020202020204" pitchFamily="34" charset="0"/>
                <a:cs typeface="Arial" panose="020B0604020202020204" pitchFamily="34" charset="0"/>
              </a:rPr>
              <a:t>Standardisierter Fragebogen (ca. 20 Minuten).</a:t>
            </a:r>
          </a:p>
          <a:p>
            <a:pPr>
              <a:spcBef>
                <a:spcPts val="600"/>
              </a:spcBef>
            </a:pPr>
            <a:r>
              <a:rPr lang="de-DE" sz="2400" dirty="0">
                <a:latin typeface="Arial" panose="020B0604020202020204" pitchFamily="34" charset="0"/>
                <a:cs typeface="Arial" panose="020B0604020202020204" pitchFamily="34" charset="0"/>
              </a:rPr>
              <a:t>Aufbau des Fragebogens: </a:t>
            </a:r>
          </a:p>
          <a:p>
            <a:pPr lvl="1">
              <a:spcBef>
                <a:spcPts val="600"/>
              </a:spcBef>
            </a:pPr>
            <a:r>
              <a:rPr lang="de-DE" sz="2400" dirty="0">
                <a:latin typeface="Arial" panose="020B0604020202020204" pitchFamily="34" charset="0"/>
                <a:cs typeface="Arial" panose="020B0604020202020204" pitchFamily="34" charset="0"/>
              </a:rPr>
              <a:t>Angaben zur Personengruppe/Fragen zur bisherigen Befassung, </a:t>
            </a:r>
          </a:p>
          <a:p>
            <a:pPr lvl="1">
              <a:spcBef>
                <a:spcPts val="600"/>
              </a:spcBef>
            </a:pPr>
            <a:r>
              <a:rPr lang="de-DE" sz="2400" dirty="0">
                <a:latin typeface="Arial" panose="020B0604020202020204" pitchFamily="34" charset="0"/>
                <a:cs typeface="Arial" panose="020B0604020202020204" pitchFamily="34" charset="0"/>
              </a:rPr>
              <a:t>Fragen zu den bisherigen konkreten </a:t>
            </a:r>
            <a:r>
              <a:rPr lang="de-DE" sz="2400" b="1" dirty="0">
                <a:latin typeface="Arial" panose="020B0604020202020204" pitchFamily="34" charset="0"/>
                <a:cs typeface="Arial" panose="020B0604020202020204" pitchFamily="34" charset="0"/>
              </a:rPr>
              <a:t>Erfahrungen</a:t>
            </a:r>
            <a:r>
              <a:rPr lang="de-DE" sz="2400" dirty="0">
                <a:latin typeface="Arial" panose="020B0604020202020204" pitchFamily="34" charset="0"/>
                <a:cs typeface="Arial" panose="020B0604020202020204" pitchFamily="34" charset="0"/>
              </a:rPr>
              <a:t>,</a:t>
            </a:r>
          </a:p>
          <a:p>
            <a:pPr lvl="1">
              <a:spcBef>
                <a:spcPts val="600"/>
              </a:spcBef>
            </a:pPr>
            <a:r>
              <a:rPr lang="de-DE" sz="2400" dirty="0">
                <a:latin typeface="Arial" panose="020B0604020202020204" pitchFamily="34" charset="0"/>
                <a:cs typeface="Arial" panose="020B0604020202020204" pitchFamily="34" charset="0"/>
              </a:rPr>
              <a:t>Fragen zur </a:t>
            </a:r>
            <a:r>
              <a:rPr lang="de-DE" sz="2400" b="1" dirty="0">
                <a:latin typeface="Arial" panose="020B0604020202020204" pitchFamily="34" charset="0"/>
                <a:cs typeface="Arial" panose="020B0604020202020204" pitchFamily="34" charset="0"/>
              </a:rPr>
              <a:t>Bewertung</a:t>
            </a:r>
            <a:r>
              <a:rPr lang="de-DE" sz="2400" dirty="0">
                <a:latin typeface="Arial" panose="020B0604020202020204" pitchFamily="34" charset="0"/>
                <a:cs typeface="Arial" panose="020B0604020202020204" pitchFamily="34" charset="0"/>
              </a:rPr>
              <a:t> des ESUG</a:t>
            </a:r>
          </a:p>
          <a:p>
            <a:pPr lvl="1">
              <a:spcBef>
                <a:spcPts val="600"/>
              </a:spcBef>
            </a:pPr>
            <a:r>
              <a:rPr lang="de-DE" sz="2400" dirty="0">
                <a:latin typeface="Arial" panose="020B0604020202020204" pitchFamily="34" charset="0"/>
                <a:cs typeface="Arial" panose="020B0604020202020204" pitchFamily="34" charset="0"/>
              </a:rPr>
              <a:t>Fragen zur Gesamtbewertung und Freitext</a:t>
            </a:r>
          </a:p>
          <a:p>
            <a:pPr marL="0" indent="0">
              <a:buNone/>
            </a:pPr>
            <a:endParaRPr lang="de-DE" dirty="0"/>
          </a:p>
        </p:txBody>
      </p:sp>
    </p:spTree>
    <p:extLst>
      <p:ext uri="{BB962C8B-B14F-4D97-AF65-F5344CB8AC3E}">
        <p14:creationId xmlns:p14="http://schemas.microsoft.com/office/powerpoint/2010/main" val="322481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r>
              <a:rPr lang="de-DE" altLang="de-DE" dirty="0" smtClean="0"/>
              <a:t>Folie </a:t>
            </a:r>
            <a:fld id="{19AA03EA-BA43-4E82-AF5C-5AAE3BCCB6FC}" type="slidenum">
              <a:rPr lang="de-DE" altLang="de-DE" smtClean="0"/>
              <a:pPr/>
              <a:t>9</a:t>
            </a:fld>
            <a:endParaRPr lang="de-DE" altLang="de-DE" dirty="0" smtClean="0"/>
          </a:p>
          <a:p>
            <a:endParaRPr lang="de-DE" altLang="de-DE" dirty="0">
              <a:latin typeface="Times New Roman" pitchFamily="18" charset="0"/>
            </a:endParaRPr>
          </a:p>
        </p:txBody>
      </p:sp>
      <p:graphicFrame>
        <p:nvGraphicFramePr>
          <p:cNvPr id="3" name="Tabelle 2"/>
          <p:cNvGraphicFramePr>
            <a:graphicFrameLocks noGrp="1"/>
          </p:cNvGraphicFramePr>
          <p:nvPr>
            <p:extLst>
              <p:ext uri="{D42A27DB-BD31-4B8C-83A1-F6EECF244321}">
                <p14:modId xmlns:p14="http://schemas.microsoft.com/office/powerpoint/2010/main" val="4007839589"/>
              </p:ext>
            </p:extLst>
          </p:nvPr>
        </p:nvGraphicFramePr>
        <p:xfrm>
          <a:off x="400050" y="619273"/>
          <a:ext cx="8395158" cy="4116303"/>
        </p:xfrm>
        <a:graphic>
          <a:graphicData uri="http://schemas.openxmlformats.org/drawingml/2006/table">
            <a:tbl>
              <a:tblPr firstRow="1" firstCol="1" bandRow="1">
                <a:tableStyleId>{B301B821-A1FF-4177-AEE7-76D212191A09}</a:tableStyleId>
              </a:tblPr>
              <a:tblGrid>
                <a:gridCol w="6062254"/>
                <a:gridCol w="2332904"/>
              </a:tblGrid>
              <a:tr h="405709">
                <a:tc gridSpan="2">
                  <a:txBody>
                    <a:bodyPr/>
                    <a:lstStyle/>
                    <a:p>
                      <a:pPr indent="226695" algn="l">
                        <a:lnSpc>
                          <a:spcPct val="150000"/>
                        </a:lnSpc>
                        <a:spcBef>
                          <a:spcPts val="600"/>
                        </a:spcBef>
                        <a:spcAft>
                          <a:spcPts val="0"/>
                        </a:spcAft>
                      </a:pPr>
                      <a:r>
                        <a:rPr lang="de-DE" sz="2000" dirty="0" smtClean="0">
                          <a:effectLst/>
                        </a:rPr>
                        <a:t>Daten </a:t>
                      </a:r>
                      <a:r>
                        <a:rPr lang="de-DE" sz="2000" dirty="0">
                          <a:effectLst/>
                        </a:rPr>
                        <a:t>der ESUG-Online Befragung</a:t>
                      </a:r>
                      <a:endParaRPr lang="de-DE" sz="2000" dirty="0">
                        <a:effectLst/>
                        <a:latin typeface="Arial"/>
                        <a:ea typeface="Calibri"/>
                        <a:cs typeface="Times New Roman"/>
                      </a:endParaRPr>
                    </a:p>
                  </a:txBody>
                  <a:tcPr marL="68580" marR="68580" marT="0" marB="0">
                    <a:solidFill>
                      <a:srgbClr val="8C7C72"/>
                    </a:solidFill>
                  </a:tcPr>
                </a:tc>
                <a:tc hMerge="1">
                  <a:txBody>
                    <a:bodyPr/>
                    <a:lstStyle/>
                    <a:p>
                      <a:endParaRPr lang="de-DE"/>
                    </a:p>
                  </a:txBody>
                  <a:tcPr/>
                </a:tc>
              </a:tr>
              <a:tr h="405709">
                <a:tc>
                  <a:txBody>
                    <a:bodyPr/>
                    <a:lstStyle/>
                    <a:p>
                      <a:pPr indent="226695" algn="l">
                        <a:lnSpc>
                          <a:spcPct val="150000"/>
                        </a:lnSpc>
                        <a:spcBef>
                          <a:spcPts val="600"/>
                        </a:spcBef>
                        <a:spcAft>
                          <a:spcPts val="0"/>
                        </a:spcAft>
                      </a:pPr>
                      <a:r>
                        <a:rPr lang="de-DE" sz="2000" dirty="0">
                          <a:effectLst/>
                        </a:rPr>
                        <a:t>Befragungszeitraum</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smtClean="0">
                          <a:effectLst/>
                        </a:rPr>
                        <a:t>5.7.2017-8.8.2017</a:t>
                      </a:r>
                      <a:endParaRPr lang="de-DE" sz="2000" dirty="0">
                        <a:effectLst/>
                        <a:latin typeface="Arial"/>
                        <a:ea typeface="Calibri"/>
                        <a:cs typeface="Times New Roman"/>
                      </a:endParaRPr>
                    </a:p>
                  </a:txBody>
                  <a:tcPr marL="68580" marR="68580" marT="0" marB="0"/>
                </a:tc>
              </a:tr>
              <a:tr h="405709">
                <a:tc>
                  <a:txBody>
                    <a:bodyPr/>
                    <a:lstStyle/>
                    <a:p>
                      <a:pPr indent="226695" algn="l">
                        <a:lnSpc>
                          <a:spcPct val="150000"/>
                        </a:lnSpc>
                        <a:spcBef>
                          <a:spcPts val="600"/>
                        </a:spcBef>
                        <a:spcAft>
                          <a:spcPts val="0"/>
                        </a:spcAft>
                      </a:pPr>
                      <a:r>
                        <a:rPr lang="de-DE" sz="2000" dirty="0">
                          <a:effectLst/>
                        </a:rPr>
                        <a:t>Adressaten/Anzahl gesamt</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1.995</a:t>
                      </a:r>
                      <a:endParaRPr lang="de-DE" sz="2000" dirty="0">
                        <a:effectLst/>
                        <a:latin typeface="Arial"/>
                        <a:ea typeface="Calibri"/>
                        <a:cs typeface="Times New Roman"/>
                      </a:endParaRPr>
                    </a:p>
                  </a:txBody>
                  <a:tcPr marL="68580" marR="68580" marT="0" marB="0"/>
                </a:tc>
              </a:tr>
              <a:tr h="405709">
                <a:tc>
                  <a:txBody>
                    <a:bodyPr/>
                    <a:lstStyle/>
                    <a:p>
                      <a:pPr indent="226695" algn="l">
                        <a:lnSpc>
                          <a:spcPct val="150000"/>
                        </a:lnSpc>
                        <a:spcBef>
                          <a:spcPts val="600"/>
                        </a:spcBef>
                        <a:spcAft>
                          <a:spcPts val="0"/>
                        </a:spcAft>
                      </a:pPr>
                      <a:r>
                        <a:rPr lang="de-DE" sz="2000" dirty="0">
                          <a:effectLst/>
                        </a:rPr>
                        <a:t>Respons vollständig beantwortete Fragebögen</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840</a:t>
                      </a:r>
                      <a:endParaRPr lang="de-DE" sz="2000" dirty="0">
                        <a:effectLst/>
                        <a:latin typeface="Arial"/>
                        <a:ea typeface="Calibri"/>
                        <a:cs typeface="Times New Roman"/>
                      </a:endParaRPr>
                    </a:p>
                  </a:txBody>
                  <a:tcPr marL="68580" marR="68580" marT="0" marB="0"/>
                </a:tc>
              </a:tr>
              <a:tr h="458703">
                <a:tc>
                  <a:txBody>
                    <a:bodyPr/>
                    <a:lstStyle/>
                    <a:p>
                      <a:pPr indent="226695" algn="l">
                        <a:lnSpc>
                          <a:spcPct val="150000"/>
                        </a:lnSpc>
                        <a:spcBef>
                          <a:spcPts val="600"/>
                        </a:spcBef>
                        <a:spcAft>
                          <a:spcPts val="0"/>
                        </a:spcAft>
                      </a:pPr>
                      <a:r>
                        <a:rPr lang="de-DE" sz="2000" dirty="0">
                          <a:effectLst/>
                        </a:rPr>
                        <a:t>Respons zu 80% beantwortete </a:t>
                      </a:r>
                      <a:r>
                        <a:rPr lang="de-DE" sz="2000" dirty="0" smtClean="0">
                          <a:effectLst/>
                        </a:rPr>
                        <a:t>Fragebögen</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854</a:t>
                      </a:r>
                      <a:endParaRPr lang="de-DE" sz="2000" dirty="0">
                        <a:effectLst/>
                        <a:latin typeface="Arial"/>
                        <a:ea typeface="Calibri"/>
                        <a:cs typeface="Times New Roman"/>
                      </a:endParaRPr>
                    </a:p>
                  </a:txBody>
                  <a:tcPr marL="68580" marR="68580" marT="0" marB="0"/>
                </a:tc>
              </a:tr>
              <a:tr h="405709">
                <a:tc>
                  <a:txBody>
                    <a:bodyPr/>
                    <a:lstStyle/>
                    <a:p>
                      <a:pPr indent="226695" algn="l">
                        <a:lnSpc>
                          <a:spcPct val="150000"/>
                        </a:lnSpc>
                        <a:spcBef>
                          <a:spcPts val="600"/>
                        </a:spcBef>
                        <a:spcAft>
                          <a:spcPts val="0"/>
                        </a:spcAft>
                      </a:pPr>
                      <a:r>
                        <a:rPr lang="de-DE" sz="2000" dirty="0">
                          <a:effectLst/>
                        </a:rPr>
                        <a:t>Kontrolle möglicher Doppelungen</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-29</a:t>
                      </a:r>
                      <a:endParaRPr lang="de-DE" sz="2000" dirty="0">
                        <a:effectLst/>
                        <a:latin typeface="Arial"/>
                        <a:ea typeface="Calibri"/>
                        <a:cs typeface="Times New Roman"/>
                      </a:endParaRPr>
                    </a:p>
                  </a:txBody>
                  <a:tcPr marL="68580" marR="68580" marT="0" marB="0"/>
                </a:tc>
              </a:tr>
              <a:tr h="405709">
                <a:tc>
                  <a:txBody>
                    <a:bodyPr/>
                    <a:lstStyle/>
                    <a:p>
                      <a:pPr indent="226695" algn="l">
                        <a:lnSpc>
                          <a:spcPct val="150000"/>
                        </a:lnSpc>
                        <a:spcBef>
                          <a:spcPts val="600"/>
                        </a:spcBef>
                        <a:spcAft>
                          <a:spcPts val="0"/>
                        </a:spcAft>
                      </a:pPr>
                      <a:r>
                        <a:rPr lang="de-DE" sz="2000" dirty="0">
                          <a:effectLst/>
                        </a:rPr>
                        <a:t>Rücklaufquote insgesamt</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41,4 %</a:t>
                      </a:r>
                      <a:endParaRPr lang="de-DE" sz="2000" dirty="0">
                        <a:effectLst/>
                        <a:latin typeface="Arial"/>
                        <a:ea typeface="Calibri"/>
                        <a:cs typeface="Times New Roman"/>
                      </a:endParaRPr>
                    </a:p>
                  </a:txBody>
                  <a:tcPr marL="68580" marR="68580" marT="0" marB="0"/>
                </a:tc>
              </a:tr>
              <a:tr h="405709">
                <a:tc>
                  <a:txBody>
                    <a:bodyPr/>
                    <a:lstStyle/>
                    <a:p>
                      <a:pPr indent="226695" algn="l">
                        <a:lnSpc>
                          <a:spcPct val="150000"/>
                        </a:lnSpc>
                        <a:spcBef>
                          <a:spcPts val="600"/>
                        </a:spcBef>
                        <a:spcAft>
                          <a:spcPts val="0"/>
                        </a:spcAft>
                      </a:pPr>
                      <a:r>
                        <a:rPr lang="de-DE" sz="2000" dirty="0">
                          <a:effectLst/>
                        </a:rPr>
                        <a:t>Abbruchquote (1.157 begonnene Fragebögen)</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24%</a:t>
                      </a:r>
                      <a:endParaRPr lang="de-DE" sz="2000" dirty="0">
                        <a:effectLst/>
                        <a:latin typeface="Arial"/>
                        <a:ea typeface="Calibri"/>
                        <a:cs typeface="Times New Roman"/>
                      </a:endParaRPr>
                    </a:p>
                  </a:txBody>
                  <a:tcPr marL="68580" marR="68580" marT="0" marB="0"/>
                </a:tc>
              </a:tr>
              <a:tr h="405709">
                <a:tc>
                  <a:txBody>
                    <a:bodyPr/>
                    <a:lstStyle/>
                    <a:p>
                      <a:pPr indent="226695" algn="l">
                        <a:lnSpc>
                          <a:spcPct val="150000"/>
                        </a:lnSpc>
                        <a:spcBef>
                          <a:spcPts val="600"/>
                        </a:spcBef>
                        <a:spcAft>
                          <a:spcPts val="0"/>
                        </a:spcAft>
                      </a:pPr>
                      <a:r>
                        <a:rPr lang="de-DE" sz="2000" dirty="0">
                          <a:effectLst/>
                        </a:rPr>
                        <a:t>Grundgesamtheit</a:t>
                      </a:r>
                      <a:endParaRPr lang="de-DE" sz="2000" dirty="0">
                        <a:effectLst/>
                        <a:latin typeface="Arial"/>
                        <a:ea typeface="Calibri"/>
                        <a:cs typeface="Times New Roman"/>
                      </a:endParaRPr>
                    </a:p>
                  </a:txBody>
                  <a:tcPr marL="68580" marR="68580" marT="0" marB="0"/>
                </a:tc>
                <a:tc>
                  <a:txBody>
                    <a:bodyPr/>
                    <a:lstStyle/>
                    <a:p>
                      <a:pPr indent="226695" algn="ctr">
                        <a:lnSpc>
                          <a:spcPct val="150000"/>
                        </a:lnSpc>
                        <a:spcBef>
                          <a:spcPts val="600"/>
                        </a:spcBef>
                        <a:spcAft>
                          <a:spcPts val="0"/>
                        </a:spcAft>
                      </a:pPr>
                      <a:r>
                        <a:rPr lang="de-DE" sz="2000" dirty="0">
                          <a:effectLst/>
                        </a:rPr>
                        <a:t>N = 825</a:t>
                      </a:r>
                      <a:endParaRPr lang="de-DE" sz="2000" dirty="0">
                        <a:effectLst/>
                        <a:latin typeface="Arial"/>
                        <a:ea typeface="Calibri"/>
                        <a:cs typeface="Times New Roman"/>
                      </a:endParaRPr>
                    </a:p>
                  </a:txBody>
                  <a:tcPr marL="68580" marR="68580" marT="0" marB="0"/>
                </a:tc>
              </a:tr>
            </a:tbl>
          </a:graphicData>
        </a:graphic>
      </p:graphicFrame>
      <p:sp>
        <p:nvSpPr>
          <p:cNvPr id="4" name="Rectangle 1"/>
          <p:cNvSpPr>
            <a:spLocks noChangeArrowheads="1"/>
          </p:cNvSpPr>
          <p:nvPr/>
        </p:nvSpPr>
        <p:spPr bwMode="auto">
          <a:xfrm>
            <a:off x="1630084" y="248057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2701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227013" algn="l" defTabSz="914400" rtl="0" eaLnBrk="1" fontAlgn="base" latinLnBrk="0" hangingPunct="1">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56748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3036</Words>
  <Application>Microsoft Office PowerPoint</Application>
  <PresentationFormat>Bildschirmpräsentation (4:3)</PresentationFormat>
  <Paragraphs>508</Paragraphs>
  <Slides>48</Slides>
  <Notes>5</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48</vt:i4>
      </vt:variant>
    </vt:vector>
  </HeadingPairs>
  <TitlesOfParts>
    <vt:vector size="54" baseType="lpstr">
      <vt:lpstr>Arial</vt:lpstr>
      <vt:lpstr>Calibri</vt:lpstr>
      <vt:lpstr>Lucida Grande</vt:lpstr>
      <vt:lpstr>Times New Roman</vt:lpstr>
      <vt:lpstr>Wingdings</vt:lpstr>
      <vt:lpstr>Office-Design</vt:lpstr>
      <vt:lpstr>Die ESUG-Evaluation im Auftrag des BMJV – Ergebnisse und Perspektiven  </vt:lpstr>
      <vt:lpstr>PowerPoint-Präsentation</vt:lpstr>
      <vt:lpstr>Ausschreibung der Evaluation: Forschungsleitfragen</vt:lpstr>
      <vt:lpstr>„Dauerbaustelle“ in der 19. Legislaturperiode</vt:lpstr>
      <vt:lpstr>Agenda dieses Vortrags </vt:lpstr>
      <vt:lpstr>A. Konzept der Evaluation: 4 Bausteine </vt:lpstr>
      <vt:lpstr>I. Statistischer Überblick über ESUG-Verfahren</vt:lpstr>
      <vt:lpstr>II. Strukturierte (Online-)Befragung</vt:lpstr>
      <vt:lpstr>PowerPoint-Präsentation</vt:lpstr>
      <vt:lpstr>PowerPoint-Präsentation</vt:lpstr>
      <vt:lpstr>PowerPoint-Präsentation</vt:lpstr>
      <vt:lpstr>Legende</vt:lpstr>
      <vt:lpstr>PowerPoint-Präsentation</vt:lpstr>
      <vt:lpstr>Faktoren der Gesamtbewertung</vt:lpstr>
      <vt:lpstr>III. Literatur- und Rechtsprechungsanalyse</vt:lpstr>
      <vt:lpstr>IV. Qualitative Untersuchung</vt:lpstr>
      <vt:lpstr>Agenda dieses Vortrags </vt:lpstr>
      <vt:lpstr>Statistik: Abb. 1 Häufigkeit von Verfahren nach §§ 270a/b InsO und in Eigenverwaltung</vt:lpstr>
      <vt:lpstr>PowerPoint-Präsentation</vt:lpstr>
      <vt:lpstr>PowerPoint-Präsentation</vt:lpstr>
      <vt:lpstr>Zur Leitfrage „Schutzschirm“</vt:lpstr>
      <vt:lpstr>PowerPoint-Präsentation</vt:lpstr>
      <vt:lpstr>Analyse Zugang zur Eigenverwaltung</vt:lpstr>
      <vt:lpstr>Analyse Zugang zur Eigenverwaltung II</vt:lpstr>
      <vt:lpstr>Thesen zum Zugang und zum Schutzschirm</vt:lpstr>
      <vt:lpstr>PowerPoint-Präsentation</vt:lpstr>
      <vt:lpstr>Thesen zum Sachwalter</vt:lpstr>
      <vt:lpstr>Agenda dieses Vortrags </vt:lpstr>
      <vt:lpstr>Statistik</vt:lpstr>
      <vt:lpstr>PowerPoint-Präsentation</vt:lpstr>
      <vt:lpstr>PowerPoint-Präsentation</vt:lpstr>
      <vt:lpstr>PowerPoint-Präsentation</vt:lpstr>
      <vt:lpstr>Analyse Insolvenzplan</vt:lpstr>
      <vt:lpstr>Zur Leitfrage „Insolvenzplan“</vt:lpstr>
      <vt:lpstr>Agenda dieses Vortrags </vt:lpstr>
      <vt:lpstr>PowerPoint-Präsentation</vt:lpstr>
      <vt:lpstr>Zur Leitfrage „Unabhängigkeit“</vt:lpstr>
      <vt:lpstr>PowerPoint-Präsentation</vt:lpstr>
      <vt:lpstr>PowerPoint-Präsentation</vt:lpstr>
      <vt:lpstr>Rechtspolitische Handlungsoptionen</vt:lpstr>
      <vt:lpstr>Empfehlung: Vor-vorläufiger Gläubigerausschuss</vt:lpstr>
      <vt:lpstr>Agenda dieses Vortrags </vt:lpstr>
      <vt:lpstr>PowerPoint-Präsentation</vt:lpstr>
      <vt:lpstr>PowerPoint-Präsentation</vt:lpstr>
      <vt:lpstr>Zur Leitfrage „Aufgabenverteilung“</vt:lpstr>
      <vt:lpstr>Empfehlung Aufgabenverteilung</vt:lpstr>
      <vt:lpstr>PowerPoint-Präsentation</vt:lpstr>
      <vt:lpstr>Empfehlung Konzentration</vt:lpstr>
    </vt:vector>
  </TitlesOfParts>
  <Company>KISD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 der Veranstaltung</dc:title>
  <dc:creator>Mireina Hildebrandt</dc:creator>
  <cp:lastModifiedBy>Böhm</cp:lastModifiedBy>
  <cp:revision>97</cp:revision>
  <dcterms:created xsi:type="dcterms:W3CDTF">2013-07-03T09:55:06Z</dcterms:created>
  <dcterms:modified xsi:type="dcterms:W3CDTF">2018-11-28T15:18:51Z</dcterms:modified>
</cp:coreProperties>
</file>