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8" r:id="rId3"/>
    <p:sldId id="313" r:id="rId4"/>
    <p:sldId id="291" r:id="rId5"/>
    <p:sldId id="314" r:id="rId6"/>
    <p:sldId id="292" r:id="rId7"/>
    <p:sldId id="293" r:id="rId8"/>
    <p:sldId id="294" r:id="rId9"/>
    <p:sldId id="302" r:id="rId10"/>
    <p:sldId id="315" r:id="rId11"/>
    <p:sldId id="304" r:id="rId12"/>
    <p:sldId id="306" r:id="rId13"/>
    <p:sldId id="310" r:id="rId14"/>
    <p:sldId id="307" r:id="rId15"/>
    <p:sldId id="299" r:id="rId16"/>
    <p:sldId id="316" r:id="rId17"/>
    <p:sldId id="295" r:id="rId18"/>
    <p:sldId id="296" r:id="rId19"/>
    <p:sldId id="289" r:id="rId20"/>
    <p:sldId id="274" r:id="rId2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220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3B669-1C8B-4139-AA8D-C7FB586AF23C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55A49-6517-4C7D-8462-23F26845F10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818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63EAB-E38E-4B2A-B222-E54BF1CB6AF0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9FF1F-8228-4600-A848-9EC1F1753A8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264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9FF1F-8228-4600-A848-9EC1F1753A8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584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E2277-C080-4439-8582-1398CAB0444A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136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9FF1F-8228-4600-A848-9EC1F1753A8B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09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pic>
        <p:nvPicPr>
          <p:cNvPr id="9" name="Picture 2" descr="Logo Universität Hambur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142984"/>
            <a:ext cx="2962275" cy="790576"/>
          </a:xfrm>
          <a:prstGeom prst="rect">
            <a:avLst/>
          </a:prstGeom>
          <a:noFill/>
        </p:spPr>
      </p:pic>
      <p:pic>
        <p:nvPicPr>
          <p:cNvPr id="10" name="Picture 4" descr="Logo Fakultät für Rechtswissenschaf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142984"/>
            <a:ext cx="2219325" cy="7905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Logo Fakultät für Rechtswissenschaf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4675" y="6067424"/>
            <a:ext cx="2219325" cy="790576"/>
          </a:xfrm>
          <a:prstGeom prst="rect">
            <a:avLst/>
          </a:prstGeom>
          <a:noFill/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93978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SzPct val="110000"/>
              <a:buFont typeface="Wingdings" pitchFamily="2" charset="2"/>
              <a:buChar char="§"/>
              <a:defRPr sz="3000"/>
            </a:lvl1pPr>
            <a:lvl2pPr>
              <a:buClr>
                <a:schemeClr val="bg2">
                  <a:lumMod val="25000"/>
                </a:schemeClr>
              </a:buClr>
              <a:buSzPct val="60000"/>
              <a:buFont typeface="Wingdings" pitchFamily="2" charset="2"/>
              <a:buChar char=""/>
              <a:defRPr sz="2800"/>
            </a:lvl2pPr>
            <a:lvl3pPr>
              <a:buFont typeface="Wingdings" pitchFamily="2" charset="2"/>
              <a:buChar char="§"/>
              <a:defRPr sz="2200"/>
            </a:lvl3pPr>
            <a:lvl4pPr>
              <a:buSzPct val="50000"/>
              <a:buFont typeface="Wingdings" pitchFamily="2" charset="2"/>
              <a:buChar char=""/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" name="Picture 2" descr="Universität Hamburg"/>
          <p:cNvPicPr>
            <a:picLocks noChangeAspect="1" noChangeArrowheads="1"/>
          </p:cNvPicPr>
          <p:nvPr userDrawn="1"/>
        </p:nvPicPr>
        <p:blipFill>
          <a:blip r:embed="rId3" cstate="print"/>
          <a:srcRect l="2764" r="75127"/>
          <a:stretch>
            <a:fillRect/>
          </a:stretch>
        </p:blipFill>
        <p:spPr bwMode="auto">
          <a:xfrm>
            <a:off x="428596" y="108985"/>
            <a:ext cx="1143008" cy="1305659"/>
          </a:xfrm>
          <a:prstGeom prst="rect">
            <a:avLst/>
          </a:prstGeom>
          <a:noFill/>
        </p:spPr>
      </p:pic>
      <p:sp>
        <p:nvSpPr>
          <p:cNvPr id="13" name="Textfeld 12"/>
          <p:cNvSpPr txBox="1"/>
          <p:nvPr userDrawn="1"/>
        </p:nvSpPr>
        <p:spPr>
          <a:xfrm>
            <a:off x="3536149" y="6572272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Prof. Dr. Peter </a:t>
            </a:r>
            <a:r>
              <a:rPr lang="de-DE" sz="1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Mankowski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0" y="6572272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1E3398ED-366A-4A10-B48F-61DAB4ACF716}" type="slidenum">
              <a:rPr lang="de-DE" sz="1400" b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pPr algn="l"/>
              <a:t>‹Nr.›</a:t>
            </a:fld>
            <a:endParaRPr lang="de-DE" sz="1400" b="1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27.10.2015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85800" y="2105271"/>
            <a:ext cx="7772400" cy="1755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de-DE" sz="4000" b="1" dirty="0" err="1" smtClean="0"/>
              <a:t>Vis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attractiva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concursus</a:t>
            </a:r>
            <a:r>
              <a:rPr lang="de-DE" sz="4000" b="1" dirty="0" smtClean="0"/>
              <a:t>: </a:t>
            </a:r>
            <a:br>
              <a:rPr lang="de-DE" sz="4000" b="1" dirty="0" smtClean="0"/>
            </a:br>
            <a:r>
              <a:rPr lang="de-DE" sz="4000" b="1" dirty="0" smtClean="0"/>
              <a:t>Zur Masse hin kommet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600" b="1" dirty="0" smtClean="0"/>
              <a:t>- Anfechtungs- und Haftungsprozesse unter der </a:t>
            </a:r>
            <a:r>
              <a:rPr lang="de-DE" sz="3600" b="1" dirty="0" err="1" smtClean="0"/>
              <a:t>EuInsVO</a:t>
            </a:r>
            <a:r>
              <a:rPr lang="de-DE" sz="3600" b="1" dirty="0" smtClean="0"/>
              <a:t/>
            </a:r>
            <a:br>
              <a:rPr lang="de-DE" sz="3600" b="1" dirty="0" smtClean="0"/>
            </a:br>
            <a:r>
              <a:rPr lang="de-DE" sz="3200" b="1" dirty="0" smtClean="0"/>
              <a:t/>
            </a:r>
            <a:br>
              <a:rPr lang="de-DE" sz="3200" b="1" dirty="0" smtClean="0"/>
            </a:br>
            <a:r>
              <a:rPr lang="de-DE" sz="3600" dirty="0" smtClean="0"/>
              <a:t>Prof. Dr. Peter </a:t>
            </a:r>
            <a:r>
              <a:rPr lang="de-DE" sz="3600" dirty="0" err="1" smtClean="0"/>
              <a:t>Mankowski</a:t>
            </a: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56120"/>
            <a:ext cx="18473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de-DE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42844" y="5761041"/>
            <a:ext cx="90011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dirty="0" smtClean="0"/>
              <a:t>Norddeutsches Insolvenz-Forum</a:t>
            </a:r>
          </a:p>
          <a:p>
            <a:pPr algn="ctr"/>
            <a:r>
              <a:rPr lang="de-DE" sz="2800" dirty="0" smtClean="0"/>
              <a:t>	9. November 2015		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Haftungsansprüche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Ausfüllungskriterien II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Katalog des Art. 4 </a:t>
            </a:r>
            <a:r>
              <a:rPr lang="de-DE" dirty="0" err="1" smtClean="0"/>
              <a:t>EuInsVO</a:t>
            </a:r>
            <a:r>
              <a:rPr lang="de-DE" dirty="0" smtClean="0"/>
              <a:t> 2000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Könnte die Klage ohne Insolvenzeröffnung mit gleichem </a:t>
            </a:r>
            <a:r>
              <a:rPr lang="de-DE" dirty="0" err="1" smtClean="0"/>
              <a:t>Klagziel</a:t>
            </a:r>
            <a:r>
              <a:rPr lang="de-DE" dirty="0" smtClean="0"/>
              <a:t> entstehen?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Dient die Klage unmittelbar der Verwirklichung des Insolvenzverfahrenszwecks?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023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Trio Infernale des EuGH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Alpenblume (</a:t>
            </a:r>
            <a:r>
              <a:rPr lang="de-DE" dirty="0" err="1" smtClean="0"/>
              <a:t>Slg</a:t>
            </a:r>
            <a:r>
              <a:rPr lang="de-DE" dirty="0" smtClean="0"/>
              <a:t>. 2009, I-5565)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German Graphics (</a:t>
            </a:r>
            <a:r>
              <a:rPr lang="de-DE" dirty="0" err="1" smtClean="0"/>
              <a:t>Slg</a:t>
            </a:r>
            <a:r>
              <a:rPr lang="de-DE" dirty="0" smtClean="0"/>
              <a:t>. 2009, I-8421)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Nickel &amp; </a:t>
            </a:r>
            <a:r>
              <a:rPr lang="de-DE" dirty="0" err="1" smtClean="0"/>
              <a:t>Goeldner</a:t>
            </a:r>
            <a:r>
              <a:rPr lang="de-DE" dirty="0" smtClean="0"/>
              <a:t> (ECL:EU:C:2014:2145)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Haftungsansprüche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V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56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Haftungsansprüche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VI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§ 64 GmbHG als Beispiel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Qualifikationsstreit in Deutschland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EuGH </a:t>
            </a:r>
            <a:r>
              <a:rPr lang="de-DE" dirty="0" err="1" smtClean="0"/>
              <a:t>Rs</a:t>
            </a:r>
            <a:r>
              <a:rPr lang="de-DE" dirty="0" smtClean="0"/>
              <a:t>. C-295/13, ECLI:EU:C:2014:2410 – H/HK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BGH-Vorlage ZIP 2015, 69: </a:t>
            </a:r>
            <a:r>
              <a:rPr lang="de-DE" dirty="0" err="1" smtClean="0"/>
              <a:t>acte</a:t>
            </a:r>
            <a:r>
              <a:rPr lang="de-DE" dirty="0" smtClean="0"/>
              <a:t> </a:t>
            </a:r>
            <a:r>
              <a:rPr lang="de-DE" dirty="0" err="1" smtClean="0"/>
              <a:t>éclairé</a:t>
            </a:r>
            <a:r>
              <a:rPr lang="de-DE" dirty="0" smtClean="0"/>
              <a:t> wenige Tage nach dem Erlass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Haftungsansprüche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VII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Verwirrung im Kleinen und im Großen: </a:t>
            </a:r>
          </a:p>
          <a:p>
            <a:pPr marL="0" indent="0">
              <a:buNone/>
            </a:pPr>
            <a:r>
              <a:rPr lang="de-DE" dirty="0" smtClean="0"/>
              <a:t>BGE 140 III 320 – Swissair/Sabena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Haftungsansprüche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VIII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Internationale Zuständigkeit: Annexverfahren</a:t>
            </a:r>
          </a:p>
          <a:p>
            <a:r>
              <a:rPr lang="de-DE" dirty="0" smtClean="0"/>
              <a:t>Art. 3 </a:t>
            </a:r>
            <a:r>
              <a:rPr lang="de-DE" dirty="0" err="1" smtClean="0"/>
              <a:t>EuInsVO</a:t>
            </a:r>
            <a:r>
              <a:rPr lang="de-DE" dirty="0" smtClean="0"/>
              <a:t> 2000 direkt oder analog?</a:t>
            </a:r>
          </a:p>
          <a:p>
            <a:endParaRPr lang="de-DE" dirty="0"/>
          </a:p>
          <a:p>
            <a:r>
              <a:rPr lang="de-DE" dirty="0" smtClean="0"/>
              <a:t>Anwendbares Recht: Qualifikation, Qualifikation – und zur Abwechslung Qualifikation &gt; Insolvenz- vs. Gesellschafts- vs. Delikts- vs. Vertragsstatut</a:t>
            </a:r>
          </a:p>
          <a:p>
            <a:r>
              <a:rPr lang="de-DE" dirty="0" smtClean="0"/>
              <a:t>Ausgangspunkt: Art. 4 </a:t>
            </a:r>
            <a:r>
              <a:rPr lang="de-DE" dirty="0" err="1" smtClean="0"/>
              <a:t>EuInsVO</a:t>
            </a:r>
            <a:r>
              <a:rPr lang="de-DE" dirty="0" smtClean="0"/>
              <a:t> 2000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71604" y="317356"/>
            <a:ext cx="7115196" cy="854349"/>
          </a:xfrm>
        </p:spPr>
        <p:txBody>
          <a:bodyPr/>
          <a:lstStyle/>
          <a:p>
            <a:r>
              <a:rPr lang="de-DE" dirty="0" smtClean="0"/>
              <a:t>Anfechtungsansprüche 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</a:t>
            </a:r>
            <a:r>
              <a:rPr lang="de-DE" dirty="0" smtClean="0"/>
              <a:t>2015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Kodifizierte Zuständigkeitsregel: Art. 6 I </a:t>
            </a:r>
            <a:r>
              <a:rPr lang="de-DE" dirty="0" err="1" smtClean="0"/>
              <a:t>EuInsVO</a:t>
            </a:r>
            <a:r>
              <a:rPr lang="de-DE" dirty="0" smtClean="0"/>
              <a:t> 2015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err="1" smtClean="0"/>
              <a:t>Gourdain</a:t>
            </a:r>
            <a:r>
              <a:rPr lang="de-DE" dirty="0" smtClean="0"/>
              <a:t>/Nadler-Formel wiederholt, Anfechtungsklagen ausdrücklich benannt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Nichts Neues in der Sache: Zuständigkeit des Insolvenzgerichts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Gewollte Kodifizierung von </a:t>
            </a:r>
            <a:r>
              <a:rPr lang="de-DE" dirty="0" err="1" smtClean="0"/>
              <a:t>Segan</a:t>
            </a:r>
            <a:r>
              <a:rPr lang="de-DE" dirty="0" smtClean="0"/>
              <a:t>/Deko Marty und Schmid/Hertel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59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Anfechtungsansprüche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2015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Aber: Art. 6 II </a:t>
            </a:r>
            <a:r>
              <a:rPr lang="de-DE" dirty="0" err="1" smtClean="0"/>
              <a:t>EuInsVO</a:t>
            </a:r>
            <a:r>
              <a:rPr lang="de-DE" dirty="0" smtClean="0"/>
              <a:t> 2015 zusätzlicher Gerichtsstand am Beklagtenwohnsitz, wenn enger Zusammenhang mit anderer Zivilsache gegen denselben Beklagten (bei mehreren Beklagten Gerichtsstand der Streitgenossenschaft)</a:t>
            </a:r>
          </a:p>
          <a:p>
            <a:r>
              <a:rPr lang="de-DE" dirty="0" smtClean="0"/>
              <a:t>Enger Zusammenhang: Umschreibung in Art. 6 III </a:t>
            </a:r>
            <a:r>
              <a:rPr lang="de-DE" dirty="0" err="1" smtClean="0"/>
              <a:t>EuInsVO</a:t>
            </a:r>
            <a:r>
              <a:rPr lang="de-DE" dirty="0" smtClean="0"/>
              <a:t> 2015, angelehnt an Art. 30 III </a:t>
            </a:r>
            <a:r>
              <a:rPr lang="de-DE" dirty="0" err="1" smtClean="0"/>
              <a:t>BrüsselIa</a:t>
            </a:r>
            <a:r>
              <a:rPr lang="de-DE" dirty="0" smtClean="0"/>
              <a:t>-VO</a:t>
            </a:r>
          </a:p>
          <a:p>
            <a:r>
              <a:rPr lang="de-DE" dirty="0" smtClean="0"/>
              <a:t>Sekundärinsolvenz: Art. 21 II 2 </a:t>
            </a:r>
            <a:r>
              <a:rPr lang="de-DE" dirty="0" err="1" smtClean="0"/>
              <a:t>EuInsVO</a:t>
            </a:r>
            <a:r>
              <a:rPr lang="de-DE" dirty="0" smtClean="0"/>
              <a:t> 2015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4433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Anfechtungsansprüche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2015 </a:t>
            </a:r>
            <a:r>
              <a:rPr lang="de-DE" dirty="0" smtClean="0"/>
              <a:t>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Kollisionsnormen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Hausnummern </a:t>
            </a:r>
            <a:r>
              <a:rPr lang="de-DE" dirty="0"/>
              <a:t>+ </a:t>
            </a:r>
            <a:r>
              <a:rPr lang="de-DE" dirty="0" smtClean="0"/>
              <a:t>3: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 smtClean="0"/>
              <a:t>Art. 4 II </a:t>
            </a:r>
            <a:r>
              <a:rPr lang="de-DE" dirty="0" err="1" smtClean="0"/>
              <a:t>lit</a:t>
            </a:r>
            <a:r>
              <a:rPr lang="de-DE" dirty="0" smtClean="0"/>
              <a:t>. m </a:t>
            </a:r>
            <a:r>
              <a:rPr lang="de-DE" dirty="0" err="1" smtClean="0"/>
              <a:t>EuInsVO</a:t>
            </a:r>
            <a:r>
              <a:rPr lang="de-DE" dirty="0" smtClean="0"/>
              <a:t> 2000 &gt; Art. 7 II </a:t>
            </a:r>
            <a:r>
              <a:rPr lang="de-DE" dirty="0" err="1" smtClean="0"/>
              <a:t>lit</a:t>
            </a:r>
            <a:r>
              <a:rPr lang="de-DE" dirty="0" smtClean="0"/>
              <a:t>. m </a:t>
            </a:r>
            <a:r>
              <a:rPr lang="de-DE" dirty="0" err="1" smtClean="0"/>
              <a:t>EuInsVO</a:t>
            </a:r>
            <a:r>
              <a:rPr lang="de-DE" dirty="0" smtClean="0"/>
              <a:t> 2015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DE" dirty="0"/>
              <a:t>Art. </a:t>
            </a:r>
            <a:r>
              <a:rPr lang="de-DE" dirty="0" smtClean="0"/>
              <a:t>13 </a:t>
            </a:r>
            <a:r>
              <a:rPr lang="de-DE" dirty="0" err="1"/>
              <a:t>EuInsVO</a:t>
            </a:r>
            <a:r>
              <a:rPr lang="de-DE" dirty="0"/>
              <a:t> 2000 &gt; Art. </a:t>
            </a:r>
            <a:r>
              <a:rPr lang="de-DE" dirty="0" smtClean="0"/>
              <a:t>16 </a:t>
            </a:r>
            <a:r>
              <a:rPr lang="de-DE" dirty="0" err="1"/>
              <a:t>EuInsVO</a:t>
            </a:r>
            <a:r>
              <a:rPr lang="de-DE" dirty="0"/>
              <a:t> </a:t>
            </a:r>
            <a:r>
              <a:rPr lang="de-DE" dirty="0" smtClean="0"/>
              <a:t>2015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nichts Neues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Haftungsansprüche </a:t>
            </a:r>
            <a:br>
              <a:rPr lang="de-DE" dirty="0" smtClean="0"/>
            </a:br>
            <a:r>
              <a:rPr lang="de-DE" dirty="0" smtClean="0"/>
              <a:t>unter </a:t>
            </a:r>
            <a:r>
              <a:rPr lang="de-DE" dirty="0"/>
              <a:t>der </a:t>
            </a:r>
            <a:r>
              <a:rPr lang="de-DE" dirty="0" err="1"/>
              <a:t>EuInsVO</a:t>
            </a:r>
            <a:r>
              <a:rPr lang="de-DE" dirty="0"/>
              <a:t> 2015 </a:t>
            </a:r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Gourdain</a:t>
            </a:r>
            <a:r>
              <a:rPr lang="de-DE" dirty="0" smtClean="0"/>
              <a:t>/Nadler-Formel in Art. 6 I </a:t>
            </a:r>
            <a:r>
              <a:rPr lang="de-DE" dirty="0" err="1" smtClean="0"/>
              <a:t>EuInsVO</a:t>
            </a:r>
            <a:r>
              <a:rPr lang="de-DE" dirty="0" smtClean="0"/>
              <a:t> 2015: Die Qualifikationsschlacht geht weiter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Keine letztgültige legislatorische Entscheidung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4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Vis</a:t>
            </a:r>
            <a:r>
              <a:rPr lang="de-DE" dirty="0" smtClean="0"/>
              <a:t> </a:t>
            </a:r>
            <a:r>
              <a:rPr lang="de-DE" dirty="0" err="1" smtClean="0"/>
              <a:t>attractiva</a:t>
            </a:r>
            <a:r>
              <a:rPr lang="de-DE" dirty="0" smtClean="0"/>
              <a:t> </a:t>
            </a:r>
            <a:r>
              <a:rPr lang="de-DE" dirty="0" err="1" smtClean="0"/>
              <a:t>concursus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Heimstatt jetzt in Art. 6 I </a:t>
            </a:r>
            <a:r>
              <a:rPr lang="de-DE" dirty="0" err="1" smtClean="0"/>
              <a:t>EuInsVO</a:t>
            </a:r>
            <a:r>
              <a:rPr lang="de-DE" dirty="0" smtClean="0"/>
              <a:t> 2015</a:t>
            </a:r>
          </a:p>
          <a:p>
            <a:r>
              <a:rPr lang="de-DE" dirty="0" smtClean="0"/>
              <a:t>Beschränkt auf internationale Zuständigkeit</a:t>
            </a:r>
          </a:p>
          <a:p>
            <a:r>
              <a:rPr lang="de-DE" smtClean="0"/>
              <a:t>Allenfalls partielle </a:t>
            </a:r>
            <a:r>
              <a:rPr lang="de-DE" dirty="0" smtClean="0"/>
              <a:t>Friktion mit deutschem Recht</a:t>
            </a:r>
          </a:p>
          <a:p>
            <a:r>
              <a:rPr lang="de-DE" dirty="0" smtClean="0"/>
              <a:t>„Im Zweifel für den Insolvenzverwalter“ </a:t>
            </a:r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i="1" dirty="0" smtClean="0"/>
              <a:t>M. Becker,</a:t>
            </a:r>
            <a:r>
              <a:rPr lang="de-DE" dirty="0" smtClean="0"/>
              <a:t> FS Bruno M. Kübler, 2015, S. 33)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10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Anfechtungsansprüche </a:t>
            </a:r>
            <a:br>
              <a:rPr lang="de-DE" dirty="0" smtClean="0"/>
            </a:br>
            <a:r>
              <a:rPr lang="de-DE" dirty="0" smtClean="0"/>
              <a:t>unter der </a:t>
            </a:r>
            <a:r>
              <a:rPr lang="de-DE" dirty="0" err="1" smtClean="0"/>
              <a:t>EuInsVO</a:t>
            </a:r>
            <a:r>
              <a:rPr lang="de-DE" dirty="0" smtClean="0"/>
              <a:t> 2000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Internationale Zuständigkeit: die „Ausdehnungsrechtsprechung“ des EuGH</a:t>
            </a:r>
          </a:p>
          <a:p>
            <a:r>
              <a:rPr lang="de-DE" dirty="0" smtClean="0"/>
              <a:t>Kirchberg-Positivismus als Leitschnur für die Praxis</a:t>
            </a:r>
          </a:p>
          <a:p>
            <a:r>
              <a:rPr lang="de-DE" dirty="0" err="1" smtClean="0"/>
              <a:t>Bouche</a:t>
            </a:r>
            <a:r>
              <a:rPr lang="de-DE" dirty="0" smtClean="0"/>
              <a:t> de la </a:t>
            </a:r>
            <a:r>
              <a:rPr lang="de-DE" dirty="0" err="1" smtClean="0"/>
              <a:t>loi</a:t>
            </a:r>
            <a:r>
              <a:rPr lang="de-DE" dirty="0" smtClean="0"/>
              <a:t>…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91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 smtClean="0"/>
              <a:t>Kontakt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Prof. Dr. Peter </a:t>
            </a:r>
            <a:r>
              <a:rPr lang="de-DE" dirty="0" err="1" smtClean="0"/>
              <a:t>Mankowski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sz="2600" dirty="0" smtClean="0"/>
              <a:t>Direktor des Seminars für</a:t>
            </a:r>
          </a:p>
          <a:p>
            <a:pPr>
              <a:buNone/>
            </a:pPr>
            <a:r>
              <a:rPr lang="de-DE" sz="2600" dirty="0" smtClean="0"/>
              <a:t>Internationales Privat- und Prozessrecht</a:t>
            </a:r>
          </a:p>
          <a:p>
            <a:pPr>
              <a:buNone/>
            </a:pPr>
            <a:r>
              <a:rPr lang="de-DE" sz="2600" dirty="0" smtClean="0"/>
              <a:t>Fakultät für Rechtswissenschaft</a:t>
            </a:r>
          </a:p>
          <a:p>
            <a:pPr>
              <a:buNone/>
            </a:pPr>
            <a:r>
              <a:rPr lang="de-DE" sz="2600" dirty="0" err="1" smtClean="0"/>
              <a:t>Rothenbaumchaussee</a:t>
            </a:r>
            <a:r>
              <a:rPr lang="de-DE" sz="2600" dirty="0" smtClean="0"/>
              <a:t> 33</a:t>
            </a:r>
          </a:p>
          <a:p>
            <a:pPr>
              <a:buNone/>
            </a:pPr>
            <a:r>
              <a:rPr lang="de-DE" sz="2600" dirty="0" smtClean="0"/>
              <a:t>20148 Hamburg</a:t>
            </a:r>
          </a:p>
          <a:p>
            <a:pPr>
              <a:buNone/>
            </a:pPr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peter.mankowski@jura.uni-hamburg.de</a:t>
            </a:r>
            <a:endParaRPr lang="de-DE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Anfechtungsansprüche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EuGH </a:t>
            </a:r>
            <a:r>
              <a:rPr lang="de-DE" dirty="0" err="1" smtClean="0"/>
              <a:t>Rs</a:t>
            </a:r>
            <a:r>
              <a:rPr lang="de-DE" dirty="0" smtClean="0"/>
              <a:t>. C-339/07, </a:t>
            </a:r>
            <a:r>
              <a:rPr lang="de-DE" dirty="0" err="1" smtClean="0"/>
              <a:t>Slg</a:t>
            </a:r>
            <a:r>
              <a:rPr lang="de-DE" dirty="0" smtClean="0"/>
              <a:t>. 2009, I-767 – </a:t>
            </a:r>
            <a:r>
              <a:rPr lang="de-DE" dirty="0" err="1" smtClean="0"/>
              <a:t>Seagon</a:t>
            </a:r>
            <a:r>
              <a:rPr lang="de-DE" dirty="0" smtClean="0"/>
              <a:t>/Deko </a:t>
            </a:r>
            <a:r>
              <a:rPr lang="de-DE" dirty="0"/>
              <a:t>Marty: Art. 3 </a:t>
            </a:r>
            <a:r>
              <a:rPr lang="de-DE" dirty="0" err="1"/>
              <a:t>EuInsVO</a:t>
            </a:r>
            <a:r>
              <a:rPr lang="de-DE" dirty="0"/>
              <a:t> 2000 - direkt!</a:t>
            </a:r>
          </a:p>
          <a:p>
            <a:endParaRPr lang="de-DE" dirty="0" smtClean="0"/>
          </a:p>
          <a:p>
            <a:r>
              <a:rPr lang="de-DE" dirty="0" smtClean="0"/>
              <a:t>EuGH </a:t>
            </a:r>
            <a:r>
              <a:rPr lang="de-DE" dirty="0" err="1"/>
              <a:t>Rs</a:t>
            </a:r>
            <a:r>
              <a:rPr lang="de-DE" dirty="0"/>
              <a:t>. C-328/12, ECLI:EU:C:2014:6 Schmid: auch gegen drittstaatsansässige Beklagte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405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Anfechtungsansprüche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Anwendbares Recht: </a:t>
            </a:r>
            <a:r>
              <a:rPr lang="de-DE" dirty="0" err="1" smtClean="0"/>
              <a:t>lex</a:t>
            </a:r>
            <a:r>
              <a:rPr lang="de-DE" dirty="0" smtClean="0"/>
              <a:t> </a:t>
            </a:r>
            <a:r>
              <a:rPr lang="de-DE" dirty="0" err="1" smtClean="0"/>
              <a:t>fori</a:t>
            </a:r>
            <a:r>
              <a:rPr lang="de-DE" dirty="0" smtClean="0"/>
              <a:t> </a:t>
            </a:r>
            <a:r>
              <a:rPr lang="de-DE" dirty="0" err="1" smtClean="0"/>
              <a:t>concursus</a:t>
            </a:r>
            <a:r>
              <a:rPr lang="de-DE" dirty="0" smtClean="0"/>
              <a:t> – im Grundsatz: Art. 4 II </a:t>
            </a:r>
            <a:r>
              <a:rPr lang="de-DE" dirty="0" err="1" smtClean="0"/>
              <a:t>lit</a:t>
            </a:r>
            <a:r>
              <a:rPr lang="de-DE" dirty="0" smtClean="0"/>
              <a:t>. m </a:t>
            </a:r>
            <a:r>
              <a:rPr lang="de-DE" dirty="0" err="1" smtClean="0"/>
              <a:t>EuInsVO</a:t>
            </a:r>
            <a:r>
              <a:rPr lang="de-DE" dirty="0" smtClean="0"/>
              <a:t> 2000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Art. 13 </a:t>
            </a:r>
            <a:r>
              <a:rPr lang="de-DE" dirty="0" err="1" smtClean="0"/>
              <a:t>EuInsVO</a:t>
            </a:r>
            <a:r>
              <a:rPr lang="de-DE" dirty="0" smtClean="0"/>
              <a:t> 2000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Vetorecht der </a:t>
            </a:r>
            <a:r>
              <a:rPr lang="de-DE" dirty="0" err="1"/>
              <a:t>lex</a:t>
            </a:r>
            <a:r>
              <a:rPr lang="de-DE" dirty="0"/>
              <a:t> </a:t>
            </a:r>
            <a:r>
              <a:rPr lang="de-DE" dirty="0" err="1"/>
              <a:t>causae</a:t>
            </a:r>
            <a:r>
              <a:rPr lang="de-DE" dirty="0"/>
              <a:t> des </a:t>
            </a:r>
            <a:r>
              <a:rPr lang="de-DE" dirty="0" smtClean="0"/>
              <a:t>Kausalgeschäfts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Kollisionsrechtliche Einrede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Erfasst Grund und etwaige Beschränkung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65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Anfechtungsansprüche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IV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Beispiel: EuGH </a:t>
            </a:r>
            <a:r>
              <a:rPr lang="de-DE" dirty="0" err="1"/>
              <a:t>Rs</a:t>
            </a:r>
            <a:r>
              <a:rPr lang="de-DE" dirty="0"/>
              <a:t>. C-557/13, ECLI:EU:C:2015:225 – Lutz/Bäuerle</a:t>
            </a:r>
          </a:p>
        </p:txBody>
      </p:sp>
    </p:spTree>
    <p:extLst>
      <p:ext uri="{BB962C8B-B14F-4D97-AF65-F5344CB8AC3E}">
        <p14:creationId xmlns:p14="http://schemas.microsoft.com/office/powerpoint/2010/main" val="2206059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Anfechtungsansprüche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V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Sekundärinsolvenzen: Art. 18 II 2 </a:t>
            </a:r>
            <a:r>
              <a:rPr lang="de-DE" dirty="0" err="1" smtClean="0"/>
              <a:t>EuInsVO</a:t>
            </a:r>
            <a:r>
              <a:rPr lang="de-DE" dirty="0" smtClean="0"/>
              <a:t> 2000 &gt; Anfechtungsgerichtsstand außerhalb des Eröffnungsstaates möglich</a:t>
            </a:r>
          </a:p>
          <a:p>
            <a:r>
              <a:rPr lang="de-DE" dirty="0" smtClean="0"/>
              <a:t>Annexkompetenz wie bei Hauptinsolvenz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Isolierte Partikularinsolvenzen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2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Haftungsansprüche 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Qualifikation! Qualifikation! Und noch einmal: Qualifikation!</a:t>
            </a:r>
          </a:p>
          <a:p>
            <a:r>
              <a:rPr lang="de-DE" dirty="0" smtClean="0"/>
              <a:t>Die </a:t>
            </a:r>
            <a:r>
              <a:rPr lang="de-DE" dirty="0" err="1" smtClean="0"/>
              <a:t>Gourdain</a:t>
            </a:r>
            <a:r>
              <a:rPr lang="de-DE" dirty="0" smtClean="0"/>
              <a:t>/Nadler-Formel (EuGH </a:t>
            </a:r>
            <a:r>
              <a:rPr lang="de-DE" dirty="0" err="1" smtClean="0"/>
              <a:t>Slg</a:t>
            </a:r>
            <a:r>
              <a:rPr lang="de-DE" dirty="0" smtClean="0"/>
              <a:t>. 1979, 743 </a:t>
            </a:r>
            <a:r>
              <a:rPr lang="de-DE" dirty="0" err="1" smtClean="0"/>
              <a:t>Rn</a:t>
            </a:r>
            <a:r>
              <a:rPr lang="de-DE" dirty="0" smtClean="0"/>
              <a:t>. 4): Klagen, die unmittelbar aufgrund des Insolvenzverfahrens erfolgen und in engem Zusammenhang mit dem Insolvenzverfahren stehen (fallen nicht unter das EuGVÜ)</a:t>
            </a:r>
          </a:p>
          <a:p>
            <a:r>
              <a:rPr lang="de-DE" dirty="0" smtClean="0"/>
              <a:t>Art. 25 I 2 </a:t>
            </a:r>
            <a:r>
              <a:rPr lang="de-DE" dirty="0" err="1" smtClean="0"/>
              <a:t>EuInsVO</a:t>
            </a:r>
            <a:r>
              <a:rPr lang="de-DE" dirty="0" smtClean="0"/>
              <a:t> 2000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311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Haftungsansprüche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Insolvenzrechtliche Vorfragen prägen nicht &gt; Kernpunkttheorie</a:t>
            </a:r>
          </a:p>
          <a:p>
            <a:r>
              <a:rPr lang="de-DE" dirty="0" err="1" smtClean="0"/>
              <a:t>EuInsVO</a:t>
            </a:r>
            <a:r>
              <a:rPr lang="de-DE" dirty="0" smtClean="0"/>
              <a:t> eng, </a:t>
            </a:r>
            <a:r>
              <a:rPr lang="de-DE" dirty="0" err="1" smtClean="0"/>
              <a:t>EuGVVO</a:t>
            </a:r>
            <a:r>
              <a:rPr lang="de-DE" dirty="0" smtClean="0"/>
              <a:t> weit auszulegen?</a:t>
            </a:r>
          </a:p>
          <a:p>
            <a:r>
              <a:rPr lang="de-DE" dirty="0" smtClean="0"/>
              <a:t>Nicht: prozessualer Kontext der Klage</a:t>
            </a:r>
          </a:p>
          <a:p>
            <a:r>
              <a:rPr lang="de-DE" dirty="0" smtClean="0"/>
              <a:t>Rechtsgrundlage des Klaganspruchs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29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Haftungsansprüche </a:t>
            </a:r>
            <a:br>
              <a:rPr lang="de-DE" dirty="0"/>
            </a:br>
            <a:r>
              <a:rPr lang="de-DE" dirty="0"/>
              <a:t>unter der </a:t>
            </a:r>
            <a:r>
              <a:rPr lang="de-DE" dirty="0" err="1"/>
              <a:t>EuInsVO</a:t>
            </a:r>
            <a:r>
              <a:rPr lang="de-DE" dirty="0"/>
              <a:t> 2000 </a:t>
            </a:r>
            <a:r>
              <a:rPr lang="de-DE" dirty="0" smtClean="0"/>
              <a:t>III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 smtClean="0"/>
              <a:t>Ausfüllungskriterien 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/>
              <a:t>Entscheidungsorgan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/>
              <a:t>Beteiligung des Insolvenzverwalters und Prozessführungsbefugnis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/>
              <a:t>Massebegünstigung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200" dirty="0" smtClean="0"/>
              <a:t>Bezugnahme auf Insolvenz in Tatbestand oder Rechtsfolge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3200" dirty="0" smtClean="0"/>
          </a:p>
          <a:p>
            <a:pPr>
              <a:buFont typeface="Wingdings" panose="05000000000000000000" pitchFamily="2" charset="2"/>
              <a:buChar char="Ø"/>
            </a:pPr>
            <a:endParaRPr lang="de-DE" sz="3200" dirty="0" smtClean="0"/>
          </a:p>
          <a:p>
            <a:pPr marL="0" indent="0">
              <a:buNone/>
            </a:pPr>
            <a:endParaRPr lang="de-DE" sz="32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Bildschirmpräsentation (4:3)</PresentationFormat>
  <Paragraphs>110</Paragraphs>
  <Slides>20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Times New Roman</vt:lpstr>
      <vt:lpstr>Wingdings</vt:lpstr>
      <vt:lpstr>Larissa-Design</vt:lpstr>
      <vt:lpstr>Vis attractiva concursus:  Zur Masse hin kommet - Anfechtungs- und Haftungsprozesse unter der EuInsVO  Prof. Dr. Peter Mankowski    </vt:lpstr>
      <vt:lpstr>Anfechtungsansprüche  unter der EuInsVO 2000 I</vt:lpstr>
      <vt:lpstr>Anfechtungsansprüche  unter der EuInsVO 2000 II</vt:lpstr>
      <vt:lpstr>Anfechtungsansprüche  unter der EuInsVO 2000 III</vt:lpstr>
      <vt:lpstr>Anfechtungsansprüche  unter der EuInsVO 2000 IV</vt:lpstr>
      <vt:lpstr>Anfechtungsansprüche  unter der EuInsVO 2000 V</vt:lpstr>
      <vt:lpstr>Haftungsansprüche  unter der EuInsVO 2000 I</vt:lpstr>
      <vt:lpstr>Haftungsansprüche  unter der EuInsVO 2000 II</vt:lpstr>
      <vt:lpstr>Haftungsansprüche  unter der EuInsVO 2000 III</vt:lpstr>
      <vt:lpstr>Haftungsansprüche  unter der EuInsVO 2000 IV</vt:lpstr>
      <vt:lpstr>Haftungsansprüche  unter der EuInsVO 2000 V</vt:lpstr>
      <vt:lpstr>Haftungsansprüche  unter der EuInsVO 2000 VI</vt:lpstr>
      <vt:lpstr>Haftungsansprüche  unter der EuInsVO 2000 VII</vt:lpstr>
      <vt:lpstr>Haftungsansprüche  unter der EuInsVO 2000 VIII</vt:lpstr>
      <vt:lpstr>Anfechtungsansprüche  unter der EuInsVO 2015 I</vt:lpstr>
      <vt:lpstr>Anfechtungsansprüche  unter der EuInsVO 2015 II</vt:lpstr>
      <vt:lpstr>Anfechtungsansprüche  unter der EuInsVO 2015 III</vt:lpstr>
      <vt:lpstr>Haftungsansprüche  unter der EuInsVO 2015 I</vt:lpstr>
      <vt:lpstr>Vis attractiva concursus</vt:lpstr>
      <vt:lpstr>Kontakt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Neues aus Europa zum  Internationalen Privat- und Prozessrecht    Prof. Dr. Peter Mankowski</dc:title>
  <dc:creator>Fabian</dc:creator>
  <cp:lastModifiedBy>Böhm</cp:lastModifiedBy>
  <cp:revision>92</cp:revision>
  <dcterms:modified xsi:type="dcterms:W3CDTF">2015-10-27T14:29:03Z</dcterms:modified>
</cp:coreProperties>
</file>